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3" r:id="rId28"/>
    <p:sldId id="294" r:id="rId29"/>
    <p:sldId id="296" r:id="rId30"/>
    <p:sldId id="295" r:id="rId31"/>
    <p:sldId id="297" r:id="rId32"/>
    <p:sldId id="299" r:id="rId33"/>
    <p:sldId id="300" r:id="rId34"/>
    <p:sldId id="298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 autoAdjust="0"/>
    <p:restoredTop sz="95781" autoAdjust="0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0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25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9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6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35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83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7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48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6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AEDF8-7FB4-D040-92DA-CE7D779DF1BA}" type="datetimeFigureOut">
              <a:rPr lang="it-IT">
                <a:solidFill>
                  <a:prstClr val="black"/>
                </a:solidFill>
                <a:latin typeface="Calibri"/>
              </a:rPr>
              <a:pPr/>
              <a:t>23/03/23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932EF-C455-BE43-AF34-88F892C44CED}" type="slidenum">
              <a:rPr lang="it-IT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21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51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Mapping e Big Data</a:t>
            </a:r>
            <a:br>
              <a:rPr lang="it-IT" b="1" dirty="0"/>
            </a:br>
            <a:r>
              <a:rPr lang="it-IT" b="1" dirty="0"/>
              <a:t>Lezione 4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Mario Verdicchio</a:t>
            </a:r>
          </a:p>
          <a:p>
            <a:r>
              <a:rPr lang="it-IT" dirty="0"/>
              <a:t>Università degli Studi di Bergamo</a:t>
            </a:r>
          </a:p>
          <a:p>
            <a:r>
              <a:rPr lang="it-IT" dirty="0"/>
              <a:t>Anno Accademico 2022-2023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-13595452" y="50817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4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/>
              <a:t>BIG DATA</a:t>
            </a:r>
            <a:br>
              <a:rPr lang="it-IT" sz="9600" dirty="0"/>
            </a:br>
            <a:r>
              <a:rPr lang="it-IT" sz="2800" dirty="0"/>
              <a:t>small data</a:t>
            </a:r>
            <a:br>
              <a:rPr lang="it-IT" sz="9600" dirty="0"/>
            </a:br>
            <a:r>
              <a:rPr lang="it-IT" sz="2800" dirty="0"/>
              <a:t>slow data</a:t>
            </a:r>
          </a:p>
        </p:txBody>
      </p:sp>
      <p:sp>
        <p:nvSpPr>
          <p:cNvPr id="3" name="Anello 2"/>
          <p:cNvSpPr/>
          <p:nvPr/>
        </p:nvSpPr>
        <p:spPr>
          <a:xfrm>
            <a:off x="3111030" y="3224777"/>
            <a:ext cx="2982593" cy="1455430"/>
          </a:xfrm>
          <a:prstGeom prst="donut">
            <a:avLst>
              <a:gd name="adj" fmla="val 9032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/>
              <a:t>BIG DATA</a:t>
            </a:r>
            <a:br>
              <a:rPr lang="it-IT" sz="96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small data</a:t>
            </a:r>
            <a:br>
              <a:rPr lang="it-IT" sz="96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slow data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FF0000"/>
                </a:solidFill>
              </a:rPr>
              <a:t>BIG DATA</a:t>
            </a:r>
            <a:br>
              <a:rPr lang="it-IT" sz="96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FF6600"/>
                </a:solidFill>
              </a:rPr>
              <a:t>BIG DATA</a:t>
            </a:r>
            <a:br>
              <a:rPr lang="it-IT" sz="9600" dirty="0">
                <a:solidFill>
                  <a:srgbClr val="FF6600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CCFFCC"/>
                </a:solidFill>
              </a:rPr>
              <a:t>BIG DATA</a:t>
            </a:r>
            <a:br>
              <a:rPr lang="it-IT" sz="9600" dirty="0">
                <a:solidFill>
                  <a:srgbClr val="CCFFCC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FFFF00"/>
                </a:solidFill>
              </a:rPr>
              <a:t>BIG DATA</a:t>
            </a:r>
            <a:br>
              <a:rPr lang="it-IT" sz="9600" dirty="0">
                <a:solidFill>
                  <a:srgbClr val="FFFF00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219200" y="33767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3366FF"/>
                </a:solidFill>
              </a:rPr>
              <a:t>BIG DATA</a:t>
            </a:r>
            <a:br>
              <a:rPr lang="it-IT" sz="9600" dirty="0">
                <a:solidFill>
                  <a:srgbClr val="3366FF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</p:spTree>
    <p:extLst>
      <p:ext uri="{BB962C8B-B14F-4D97-AF65-F5344CB8AC3E}">
        <p14:creationId xmlns:p14="http://schemas.microsoft.com/office/powerpoint/2010/main" val="172882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71149" y="3442338"/>
            <a:ext cx="9689857" cy="1143000"/>
          </a:xfrm>
        </p:spPr>
        <p:txBody>
          <a:bodyPr>
            <a:noAutofit/>
          </a:bodyPr>
          <a:lstStyle/>
          <a:p>
            <a:r>
              <a:rPr lang="it-IT" sz="8800" strike="sngStrike" dirty="0"/>
              <a:t>EMPIRISMO</a:t>
            </a:r>
            <a:br>
              <a:rPr lang="it-IT" sz="8800" dirty="0"/>
            </a:br>
            <a:r>
              <a:rPr lang="it-IT" sz="8800" strike="sngStrike" dirty="0"/>
              <a:t>TEORIA</a:t>
            </a:r>
            <a:br>
              <a:rPr lang="it-IT" sz="8800" dirty="0"/>
            </a:br>
            <a:r>
              <a:rPr lang="it-IT" sz="8800" strike="sngStrike" dirty="0"/>
              <a:t>COMPUTAZIONE</a:t>
            </a:r>
            <a:br>
              <a:rPr lang="it-IT" sz="8800" dirty="0"/>
            </a:br>
            <a:r>
              <a:rPr lang="it-IT" sz="8800" dirty="0"/>
              <a:t>DATI</a:t>
            </a:r>
            <a:br>
              <a:rPr lang="it-IT" sz="8800" dirty="0"/>
            </a:br>
            <a:endParaRPr lang="it-IT" sz="8800" dirty="0"/>
          </a:p>
        </p:txBody>
      </p:sp>
    </p:spTree>
    <p:extLst>
      <p:ext uri="{BB962C8B-B14F-4D97-AF65-F5344CB8AC3E}">
        <p14:creationId xmlns:p14="http://schemas.microsoft.com/office/powerpoint/2010/main" val="102612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71149" y="2870838"/>
            <a:ext cx="9689857" cy="1143000"/>
          </a:xfrm>
        </p:spPr>
        <p:txBody>
          <a:bodyPr>
            <a:noAutofit/>
          </a:bodyPr>
          <a:lstStyle/>
          <a:p>
            <a:r>
              <a:rPr lang="it-IT" sz="6600" dirty="0"/>
              <a:t>BIG DATA =</a:t>
            </a:r>
            <a:br>
              <a:rPr lang="it-IT" sz="6600" dirty="0"/>
            </a:br>
            <a:r>
              <a:rPr lang="it-IT" sz="6600" i="1" dirty="0" err="1"/>
              <a:t>f</a:t>
            </a:r>
            <a:r>
              <a:rPr lang="it-IT" sz="6600" i="1" dirty="0"/>
              <a:t> </a:t>
            </a:r>
            <a:r>
              <a:rPr lang="it-IT" sz="6600" dirty="0"/>
              <a:t>(volume,</a:t>
            </a:r>
            <a:br>
              <a:rPr lang="it-IT" sz="6600" dirty="0"/>
            </a:br>
            <a:r>
              <a:rPr lang="it-IT" sz="6600" dirty="0"/>
              <a:t>varietà,</a:t>
            </a:r>
            <a:br>
              <a:rPr lang="it-IT" sz="6600" dirty="0"/>
            </a:br>
            <a:r>
              <a:rPr lang="it-IT" sz="6600" dirty="0"/>
              <a:t>velocità,</a:t>
            </a:r>
            <a:br>
              <a:rPr lang="it-IT" sz="6600" dirty="0"/>
            </a:br>
            <a:r>
              <a:rPr lang="it-IT" dirty="0"/>
              <a:t>veridicità, vitalità,</a:t>
            </a:r>
            <a:br>
              <a:rPr lang="it-IT" dirty="0"/>
            </a:br>
            <a:r>
              <a:rPr lang="it-IT" dirty="0"/>
              <a:t>variabilità, valore</a:t>
            </a:r>
            <a:r>
              <a:rPr lang="it-IT" sz="6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768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/>
              <a:t>BIG DATA</a:t>
            </a:r>
            <a:br>
              <a:rPr lang="it-IT" sz="96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small data</a:t>
            </a:r>
            <a:br>
              <a:rPr lang="it-IT" sz="9600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slow data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FF0000"/>
                </a:solidFill>
              </a:rPr>
              <a:t>BIG DATA</a:t>
            </a:r>
            <a:br>
              <a:rPr lang="it-IT" sz="9600" dirty="0">
                <a:solidFill>
                  <a:srgbClr val="FF0000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FF6600"/>
                </a:solidFill>
              </a:rPr>
              <a:t>BIG DATA</a:t>
            </a:r>
            <a:br>
              <a:rPr lang="it-IT" sz="9600" dirty="0">
                <a:solidFill>
                  <a:srgbClr val="FF6600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CCFFCC"/>
                </a:solidFill>
              </a:rPr>
              <a:t>BIG DATA</a:t>
            </a:r>
            <a:br>
              <a:rPr lang="it-IT" sz="9600" dirty="0">
                <a:solidFill>
                  <a:srgbClr val="CCFFCC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FFFF00"/>
                </a:solidFill>
              </a:rPr>
              <a:t>BIG DATA</a:t>
            </a:r>
            <a:br>
              <a:rPr lang="it-IT" sz="9600" dirty="0">
                <a:solidFill>
                  <a:srgbClr val="FFFF00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219200" y="33767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>
                <a:solidFill>
                  <a:srgbClr val="3366FF"/>
                </a:solidFill>
              </a:rPr>
              <a:t>BIG DATA</a:t>
            </a:r>
            <a:br>
              <a:rPr lang="it-IT" sz="9600" dirty="0">
                <a:solidFill>
                  <a:srgbClr val="3366FF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small data</a:t>
            </a:r>
            <a:br>
              <a:rPr lang="it-IT" sz="96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slow data</a:t>
            </a:r>
          </a:p>
        </p:txBody>
      </p:sp>
    </p:spTree>
    <p:extLst>
      <p:ext uri="{BB962C8B-B14F-4D97-AF65-F5344CB8AC3E}">
        <p14:creationId xmlns:p14="http://schemas.microsoft.com/office/powerpoint/2010/main" val="43828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 err="1"/>
              <a:t>BIG?</a:t>
            </a:r>
            <a:r>
              <a:rPr lang="it-IT" sz="2800" dirty="0" err="1">
                <a:solidFill>
                  <a:srgbClr val="FFFFFF"/>
                </a:solidFill>
              </a:rPr>
              <a:t>s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219200" y="33767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2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9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it-IT" sz="9600" dirty="0"/>
              <a:t>??BIG DATA??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/>
              <a:t>BIG DATA</a:t>
            </a:r>
            <a:endParaRPr lang="it-IT" sz="2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2640094" y="1084438"/>
            <a:ext cx="0" cy="4551786"/>
          </a:xfrm>
          <a:prstGeom prst="line">
            <a:avLst/>
          </a:prstGeom>
          <a:ln w="476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978014" y="1084438"/>
            <a:ext cx="0" cy="4551786"/>
          </a:xfrm>
          <a:prstGeom prst="line">
            <a:avLst/>
          </a:prstGeom>
          <a:ln w="476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100827" y="1084438"/>
            <a:ext cx="0" cy="4551786"/>
          </a:xfrm>
          <a:prstGeom prst="line">
            <a:avLst/>
          </a:prstGeom>
          <a:ln w="476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128323" y="1084438"/>
            <a:ext cx="0" cy="4551786"/>
          </a:xfrm>
          <a:prstGeom prst="line">
            <a:avLst/>
          </a:prstGeom>
          <a:ln w="476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6250600" y="1084438"/>
            <a:ext cx="899061" cy="3296121"/>
          </a:xfrm>
          <a:prstGeom prst="line">
            <a:avLst/>
          </a:prstGeom>
          <a:ln w="476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551332" y="1840691"/>
            <a:ext cx="841976" cy="3510154"/>
          </a:xfrm>
          <a:prstGeom prst="line">
            <a:avLst/>
          </a:prstGeom>
          <a:ln w="476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2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it-IT" sz="3200" dirty="0"/>
              <a:t>small data</a:t>
            </a:r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7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/>
              <a:t>BIG DATA</a:t>
            </a:r>
            <a:br>
              <a:rPr lang="it-IT" sz="9600" dirty="0"/>
            </a:br>
            <a:r>
              <a:rPr lang="it-IT" sz="2800" dirty="0"/>
              <a:t>small data</a:t>
            </a:r>
            <a:br>
              <a:rPr lang="it-IT" sz="9600" dirty="0"/>
            </a:br>
            <a:r>
              <a:rPr lang="it-IT" sz="2800" dirty="0"/>
              <a:t>slow data</a:t>
            </a:r>
          </a:p>
        </p:txBody>
      </p:sp>
    </p:spTree>
    <p:extLst>
      <p:ext uri="{BB962C8B-B14F-4D97-AF65-F5344CB8AC3E}">
        <p14:creationId xmlns:p14="http://schemas.microsoft.com/office/powerpoint/2010/main" val="247813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it-IT" sz="2400" dirty="0"/>
              <a:t>small data</a:t>
            </a:r>
            <a:r>
              <a:rPr lang="it-IT" sz="3200" dirty="0"/>
              <a:t> = </a:t>
            </a:r>
            <a:r>
              <a:rPr lang="it-IT" dirty="0"/>
              <a:t>BIG DATA</a:t>
            </a:r>
            <a:r>
              <a:rPr lang="it-IT" sz="3200" dirty="0"/>
              <a:t> </a:t>
            </a:r>
            <a:r>
              <a:rPr lang="mr-IN" sz="3200" dirty="0"/>
              <a:t>–</a:t>
            </a:r>
            <a:r>
              <a:rPr lang="it-IT" sz="3200" dirty="0"/>
              <a:t> </a:t>
            </a:r>
            <a:r>
              <a:rPr lang="it-IT" sz="3600" dirty="0"/>
              <a:t>some data</a:t>
            </a:r>
            <a:endParaRPr lang="it-IT" sz="36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it-IT" sz="2400" dirty="0"/>
              <a:t>small data</a:t>
            </a:r>
            <a:r>
              <a:rPr lang="it-IT" sz="3200" dirty="0"/>
              <a:t> &lt;= </a:t>
            </a:r>
            <a:r>
              <a:rPr lang="it-IT" dirty="0"/>
              <a:t>human brain</a:t>
            </a:r>
            <a:endParaRPr lang="it-IT" sz="36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small data  = </a:t>
            </a:r>
            <a:r>
              <a:rPr lang="en-GB" sz="5400" dirty="0"/>
              <a:t>BIG DATA</a:t>
            </a:r>
            <a:r>
              <a:rPr lang="en-GB" sz="2400" dirty="0"/>
              <a:t> </a:t>
            </a:r>
            <a:r>
              <a:rPr lang="it-IT" dirty="0"/>
              <a:t>∩</a:t>
            </a:r>
            <a:r>
              <a:rPr lang="en-GB" sz="2400" dirty="0"/>
              <a:t> me</a:t>
            </a: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2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small data  = </a:t>
            </a:r>
            <a:r>
              <a:rPr lang="en-GB" sz="5400" dirty="0"/>
              <a:t>BIG DATA</a:t>
            </a:r>
            <a:r>
              <a:rPr lang="en-GB" sz="2400" dirty="0"/>
              <a:t> </a:t>
            </a:r>
            <a:r>
              <a:rPr lang="it-IT" sz="5400" dirty="0"/>
              <a:t>/</a:t>
            </a:r>
            <a:r>
              <a:rPr lang="en-GB" sz="2400" dirty="0"/>
              <a:t> </a:t>
            </a:r>
            <a:r>
              <a:rPr lang="en-GB" dirty="0" err="1"/>
              <a:t>dominio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7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small data  = </a:t>
            </a:r>
            <a:r>
              <a:rPr lang="en-GB" sz="5400" dirty="0"/>
              <a:t>BIG DATA</a:t>
            </a:r>
            <a:r>
              <a:rPr lang="en-GB" sz="2400" dirty="0"/>
              <a:t> </a:t>
            </a:r>
            <a:r>
              <a:rPr lang="it-IT" sz="5400" dirty="0"/>
              <a:t>/</a:t>
            </a:r>
            <a:r>
              <a:rPr lang="en-GB" sz="2400" dirty="0"/>
              <a:t> </a:t>
            </a:r>
            <a:r>
              <a:rPr lang="en-GB" dirty="0" err="1"/>
              <a:t>geografia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7303" y="4062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2400" dirty="0"/>
              <a:t>metodi tradizionali &lt;</a:t>
            </a:r>
            <a:r>
              <a:rPr lang="mr-IN" sz="2400" dirty="0"/>
              <a:t>–</a:t>
            </a:r>
            <a:r>
              <a:rPr lang="it-IT" sz="2400" dirty="0"/>
              <a:t>&gt; nuovi tipi di dato</a:t>
            </a:r>
          </a:p>
          <a:p>
            <a:r>
              <a:rPr lang="it-IT" sz="2400" dirty="0"/>
              <a:t>nuove tecniche analitiche &lt;</a:t>
            </a:r>
            <a:r>
              <a:rPr lang="mr-IN" sz="2400" dirty="0"/>
              <a:t>–</a:t>
            </a:r>
            <a:r>
              <a:rPr lang="it-IT" sz="2400" dirty="0"/>
              <a:t>&gt; dati geografici tradizionali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090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small data ≠ </a:t>
            </a:r>
            <a:r>
              <a:rPr lang="en-GB" dirty="0"/>
              <a:t>BIG DATA</a:t>
            </a:r>
            <a:br>
              <a:rPr lang="en-GB" sz="2400" dirty="0"/>
            </a:br>
            <a:r>
              <a:rPr lang="en-GB" sz="2400" dirty="0" err="1"/>
              <a:t>valore</a:t>
            </a:r>
            <a:r>
              <a:rPr lang="en-GB" sz="2400" dirty="0"/>
              <a:t> = </a:t>
            </a:r>
            <a:r>
              <a:rPr lang="en-GB" sz="4000" i="1" dirty="0" err="1"/>
              <a:t>big_data_analytics</a:t>
            </a:r>
            <a:r>
              <a:rPr lang="en-GB" sz="2400" dirty="0"/>
              <a:t>(small data)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0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small data                        </a:t>
            </a:r>
            <a:r>
              <a:rPr lang="en-GB" dirty="0"/>
              <a:t>BIG DATA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Freccia ad arco 2"/>
          <p:cNvSpPr/>
          <p:nvPr/>
        </p:nvSpPr>
        <p:spPr>
          <a:xfrm>
            <a:off x="2154887" y="941749"/>
            <a:ext cx="3838839" cy="3425592"/>
          </a:xfrm>
          <a:prstGeom prst="circular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ad arco 7"/>
          <p:cNvSpPr/>
          <p:nvPr/>
        </p:nvSpPr>
        <p:spPr>
          <a:xfrm rot="10800000">
            <a:off x="2193121" y="1836133"/>
            <a:ext cx="3838839" cy="3425592"/>
          </a:xfrm>
          <a:prstGeom prst="circular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92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it-IT" sz="9600" dirty="0"/>
              <a:t>BIG? DATA?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922" y="4367341"/>
            <a:ext cx="8534400" cy="1143000"/>
          </a:xfrm>
        </p:spPr>
        <p:txBody>
          <a:bodyPr>
            <a:noAutofit/>
          </a:bodyPr>
          <a:lstStyle/>
          <a:p>
            <a:r>
              <a:rPr lang="it-IT" sz="9600" dirty="0"/>
              <a:t> </a:t>
            </a:r>
            <a:br>
              <a:rPr lang="it-IT" sz="9600" dirty="0"/>
            </a:br>
            <a:r>
              <a:rPr lang="it-IT" sz="9600" dirty="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 descr="Screen Shot 2020-03-13 at 12.1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6" y="849441"/>
            <a:ext cx="7747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8780256">
            <a:off x="-929290" y="-785444"/>
            <a:ext cx="8534400" cy="6295785"/>
          </a:xfrm>
        </p:spPr>
        <p:txBody>
          <a:bodyPr>
            <a:noAutofit/>
          </a:bodyPr>
          <a:lstStyle/>
          <a:p>
            <a:r>
              <a:rPr lang="it-IT" sz="9600" dirty="0"/>
              <a:t> </a:t>
            </a:r>
            <a:br>
              <a:rPr lang="it-IT" sz="9600" dirty="0"/>
            </a:br>
            <a:r>
              <a:rPr lang="it-IT" sz="9600" dirty="0"/>
              <a:t>DATADA</a:t>
            </a:r>
            <a:r>
              <a:rPr lang="it-IT" sz="9600" dirty="0">
                <a:solidFill>
                  <a:prstClr val="black"/>
                </a:solidFill>
              </a:rPr>
              <a:t>DATADATADATADATADATADATADATADATAA</a:t>
            </a:r>
            <a:r>
              <a:rPr lang="it-IT" sz="2800" dirty="0">
                <a:solidFill>
                  <a:prstClr val="black"/>
                </a:solidFill>
              </a:rPr>
              <a:t>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13526" y="1275705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06922" y="4367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228190" y="410358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813526" y="-176203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-2614880" y="5112892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322" y="4519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11722" y="4672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64122" y="4824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816522" y="49769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968922" y="5129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121322" y="5281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273722" y="5434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228154" y="2919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380554" y="30719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2532954" y="3224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2685354" y="3376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2837754" y="3529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2990154" y="3681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3142554" y="38339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3294954" y="3986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3447354" y="4138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>
          <a:xfrm>
            <a:off x="3599754" y="4291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3752154" y="4443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3904554" y="45959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4056954" y="4748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209354" y="4900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4" name="Titolo 1"/>
          <p:cNvSpPr txBox="1">
            <a:spLocks/>
          </p:cNvSpPr>
          <p:nvPr/>
        </p:nvSpPr>
        <p:spPr>
          <a:xfrm>
            <a:off x="4361754" y="5053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4514154" y="5205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6" name="Titolo 1"/>
          <p:cNvSpPr txBox="1">
            <a:spLocks/>
          </p:cNvSpPr>
          <p:nvPr/>
        </p:nvSpPr>
        <p:spPr>
          <a:xfrm>
            <a:off x="4666554" y="53579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7" name="Titolo 1"/>
          <p:cNvSpPr txBox="1">
            <a:spLocks/>
          </p:cNvSpPr>
          <p:nvPr/>
        </p:nvSpPr>
        <p:spPr>
          <a:xfrm>
            <a:off x="4818954" y="5510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8" name="Titolo 1"/>
          <p:cNvSpPr txBox="1">
            <a:spLocks/>
          </p:cNvSpPr>
          <p:nvPr/>
        </p:nvSpPr>
        <p:spPr>
          <a:xfrm>
            <a:off x="4971354" y="5662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>
          <a:xfrm>
            <a:off x="5123754" y="5815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>
          <a:xfrm>
            <a:off x="5276154" y="5967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5428554" y="61199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2" name="Titolo 1"/>
          <p:cNvSpPr txBox="1">
            <a:spLocks/>
          </p:cNvSpPr>
          <p:nvPr/>
        </p:nvSpPr>
        <p:spPr>
          <a:xfrm>
            <a:off x="5580954" y="62723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3" name="Titolo 1"/>
          <p:cNvSpPr txBox="1">
            <a:spLocks/>
          </p:cNvSpPr>
          <p:nvPr/>
        </p:nvSpPr>
        <p:spPr>
          <a:xfrm>
            <a:off x="5733354" y="64247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>
          <a:xfrm>
            <a:off x="5885754" y="65771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6038154" y="6729541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/>
              <a:t> </a:t>
            </a:r>
            <a:br>
              <a:rPr lang="it-IT" sz="9600"/>
            </a:br>
            <a:r>
              <a:rPr lang="it-IT" sz="9600"/>
              <a:t>DATA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9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4741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dirty="0"/>
              <a:t>NUOVO </a:t>
            </a:r>
            <a:r>
              <a:rPr lang="it-IT" sz="2800" dirty="0"/>
              <a:t>vecchio</a:t>
            </a:r>
            <a:br>
              <a:rPr lang="it-IT" sz="2800" dirty="0"/>
            </a:br>
            <a:r>
              <a:rPr lang="it-IT" sz="9600" dirty="0"/>
              <a:t>GRANDE </a:t>
            </a:r>
            <a:r>
              <a:rPr lang="it-IT" sz="2800" dirty="0"/>
              <a:t>piccolo</a:t>
            </a:r>
          </a:p>
        </p:txBody>
      </p:sp>
    </p:spTree>
    <p:extLst>
      <p:ext uri="{BB962C8B-B14F-4D97-AF65-F5344CB8AC3E}">
        <p14:creationId xmlns:p14="http://schemas.microsoft.com/office/powerpoint/2010/main" val="410638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4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7884" cy="35388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243" y="3233997"/>
            <a:ext cx="5219757" cy="36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very small and slow data &lt;&lt;&lt; </a:t>
            </a:r>
            <a:r>
              <a:rPr lang="en-GB" dirty="0"/>
              <a:t>BIG DATA</a:t>
            </a:r>
            <a:endParaRPr lang="en-GB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51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922" y="4367341"/>
            <a:ext cx="8534400" cy="1143000"/>
          </a:xfrm>
        </p:spPr>
        <p:txBody>
          <a:bodyPr>
            <a:noAutofit/>
          </a:bodyPr>
          <a:lstStyle/>
          <a:p>
            <a:r>
              <a:rPr lang="it-IT" sz="9600" dirty="0"/>
              <a:t> </a:t>
            </a:r>
            <a:br>
              <a:rPr lang="it-IT" sz="9600" dirty="0"/>
            </a:br>
            <a:r>
              <a:rPr lang="it-IT" sz="9600" dirty="0"/>
              <a:t>&gt; </a:t>
            </a:r>
            <a:r>
              <a:rPr lang="it-IT" dirty="0"/>
              <a:t>small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 descr="Screen Shot 2020-03-13 at 12.1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6" y="849441"/>
            <a:ext cx="7747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1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155700"/>
            <a:ext cx="7366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6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5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BIG DATA</a:t>
            </a:r>
            <a:r>
              <a:rPr lang="it-IT" sz="3200" dirty="0"/>
              <a:t> = </a:t>
            </a:r>
            <a:r>
              <a:rPr lang="it-IT" sz="3200" dirty="0" err="1"/>
              <a:t>n</a:t>
            </a:r>
            <a:r>
              <a:rPr lang="it-IT" sz="3200" dirty="0"/>
              <a:t> * </a:t>
            </a:r>
            <a:r>
              <a:rPr lang="it-IT" sz="2400" dirty="0">
                <a:solidFill>
                  <a:prstClr val="black"/>
                </a:solidFill>
              </a:rPr>
              <a:t>(</a:t>
            </a:r>
            <a:r>
              <a:rPr lang="it-IT" sz="2400" dirty="0" err="1">
                <a:solidFill>
                  <a:prstClr val="black"/>
                </a:solidFill>
              </a:rPr>
              <a:t>very</a:t>
            </a:r>
            <a:r>
              <a:rPr lang="it-IT" sz="2400" dirty="0">
                <a:solidFill>
                  <a:prstClr val="black"/>
                </a:solidFill>
              </a:rPr>
              <a:t> small and slow data)</a:t>
            </a:r>
            <a:endParaRPr lang="it-IT" sz="3600" dirty="0">
              <a:solidFill>
                <a:srgbClr val="FFFFFF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00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30" y="1086250"/>
            <a:ext cx="6313995" cy="46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5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303" y="2614741"/>
            <a:ext cx="8534400" cy="1143000"/>
          </a:xfrm>
        </p:spPr>
        <p:txBody>
          <a:bodyPr>
            <a:noAutofit/>
          </a:bodyPr>
          <a:lstStyle/>
          <a:p>
            <a:r>
              <a:rPr lang="en-GB" sz="2400" dirty="0"/>
              <a:t>small data                        </a:t>
            </a:r>
            <a:r>
              <a:rPr lang="en-GB" dirty="0"/>
              <a:t>BIG DATA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2767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000" y="2919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14400" y="30719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6800" y="32243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Freccia ad arco 2"/>
          <p:cNvSpPr/>
          <p:nvPr/>
        </p:nvSpPr>
        <p:spPr>
          <a:xfrm>
            <a:off x="2154887" y="941749"/>
            <a:ext cx="3838839" cy="3425592"/>
          </a:xfrm>
          <a:prstGeom prst="circular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ad arco 7"/>
          <p:cNvSpPr/>
          <p:nvPr/>
        </p:nvSpPr>
        <p:spPr>
          <a:xfrm rot="10800000">
            <a:off x="2193121" y="1836133"/>
            <a:ext cx="3838839" cy="3425592"/>
          </a:xfrm>
          <a:prstGeom prst="circular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5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56350" y="2629010"/>
            <a:ext cx="10403395" cy="1143000"/>
          </a:xfrm>
        </p:spPr>
        <p:txBody>
          <a:bodyPr>
            <a:noAutofit/>
          </a:bodyPr>
          <a:lstStyle/>
          <a:p>
            <a:r>
              <a:rPr lang="it-IT" sz="2800" dirty="0"/>
              <a:t>persone</a:t>
            </a:r>
            <a:r>
              <a:rPr lang="it-IT" sz="9600" dirty="0"/>
              <a:t> </a:t>
            </a:r>
            <a:r>
              <a:rPr lang="it-IT" sz="8000" dirty="0"/>
              <a:t>SENSORI</a:t>
            </a:r>
            <a:br>
              <a:rPr lang="it-IT" sz="8000" dirty="0"/>
            </a:br>
            <a:r>
              <a:rPr lang="it-IT" sz="8000" dirty="0"/>
              <a:t>  </a:t>
            </a:r>
            <a:r>
              <a:rPr lang="it-IT" sz="2800" dirty="0" err="1"/>
              <a:t>comunicazione</a:t>
            </a:r>
            <a:r>
              <a:rPr lang="it-IT" sz="8000" dirty="0" err="1"/>
              <a:t>CONTENUTO</a:t>
            </a:r>
            <a:br>
              <a:rPr lang="it-IT" sz="8800" dirty="0"/>
            </a:br>
            <a:r>
              <a:rPr lang="it-IT" sz="8800" dirty="0"/>
              <a:t> </a:t>
            </a:r>
            <a:r>
              <a:rPr lang="it-IT" sz="2800" dirty="0"/>
              <a:t>vita </a:t>
            </a:r>
            <a:r>
              <a:rPr lang="it-IT" sz="7200" dirty="0"/>
              <a:t>COMPORTAMENTO</a:t>
            </a:r>
          </a:p>
        </p:txBody>
      </p:sp>
    </p:spTree>
    <p:extLst>
      <p:ext uri="{BB962C8B-B14F-4D97-AF65-F5344CB8AC3E}">
        <p14:creationId xmlns:p14="http://schemas.microsoft.com/office/powerpoint/2010/main" val="2177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742080" y="1312741"/>
            <a:ext cx="7720490" cy="3995297"/>
          </a:xfrm>
          <a:custGeom>
            <a:avLst/>
            <a:gdLst>
              <a:gd name="connsiteX0" fmla="*/ 0 w 7720490"/>
              <a:gd name="connsiteY0" fmla="*/ 3995297 h 3995297"/>
              <a:gd name="connsiteX1" fmla="*/ 699268 w 7720490"/>
              <a:gd name="connsiteY1" fmla="*/ 3981028 h 3995297"/>
              <a:gd name="connsiteX2" fmla="*/ 927601 w 7720490"/>
              <a:gd name="connsiteY2" fmla="*/ 3895415 h 3995297"/>
              <a:gd name="connsiteX3" fmla="*/ 1041767 w 7720490"/>
              <a:gd name="connsiteY3" fmla="*/ 3866877 h 3995297"/>
              <a:gd name="connsiteX4" fmla="*/ 1141662 w 7720490"/>
              <a:gd name="connsiteY4" fmla="*/ 3824070 h 3995297"/>
              <a:gd name="connsiteX5" fmla="*/ 1255829 w 7720490"/>
              <a:gd name="connsiteY5" fmla="*/ 3795533 h 3995297"/>
              <a:gd name="connsiteX6" fmla="*/ 1355724 w 7720490"/>
              <a:gd name="connsiteY6" fmla="*/ 3752726 h 3995297"/>
              <a:gd name="connsiteX7" fmla="*/ 1412807 w 7720490"/>
              <a:gd name="connsiteY7" fmla="*/ 3738457 h 3995297"/>
              <a:gd name="connsiteX8" fmla="*/ 1584057 w 7720490"/>
              <a:gd name="connsiteY8" fmla="*/ 3667112 h 3995297"/>
              <a:gd name="connsiteX9" fmla="*/ 1698223 w 7720490"/>
              <a:gd name="connsiteY9" fmla="*/ 3552961 h 3995297"/>
              <a:gd name="connsiteX10" fmla="*/ 1812389 w 7720490"/>
              <a:gd name="connsiteY10" fmla="*/ 3467347 h 3995297"/>
              <a:gd name="connsiteX11" fmla="*/ 1926555 w 7720490"/>
              <a:gd name="connsiteY11" fmla="*/ 3310389 h 3995297"/>
              <a:gd name="connsiteX12" fmla="*/ 1997909 w 7720490"/>
              <a:gd name="connsiteY12" fmla="*/ 3210507 h 3995297"/>
              <a:gd name="connsiteX13" fmla="*/ 2054992 w 7720490"/>
              <a:gd name="connsiteY13" fmla="*/ 3139162 h 3995297"/>
              <a:gd name="connsiteX14" fmla="*/ 2169158 w 7720490"/>
              <a:gd name="connsiteY14" fmla="*/ 2939397 h 3995297"/>
              <a:gd name="connsiteX15" fmla="*/ 2197700 w 7720490"/>
              <a:gd name="connsiteY15" fmla="*/ 2868053 h 3995297"/>
              <a:gd name="connsiteX16" fmla="*/ 2226241 w 7720490"/>
              <a:gd name="connsiteY16" fmla="*/ 2825246 h 3995297"/>
              <a:gd name="connsiteX17" fmla="*/ 2297595 w 7720490"/>
              <a:gd name="connsiteY17" fmla="*/ 2654019 h 3995297"/>
              <a:gd name="connsiteX18" fmla="*/ 2326137 w 7720490"/>
              <a:gd name="connsiteY18" fmla="*/ 2596943 h 3995297"/>
              <a:gd name="connsiteX19" fmla="*/ 2368949 w 7720490"/>
              <a:gd name="connsiteY19" fmla="*/ 2525599 h 3995297"/>
              <a:gd name="connsiteX20" fmla="*/ 2411762 w 7720490"/>
              <a:gd name="connsiteY20" fmla="*/ 2411447 h 3995297"/>
              <a:gd name="connsiteX21" fmla="*/ 2468845 w 7720490"/>
              <a:gd name="connsiteY21" fmla="*/ 2311565 h 3995297"/>
              <a:gd name="connsiteX22" fmla="*/ 2525928 w 7720490"/>
              <a:gd name="connsiteY22" fmla="*/ 2168876 h 3995297"/>
              <a:gd name="connsiteX23" fmla="*/ 2568740 w 7720490"/>
              <a:gd name="connsiteY23" fmla="*/ 2040455 h 3995297"/>
              <a:gd name="connsiteX24" fmla="*/ 2583011 w 7720490"/>
              <a:gd name="connsiteY24" fmla="*/ 1997649 h 3995297"/>
              <a:gd name="connsiteX25" fmla="*/ 2611552 w 7720490"/>
              <a:gd name="connsiteY25" fmla="*/ 1954842 h 3995297"/>
              <a:gd name="connsiteX26" fmla="*/ 2668636 w 7720490"/>
              <a:gd name="connsiteY26" fmla="*/ 1740808 h 3995297"/>
              <a:gd name="connsiteX27" fmla="*/ 2725719 w 7720490"/>
              <a:gd name="connsiteY27" fmla="*/ 1626657 h 3995297"/>
              <a:gd name="connsiteX28" fmla="*/ 2768531 w 7720490"/>
              <a:gd name="connsiteY28" fmla="*/ 1541043 h 3995297"/>
              <a:gd name="connsiteX29" fmla="*/ 2782802 w 7720490"/>
              <a:gd name="connsiteY29" fmla="*/ 1455430 h 3995297"/>
              <a:gd name="connsiteX30" fmla="*/ 2811343 w 7720490"/>
              <a:gd name="connsiteY30" fmla="*/ 1398354 h 3995297"/>
              <a:gd name="connsiteX31" fmla="*/ 2854156 w 7720490"/>
              <a:gd name="connsiteY31" fmla="*/ 1241396 h 3995297"/>
              <a:gd name="connsiteX32" fmla="*/ 2868426 w 7720490"/>
              <a:gd name="connsiteY32" fmla="*/ 1170051 h 3995297"/>
              <a:gd name="connsiteX33" fmla="*/ 2882697 w 7720490"/>
              <a:gd name="connsiteY33" fmla="*/ 1055900 h 3995297"/>
              <a:gd name="connsiteX34" fmla="*/ 2925510 w 7720490"/>
              <a:gd name="connsiteY34" fmla="*/ 913211 h 3995297"/>
              <a:gd name="connsiteX35" fmla="*/ 2968322 w 7720490"/>
              <a:gd name="connsiteY35" fmla="*/ 727715 h 3995297"/>
              <a:gd name="connsiteX36" fmla="*/ 2996863 w 7720490"/>
              <a:gd name="connsiteY36" fmla="*/ 613563 h 3995297"/>
              <a:gd name="connsiteX37" fmla="*/ 3011134 w 7720490"/>
              <a:gd name="connsiteY37" fmla="*/ 542219 h 3995297"/>
              <a:gd name="connsiteX38" fmla="*/ 3125300 w 7720490"/>
              <a:gd name="connsiteY38" fmla="*/ 328185 h 3995297"/>
              <a:gd name="connsiteX39" fmla="*/ 3153842 w 7720490"/>
              <a:gd name="connsiteY39" fmla="*/ 285378 h 3995297"/>
              <a:gd name="connsiteX40" fmla="*/ 3282279 w 7720490"/>
              <a:gd name="connsiteY40" fmla="*/ 171227 h 3995297"/>
              <a:gd name="connsiteX41" fmla="*/ 3353633 w 7720490"/>
              <a:gd name="connsiteY41" fmla="*/ 128420 h 3995297"/>
              <a:gd name="connsiteX42" fmla="*/ 3453528 w 7720490"/>
              <a:gd name="connsiteY42" fmla="*/ 57075 h 3995297"/>
              <a:gd name="connsiteX43" fmla="*/ 3524882 w 7720490"/>
              <a:gd name="connsiteY43" fmla="*/ 28537 h 3995297"/>
              <a:gd name="connsiteX44" fmla="*/ 3581965 w 7720490"/>
              <a:gd name="connsiteY44" fmla="*/ 0 h 3995297"/>
              <a:gd name="connsiteX45" fmla="*/ 3895922 w 7720490"/>
              <a:gd name="connsiteY45" fmla="*/ 14269 h 3995297"/>
              <a:gd name="connsiteX46" fmla="*/ 4024359 w 7720490"/>
              <a:gd name="connsiteY46" fmla="*/ 85613 h 3995297"/>
              <a:gd name="connsiteX47" fmla="*/ 4124255 w 7720490"/>
              <a:gd name="connsiteY47" fmla="*/ 171227 h 3995297"/>
              <a:gd name="connsiteX48" fmla="*/ 4266963 w 7720490"/>
              <a:gd name="connsiteY48" fmla="*/ 399529 h 3995297"/>
              <a:gd name="connsiteX49" fmla="*/ 4338316 w 7720490"/>
              <a:gd name="connsiteY49" fmla="*/ 642101 h 3995297"/>
              <a:gd name="connsiteX50" fmla="*/ 4395400 w 7720490"/>
              <a:gd name="connsiteY50" fmla="*/ 784790 h 3995297"/>
              <a:gd name="connsiteX51" fmla="*/ 4466753 w 7720490"/>
              <a:gd name="connsiteY51" fmla="*/ 984555 h 3995297"/>
              <a:gd name="connsiteX52" fmla="*/ 4495295 w 7720490"/>
              <a:gd name="connsiteY52" fmla="*/ 1055900 h 3995297"/>
              <a:gd name="connsiteX53" fmla="*/ 4552378 w 7720490"/>
              <a:gd name="connsiteY53" fmla="*/ 1241396 h 3995297"/>
              <a:gd name="connsiteX54" fmla="*/ 4580920 w 7720490"/>
              <a:gd name="connsiteY54" fmla="*/ 1327009 h 3995297"/>
              <a:gd name="connsiteX55" fmla="*/ 4666544 w 7720490"/>
              <a:gd name="connsiteY55" fmla="*/ 1498236 h 3995297"/>
              <a:gd name="connsiteX56" fmla="*/ 4709357 w 7720490"/>
              <a:gd name="connsiteY56" fmla="*/ 1612388 h 3995297"/>
              <a:gd name="connsiteX57" fmla="*/ 4737898 w 7720490"/>
              <a:gd name="connsiteY57" fmla="*/ 1655194 h 3995297"/>
              <a:gd name="connsiteX58" fmla="*/ 4780710 w 7720490"/>
              <a:gd name="connsiteY58" fmla="*/ 1783615 h 3995297"/>
              <a:gd name="connsiteX59" fmla="*/ 4809252 w 7720490"/>
              <a:gd name="connsiteY59" fmla="*/ 1869228 h 3995297"/>
              <a:gd name="connsiteX60" fmla="*/ 4837794 w 7720490"/>
              <a:gd name="connsiteY60" fmla="*/ 1954842 h 3995297"/>
              <a:gd name="connsiteX61" fmla="*/ 4880606 w 7720490"/>
              <a:gd name="connsiteY61" fmla="*/ 2026186 h 3995297"/>
              <a:gd name="connsiteX62" fmla="*/ 4923418 w 7720490"/>
              <a:gd name="connsiteY62" fmla="*/ 2197413 h 3995297"/>
              <a:gd name="connsiteX63" fmla="*/ 4951960 w 7720490"/>
              <a:gd name="connsiteY63" fmla="*/ 2240220 h 3995297"/>
              <a:gd name="connsiteX64" fmla="*/ 5009043 w 7720490"/>
              <a:gd name="connsiteY64" fmla="*/ 2368640 h 3995297"/>
              <a:gd name="connsiteX65" fmla="*/ 5037584 w 7720490"/>
              <a:gd name="connsiteY65" fmla="*/ 2425716 h 3995297"/>
              <a:gd name="connsiteX66" fmla="*/ 5108938 w 7720490"/>
              <a:gd name="connsiteY66" fmla="*/ 2639750 h 3995297"/>
              <a:gd name="connsiteX67" fmla="*/ 5365812 w 7720490"/>
              <a:gd name="connsiteY67" fmla="*/ 2996473 h 3995297"/>
              <a:gd name="connsiteX68" fmla="*/ 5437166 w 7720490"/>
              <a:gd name="connsiteY68" fmla="*/ 3067818 h 3995297"/>
              <a:gd name="connsiteX69" fmla="*/ 5494249 w 7720490"/>
              <a:gd name="connsiteY69" fmla="*/ 3110624 h 3995297"/>
              <a:gd name="connsiteX70" fmla="*/ 5508520 w 7720490"/>
              <a:gd name="connsiteY70" fmla="*/ 3153431 h 3995297"/>
              <a:gd name="connsiteX71" fmla="*/ 5679769 w 7720490"/>
              <a:gd name="connsiteY71" fmla="*/ 3281851 h 3995297"/>
              <a:gd name="connsiteX72" fmla="*/ 5779665 w 7720490"/>
              <a:gd name="connsiteY72" fmla="*/ 3353196 h 3995297"/>
              <a:gd name="connsiteX73" fmla="*/ 5865289 w 7720490"/>
              <a:gd name="connsiteY73" fmla="*/ 3410272 h 3995297"/>
              <a:gd name="connsiteX74" fmla="*/ 5908102 w 7720490"/>
              <a:gd name="connsiteY74" fmla="*/ 3438809 h 3995297"/>
              <a:gd name="connsiteX75" fmla="*/ 6022268 w 7720490"/>
              <a:gd name="connsiteY75" fmla="*/ 3495885 h 3995297"/>
              <a:gd name="connsiteX76" fmla="*/ 6107893 w 7720490"/>
              <a:gd name="connsiteY76" fmla="*/ 3510154 h 3995297"/>
              <a:gd name="connsiteX77" fmla="*/ 6264871 w 7720490"/>
              <a:gd name="connsiteY77" fmla="*/ 3581499 h 3995297"/>
              <a:gd name="connsiteX78" fmla="*/ 6307684 w 7720490"/>
              <a:gd name="connsiteY78" fmla="*/ 3595768 h 3995297"/>
              <a:gd name="connsiteX79" fmla="*/ 6364767 w 7720490"/>
              <a:gd name="connsiteY79" fmla="*/ 3624305 h 3995297"/>
              <a:gd name="connsiteX80" fmla="*/ 6421850 w 7720490"/>
              <a:gd name="connsiteY80" fmla="*/ 3638574 h 3995297"/>
              <a:gd name="connsiteX81" fmla="*/ 6464662 w 7720490"/>
              <a:gd name="connsiteY81" fmla="*/ 3652843 h 3995297"/>
              <a:gd name="connsiteX82" fmla="*/ 6992681 w 7720490"/>
              <a:gd name="connsiteY82" fmla="*/ 3681381 h 3995297"/>
              <a:gd name="connsiteX83" fmla="*/ 7249555 w 7720490"/>
              <a:gd name="connsiteY83" fmla="*/ 3695650 h 3995297"/>
              <a:gd name="connsiteX84" fmla="*/ 7363721 w 7720490"/>
              <a:gd name="connsiteY84" fmla="*/ 3709919 h 3995297"/>
              <a:gd name="connsiteX85" fmla="*/ 7549241 w 7720490"/>
              <a:gd name="connsiteY85" fmla="*/ 3738457 h 3995297"/>
              <a:gd name="connsiteX86" fmla="*/ 7720490 w 7720490"/>
              <a:gd name="connsiteY86" fmla="*/ 3738457 h 399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0490" h="3995297">
                <a:moveTo>
                  <a:pt x="0" y="3995297"/>
                </a:moveTo>
                <a:cubicBezTo>
                  <a:pt x="233089" y="3990541"/>
                  <a:pt x="466909" y="4000071"/>
                  <a:pt x="699268" y="3981028"/>
                </a:cubicBezTo>
                <a:cubicBezTo>
                  <a:pt x="907259" y="3963982"/>
                  <a:pt x="810844" y="3934329"/>
                  <a:pt x="927601" y="3895415"/>
                </a:cubicBezTo>
                <a:cubicBezTo>
                  <a:pt x="964815" y="3883012"/>
                  <a:pt x="1004553" y="3879280"/>
                  <a:pt x="1041767" y="3866877"/>
                </a:cubicBezTo>
                <a:cubicBezTo>
                  <a:pt x="1076135" y="3855422"/>
                  <a:pt x="1107294" y="3835524"/>
                  <a:pt x="1141662" y="3824070"/>
                </a:cubicBezTo>
                <a:cubicBezTo>
                  <a:pt x="1178876" y="3811667"/>
                  <a:pt x="1219773" y="3810984"/>
                  <a:pt x="1255829" y="3795533"/>
                </a:cubicBezTo>
                <a:cubicBezTo>
                  <a:pt x="1289127" y="3781264"/>
                  <a:pt x="1321678" y="3765105"/>
                  <a:pt x="1355724" y="3752726"/>
                </a:cubicBezTo>
                <a:cubicBezTo>
                  <a:pt x="1374157" y="3746024"/>
                  <a:pt x="1394442" y="3745343"/>
                  <a:pt x="1412807" y="3738457"/>
                </a:cubicBezTo>
                <a:cubicBezTo>
                  <a:pt x="1470710" y="3716746"/>
                  <a:pt x="1584057" y="3667112"/>
                  <a:pt x="1584057" y="3667112"/>
                </a:cubicBezTo>
                <a:cubicBezTo>
                  <a:pt x="1622112" y="3629062"/>
                  <a:pt x="1656199" y="3586576"/>
                  <a:pt x="1698223" y="3552961"/>
                </a:cubicBezTo>
                <a:cubicBezTo>
                  <a:pt x="1782970" y="3485172"/>
                  <a:pt x="1744234" y="3512779"/>
                  <a:pt x="1812389" y="3467347"/>
                </a:cubicBezTo>
                <a:cubicBezTo>
                  <a:pt x="1930573" y="3290095"/>
                  <a:pt x="1808791" y="3467387"/>
                  <a:pt x="1926555" y="3310389"/>
                </a:cubicBezTo>
                <a:cubicBezTo>
                  <a:pt x="1951107" y="3277657"/>
                  <a:pt x="1973357" y="3243239"/>
                  <a:pt x="1997909" y="3210507"/>
                </a:cubicBezTo>
                <a:cubicBezTo>
                  <a:pt x="2016185" y="3186143"/>
                  <a:pt x="2038727" y="3164912"/>
                  <a:pt x="2054992" y="3139162"/>
                </a:cubicBezTo>
                <a:cubicBezTo>
                  <a:pt x="2095951" y="3074319"/>
                  <a:pt x="2140670" y="3010606"/>
                  <a:pt x="2169158" y="2939397"/>
                </a:cubicBezTo>
                <a:cubicBezTo>
                  <a:pt x="2178672" y="2915616"/>
                  <a:pt x="2186244" y="2890962"/>
                  <a:pt x="2197700" y="2868053"/>
                </a:cubicBezTo>
                <a:cubicBezTo>
                  <a:pt x="2205370" y="2852714"/>
                  <a:pt x="2218988" y="2840786"/>
                  <a:pt x="2226241" y="2825246"/>
                </a:cubicBezTo>
                <a:cubicBezTo>
                  <a:pt x="2252392" y="2769215"/>
                  <a:pt x="2269939" y="2709323"/>
                  <a:pt x="2297595" y="2654019"/>
                </a:cubicBezTo>
                <a:cubicBezTo>
                  <a:pt x="2307109" y="2634994"/>
                  <a:pt x="2315806" y="2615537"/>
                  <a:pt x="2326137" y="2596943"/>
                </a:cubicBezTo>
                <a:cubicBezTo>
                  <a:pt x="2339607" y="2572699"/>
                  <a:pt x="2357325" y="2550780"/>
                  <a:pt x="2368949" y="2525599"/>
                </a:cubicBezTo>
                <a:cubicBezTo>
                  <a:pt x="2385981" y="2488701"/>
                  <a:pt x="2394944" y="2448442"/>
                  <a:pt x="2411762" y="2411447"/>
                </a:cubicBezTo>
                <a:cubicBezTo>
                  <a:pt x="2463628" y="2297356"/>
                  <a:pt x="2418337" y="2450443"/>
                  <a:pt x="2468845" y="2311565"/>
                </a:cubicBezTo>
                <a:cubicBezTo>
                  <a:pt x="2522051" y="2165268"/>
                  <a:pt x="2468294" y="2255313"/>
                  <a:pt x="2525928" y="2168876"/>
                </a:cubicBezTo>
                <a:lnTo>
                  <a:pt x="2568740" y="2040455"/>
                </a:lnTo>
                <a:cubicBezTo>
                  <a:pt x="2573497" y="2026186"/>
                  <a:pt x="2574667" y="2010163"/>
                  <a:pt x="2583011" y="1997649"/>
                </a:cubicBezTo>
                <a:lnTo>
                  <a:pt x="2611552" y="1954842"/>
                </a:lnTo>
                <a:cubicBezTo>
                  <a:pt x="2627599" y="1882642"/>
                  <a:pt x="2639274" y="1809310"/>
                  <a:pt x="2668636" y="1740808"/>
                </a:cubicBezTo>
                <a:cubicBezTo>
                  <a:pt x="2685396" y="1701706"/>
                  <a:pt x="2708113" y="1665386"/>
                  <a:pt x="2725719" y="1626657"/>
                </a:cubicBezTo>
                <a:cubicBezTo>
                  <a:pt x="2767923" y="1533820"/>
                  <a:pt x="2705979" y="1634858"/>
                  <a:pt x="2768531" y="1541043"/>
                </a:cubicBezTo>
                <a:cubicBezTo>
                  <a:pt x="2773288" y="1512505"/>
                  <a:pt x="2774488" y="1483141"/>
                  <a:pt x="2782802" y="1455430"/>
                </a:cubicBezTo>
                <a:cubicBezTo>
                  <a:pt x="2788915" y="1435056"/>
                  <a:pt x="2805230" y="1418728"/>
                  <a:pt x="2811343" y="1398354"/>
                </a:cubicBezTo>
                <a:cubicBezTo>
                  <a:pt x="2888960" y="1139662"/>
                  <a:pt x="2762515" y="1470463"/>
                  <a:pt x="2854156" y="1241396"/>
                </a:cubicBezTo>
                <a:cubicBezTo>
                  <a:pt x="2858913" y="1217614"/>
                  <a:pt x="2864738" y="1194022"/>
                  <a:pt x="2868426" y="1170051"/>
                </a:cubicBezTo>
                <a:cubicBezTo>
                  <a:pt x="2874257" y="1132150"/>
                  <a:pt x="2874377" y="1093333"/>
                  <a:pt x="2882697" y="1055900"/>
                </a:cubicBezTo>
                <a:cubicBezTo>
                  <a:pt x="2893471" y="1007425"/>
                  <a:pt x="2911239" y="960774"/>
                  <a:pt x="2925510" y="913211"/>
                </a:cubicBezTo>
                <a:cubicBezTo>
                  <a:pt x="2958262" y="618465"/>
                  <a:pt x="2912548" y="895014"/>
                  <a:pt x="2968322" y="727715"/>
                </a:cubicBezTo>
                <a:cubicBezTo>
                  <a:pt x="2980727" y="690506"/>
                  <a:pt x="2988043" y="651780"/>
                  <a:pt x="2996863" y="613563"/>
                </a:cubicBezTo>
                <a:cubicBezTo>
                  <a:pt x="3002317" y="589932"/>
                  <a:pt x="3002126" y="564736"/>
                  <a:pt x="3011134" y="542219"/>
                </a:cubicBezTo>
                <a:cubicBezTo>
                  <a:pt x="3038393" y="474079"/>
                  <a:pt x="3084591" y="393310"/>
                  <a:pt x="3125300" y="328185"/>
                </a:cubicBezTo>
                <a:cubicBezTo>
                  <a:pt x="3134390" y="313642"/>
                  <a:pt x="3142862" y="298552"/>
                  <a:pt x="3153842" y="285378"/>
                </a:cubicBezTo>
                <a:cubicBezTo>
                  <a:pt x="3181375" y="252342"/>
                  <a:pt x="3257639" y="189144"/>
                  <a:pt x="3282279" y="171227"/>
                </a:cubicBezTo>
                <a:cubicBezTo>
                  <a:pt x="3304712" y="154915"/>
                  <a:pt x="3330554" y="143804"/>
                  <a:pt x="3353633" y="128420"/>
                </a:cubicBezTo>
                <a:cubicBezTo>
                  <a:pt x="3373024" y="115494"/>
                  <a:pt x="3428001" y="69837"/>
                  <a:pt x="3453528" y="57075"/>
                </a:cubicBezTo>
                <a:cubicBezTo>
                  <a:pt x="3476441" y="45620"/>
                  <a:pt x="3501473" y="38940"/>
                  <a:pt x="3524882" y="28537"/>
                </a:cubicBezTo>
                <a:cubicBezTo>
                  <a:pt x="3544322" y="19898"/>
                  <a:pt x="3562937" y="9512"/>
                  <a:pt x="3581965" y="0"/>
                </a:cubicBezTo>
                <a:cubicBezTo>
                  <a:pt x="3686617" y="4756"/>
                  <a:pt x="3793070" y="-5635"/>
                  <a:pt x="3895922" y="14269"/>
                </a:cubicBezTo>
                <a:cubicBezTo>
                  <a:pt x="3944004" y="23574"/>
                  <a:pt x="3982055" y="60939"/>
                  <a:pt x="4024359" y="85613"/>
                </a:cubicBezTo>
                <a:cubicBezTo>
                  <a:pt x="4069980" y="112222"/>
                  <a:pt x="4085765" y="128465"/>
                  <a:pt x="4124255" y="171227"/>
                </a:cubicBezTo>
                <a:cubicBezTo>
                  <a:pt x="4196685" y="251694"/>
                  <a:pt x="4226190" y="289455"/>
                  <a:pt x="4266963" y="399529"/>
                </a:cubicBezTo>
                <a:cubicBezTo>
                  <a:pt x="4296239" y="478564"/>
                  <a:pt x="4311660" y="562144"/>
                  <a:pt x="4338316" y="642101"/>
                </a:cubicBezTo>
                <a:cubicBezTo>
                  <a:pt x="4354518" y="690699"/>
                  <a:pt x="4377411" y="736825"/>
                  <a:pt x="4395400" y="784790"/>
                </a:cubicBezTo>
                <a:cubicBezTo>
                  <a:pt x="4420230" y="850995"/>
                  <a:pt x="4442306" y="918207"/>
                  <a:pt x="4466753" y="984555"/>
                </a:cubicBezTo>
                <a:cubicBezTo>
                  <a:pt x="4475609" y="1008589"/>
                  <a:pt x="4490271" y="1030783"/>
                  <a:pt x="4495295" y="1055900"/>
                </a:cubicBezTo>
                <a:cubicBezTo>
                  <a:pt x="4519393" y="1176372"/>
                  <a:pt x="4497939" y="1088988"/>
                  <a:pt x="4552378" y="1241396"/>
                </a:cubicBezTo>
                <a:cubicBezTo>
                  <a:pt x="4562497" y="1269725"/>
                  <a:pt x="4568701" y="1299520"/>
                  <a:pt x="4580920" y="1327009"/>
                </a:cubicBezTo>
                <a:cubicBezTo>
                  <a:pt x="4606840" y="1385322"/>
                  <a:pt x="4639555" y="1440410"/>
                  <a:pt x="4666544" y="1498236"/>
                </a:cubicBezTo>
                <a:cubicBezTo>
                  <a:pt x="4752994" y="1683464"/>
                  <a:pt x="4566106" y="1325924"/>
                  <a:pt x="4709357" y="1612388"/>
                </a:cubicBezTo>
                <a:cubicBezTo>
                  <a:pt x="4717027" y="1627727"/>
                  <a:pt x="4728384" y="1640925"/>
                  <a:pt x="4737898" y="1655194"/>
                </a:cubicBezTo>
                <a:cubicBezTo>
                  <a:pt x="4765322" y="1792296"/>
                  <a:pt x="4733445" y="1665468"/>
                  <a:pt x="4780710" y="1783615"/>
                </a:cubicBezTo>
                <a:cubicBezTo>
                  <a:pt x="4791883" y="1811545"/>
                  <a:pt x="4799738" y="1840690"/>
                  <a:pt x="4809252" y="1869228"/>
                </a:cubicBezTo>
                <a:cubicBezTo>
                  <a:pt x="4818766" y="1897766"/>
                  <a:pt x="4822315" y="1929048"/>
                  <a:pt x="4837794" y="1954842"/>
                </a:cubicBezTo>
                <a:lnTo>
                  <a:pt x="4880606" y="2026186"/>
                </a:lnTo>
                <a:cubicBezTo>
                  <a:pt x="4894877" y="2083262"/>
                  <a:pt x="4904811" y="2141600"/>
                  <a:pt x="4923418" y="2197413"/>
                </a:cubicBezTo>
                <a:cubicBezTo>
                  <a:pt x="4928842" y="2213683"/>
                  <a:pt x="4943630" y="2225229"/>
                  <a:pt x="4951960" y="2240220"/>
                </a:cubicBezTo>
                <a:cubicBezTo>
                  <a:pt x="5047512" y="2412192"/>
                  <a:pt x="4962990" y="2261198"/>
                  <a:pt x="5009043" y="2368640"/>
                </a:cubicBezTo>
                <a:cubicBezTo>
                  <a:pt x="5017423" y="2388191"/>
                  <a:pt x="5030857" y="2405536"/>
                  <a:pt x="5037584" y="2425716"/>
                </a:cubicBezTo>
                <a:cubicBezTo>
                  <a:pt x="5078996" y="2549935"/>
                  <a:pt x="5046904" y="2526975"/>
                  <a:pt x="5108938" y="2639750"/>
                </a:cubicBezTo>
                <a:cubicBezTo>
                  <a:pt x="5180704" y="2770216"/>
                  <a:pt x="5259866" y="2890540"/>
                  <a:pt x="5365812" y="2996473"/>
                </a:cubicBezTo>
                <a:cubicBezTo>
                  <a:pt x="5389597" y="3020255"/>
                  <a:pt x="5412026" y="3045474"/>
                  <a:pt x="5437166" y="3067818"/>
                </a:cubicBezTo>
                <a:cubicBezTo>
                  <a:pt x="5454943" y="3083618"/>
                  <a:pt x="5475221" y="3096355"/>
                  <a:pt x="5494249" y="3110624"/>
                </a:cubicBezTo>
                <a:cubicBezTo>
                  <a:pt x="5499006" y="3124893"/>
                  <a:pt x="5498615" y="3142112"/>
                  <a:pt x="5508520" y="3153431"/>
                </a:cubicBezTo>
                <a:cubicBezTo>
                  <a:pt x="5547713" y="3198217"/>
                  <a:pt x="5630433" y="3248965"/>
                  <a:pt x="5679769" y="3281851"/>
                </a:cubicBezTo>
                <a:cubicBezTo>
                  <a:pt x="5818935" y="3374615"/>
                  <a:pt x="5602689" y="3229328"/>
                  <a:pt x="5779665" y="3353196"/>
                </a:cubicBezTo>
                <a:cubicBezTo>
                  <a:pt x="5807767" y="3372865"/>
                  <a:pt x="5836747" y="3391247"/>
                  <a:pt x="5865289" y="3410272"/>
                </a:cubicBezTo>
                <a:cubicBezTo>
                  <a:pt x="5879560" y="3419785"/>
                  <a:pt x="5892762" y="3431140"/>
                  <a:pt x="5908102" y="3438809"/>
                </a:cubicBezTo>
                <a:cubicBezTo>
                  <a:pt x="5946157" y="3457834"/>
                  <a:pt x="5980301" y="3488891"/>
                  <a:pt x="6022268" y="3495885"/>
                </a:cubicBezTo>
                <a:lnTo>
                  <a:pt x="6107893" y="3510154"/>
                </a:lnTo>
                <a:cubicBezTo>
                  <a:pt x="6177337" y="3544872"/>
                  <a:pt x="6179553" y="3547376"/>
                  <a:pt x="6264871" y="3581499"/>
                </a:cubicBezTo>
                <a:cubicBezTo>
                  <a:pt x="6278838" y="3587085"/>
                  <a:pt x="6293857" y="3589843"/>
                  <a:pt x="6307684" y="3595768"/>
                </a:cubicBezTo>
                <a:cubicBezTo>
                  <a:pt x="6327237" y="3604147"/>
                  <a:pt x="6344848" y="3616837"/>
                  <a:pt x="6364767" y="3624305"/>
                </a:cubicBezTo>
                <a:cubicBezTo>
                  <a:pt x="6383132" y="3631191"/>
                  <a:pt x="6402991" y="3633186"/>
                  <a:pt x="6421850" y="3638574"/>
                </a:cubicBezTo>
                <a:cubicBezTo>
                  <a:pt x="6436314" y="3642706"/>
                  <a:pt x="6449978" y="3649580"/>
                  <a:pt x="6464662" y="3652843"/>
                </a:cubicBezTo>
                <a:cubicBezTo>
                  <a:pt x="6629389" y="3689444"/>
                  <a:pt x="6860108" y="3675971"/>
                  <a:pt x="6992681" y="3681381"/>
                </a:cubicBezTo>
                <a:cubicBezTo>
                  <a:pt x="7078366" y="3684878"/>
                  <a:pt x="7163930" y="3690894"/>
                  <a:pt x="7249555" y="3695650"/>
                </a:cubicBezTo>
                <a:cubicBezTo>
                  <a:pt x="7287610" y="3700406"/>
                  <a:pt x="7325815" y="3704088"/>
                  <a:pt x="7363721" y="3709919"/>
                </a:cubicBezTo>
                <a:cubicBezTo>
                  <a:pt x="7457967" y="3724417"/>
                  <a:pt x="7434274" y="3732709"/>
                  <a:pt x="7549241" y="3738457"/>
                </a:cubicBezTo>
                <a:cubicBezTo>
                  <a:pt x="7606253" y="3741307"/>
                  <a:pt x="7663407" y="3738457"/>
                  <a:pt x="7720490" y="3738457"/>
                </a:cubicBezTo>
              </a:path>
            </a:pathLst>
          </a:custGeom>
          <a:ln w="1206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756354" y="313918"/>
            <a:ext cx="10403395" cy="1143000"/>
          </a:xfrm>
        </p:spPr>
        <p:txBody>
          <a:bodyPr>
            <a:noAutofit/>
          </a:bodyPr>
          <a:lstStyle/>
          <a:p>
            <a:r>
              <a:rPr lang="it-IT" sz="2800" dirty="0" err="1"/>
              <a:t>hype</a:t>
            </a:r>
            <a:endParaRPr lang="it-IT" sz="72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847485" y="3573872"/>
            <a:ext cx="51848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2800" dirty="0"/>
              <a:t>disillusione</a:t>
            </a:r>
            <a:endParaRPr lang="it-IT" sz="7200" dirty="0"/>
          </a:p>
        </p:txBody>
      </p:sp>
      <p:sp>
        <p:nvSpPr>
          <p:cNvPr id="7" name="Croce 6"/>
          <p:cNvSpPr/>
          <p:nvPr/>
        </p:nvSpPr>
        <p:spPr>
          <a:xfrm rot="18964838">
            <a:off x="5444971" y="2100950"/>
            <a:ext cx="704861" cy="693582"/>
          </a:xfrm>
          <a:prstGeom prst="plus">
            <a:avLst>
              <a:gd name="adj" fmla="val 4274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704775" y="1314823"/>
            <a:ext cx="3472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2800" dirty="0"/>
              <a:t>voi siete qui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03160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56350" y="2629010"/>
            <a:ext cx="10403395" cy="1143000"/>
          </a:xfrm>
        </p:spPr>
        <p:txBody>
          <a:bodyPr>
            <a:noAutofit/>
          </a:bodyPr>
          <a:lstStyle/>
          <a:p>
            <a:r>
              <a:rPr lang="it-IT" sz="9600" dirty="0" err="1"/>
              <a:t>N</a:t>
            </a:r>
            <a:r>
              <a:rPr lang="it-IT" sz="9600" dirty="0"/>
              <a:t> &lt; 100</a:t>
            </a:r>
          </a:p>
        </p:txBody>
      </p:sp>
      <p:sp>
        <p:nvSpPr>
          <p:cNvPr id="3" name="Per 2"/>
          <p:cNvSpPr/>
          <p:nvPr/>
        </p:nvSpPr>
        <p:spPr>
          <a:xfrm>
            <a:off x="2839884" y="3624305"/>
            <a:ext cx="3125301" cy="2953667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08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sco magnetico 3"/>
          <p:cNvSpPr/>
          <p:nvPr/>
        </p:nvSpPr>
        <p:spPr>
          <a:xfrm>
            <a:off x="1741035" y="199765"/>
            <a:ext cx="5479978" cy="34673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uvola 4"/>
          <p:cNvSpPr/>
          <p:nvPr/>
        </p:nvSpPr>
        <p:spPr>
          <a:xfrm>
            <a:off x="1741035" y="4095181"/>
            <a:ext cx="5694040" cy="222595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756350" y="1401882"/>
            <a:ext cx="1040339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/>
              <a:t>VOLUME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646764" y="4322739"/>
            <a:ext cx="1040339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9600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11976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739900"/>
            <a:ext cx="6032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24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423</Words>
  <Application>Microsoft Macintosh PowerPoint</Application>
  <PresentationFormat>On-screen Show (4:3)</PresentationFormat>
  <Paragraphs>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Helvetica</vt:lpstr>
      <vt:lpstr>1_Tema di Office</vt:lpstr>
      <vt:lpstr>Mapping e Big Data Lezione 4</vt:lpstr>
      <vt:lpstr>BIG DATA small data slow data</vt:lpstr>
      <vt:lpstr>NUOVO vecchio GRANDE piccolo</vt:lpstr>
      <vt:lpstr>persone SENSORI   comunicazioneCONTENUTO  vita COMPORTAMENTO</vt:lpstr>
      <vt:lpstr>hype</vt:lpstr>
      <vt:lpstr>PowerPoint Presentation</vt:lpstr>
      <vt:lpstr>N &lt; 100</vt:lpstr>
      <vt:lpstr>PowerPoint Presentation</vt:lpstr>
      <vt:lpstr>PowerPoint Presentation</vt:lpstr>
      <vt:lpstr>BIG DATA small data slow data</vt:lpstr>
      <vt:lpstr>BIG DATA small data slow data</vt:lpstr>
      <vt:lpstr>EMPIRISMO TEORIA COMPUTAZIONE DATI </vt:lpstr>
      <vt:lpstr>BIG DATA = f (volume, varietà, velocità, veridicità, vitalità, variabilità, valore)</vt:lpstr>
      <vt:lpstr>BIG DATA small data slow data</vt:lpstr>
      <vt:lpstr>BIG?s</vt:lpstr>
      <vt:lpstr>PowerPoint Presentation</vt:lpstr>
      <vt:lpstr>??BIG DATA??</vt:lpstr>
      <vt:lpstr>BIG DATA</vt:lpstr>
      <vt:lpstr>small data</vt:lpstr>
      <vt:lpstr>small data = BIG DATA – some data</vt:lpstr>
      <vt:lpstr>small data &lt;= human brain</vt:lpstr>
      <vt:lpstr>small data  = BIG DATA ∩ me</vt:lpstr>
      <vt:lpstr>small data  = BIG DATA / dominio</vt:lpstr>
      <vt:lpstr>small data  = BIG DATA / geografia</vt:lpstr>
      <vt:lpstr>small data ≠ BIG DATA valore = big_data_analytics(small data)</vt:lpstr>
      <vt:lpstr>small data                        BIG DATA </vt:lpstr>
      <vt:lpstr>BIG? DATA?</vt:lpstr>
      <vt:lpstr>  DATA</vt:lpstr>
      <vt:lpstr>  DATADADATADATADATADATADATADATADATADATA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DATA</vt:lpstr>
      <vt:lpstr>PowerPoint Presentation</vt:lpstr>
      <vt:lpstr>PowerPoint Presentation</vt:lpstr>
      <vt:lpstr>very small and slow data &lt;&lt;&lt; BIG DATA</vt:lpstr>
      <vt:lpstr>  &gt; small</vt:lpstr>
      <vt:lpstr>PowerPoint Presentation</vt:lpstr>
      <vt:lpstr>PowerPoint Presentation</vt:lpstr>
      <vt:lpstr>BIG DATA = n * (very small and slow data)</vt:lpstr>
      <vt:lpstr>PowerPoint Presentation</vt:lpstr>
      <vt:lpstr>small data                        BIG DATA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e tecniche della progettazione Web Lezione 5</dc:title>
  <dc:creator>Mario Verdicchio</dc:creator>
  <cp:lastModifiedBy>Mario Verdicchio</cp:lastModifiedBy>
  <cp:revision>91</cp:revision>
  <cp:lastPrinted>2020-03-10T14:23:53Z</cp:lastPrinted>
  <dcterms:created xsi:type="dcterms:W3CDTF">2020-02-25T09:34:05Z</dcterms:created>
  <dcterms:modified xsi:type="dcterms:W3CDTF">2023-03-23T17:49:29Z</dcterms:modified>
</cp:coreProperties>
</file>