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1" r:id="rId2"/>
    <p:sldMasterId id="2147483724" r:id="rId3"/>
    <p:sldMasterId id="2147483737" r:id="rId4"/>
    <p:sldMasterId id="2147483749" r:id="rId5"/>
    <p:sldMasterId id="2147483761" r:id="rId6"/>
    <p:sldMasterId id="2147483773" r:id="rId7"/>
  </p:sldMasterIdLst>
  <p:notesMasterIdLst>
    <p:notesMasterId r:id="rId107"/>
  </p:notesMasterIdLst>
  <p:sldIdLst>
    <p:sldId id="283" r:id="rId8"/>
    <p:sldId id="351" r:id="rId9"/>
    <p:sldId id="353" r:id="rId10"/>
    <p:sldId id="354" r:id="rId11"/>
    <p:sldId id="355" r:id="rId12"/>
    <p:sldId id="356" r:id="rId13"/>
    <p:sldId id="357" r:id="rId14"/>
    <p:sldId id="359" r:id="rId15"/>
    <p:sldId id="360" r:id="rId16"/>
    <p:sldId id="361" r:id="rId17"/>
    <p:sldId id="362" r:id="rId18"/>
    <p:sldId id="363" r:id="rId19"/>
    <p:sldId id="364" r:id="rId20"/>
    <p:sldId id="365" r:id="rId21"/>
    <p:sldId id="366" r:id="rId22"/>
    <p:sldId id="367" r:id="rId23"/>
    <p:sldId id="368" r:id="rId24"/>
    <p:sldId id="358" r:id="rId25"/>
    <p:sldId id="369" r:id="rId26"/>
    <p:sldId id="370" r:id="rId27"/>
    <p:sldId id="352" r:id="rId28"/>
    <p:sldId id="371" r:id="rId29"/>
    <p:sldId id="372" r:id="rId30"/>
    <p:sldId id="373" r:id="rId31"/>
    <p:sldId id="279" r:id="rId32"/>
    <p:sldId id="258" r:id="rId33"/>
    <p:sldId id="284" r:id="rId34"/>
    <p:sldId id="259" r:id="rId35"/>
    <p:sldId id="260" r:id="rId36"/>
    <p:sldId id="261" r:id="rId37"/>
    <p:sldId id="378" r:id="rId38"/>
    <p:sldId id="376" r:id="rId39"/>
    <p:sldId id="262" r:id="rId40"/>
    <p:sldId id="377" r:id="rId41"/>
    <p:sldId id="285" r:id="rId42"/>
    <p:sldId id="287" r:id="rId43"/>
    <p:sldId id="286" r:id="rId44"/>
    <p:sldId id="288" r:id="rId45"/>
    <p:sldId id="289" r:id="rId46"/>
    <p:sldId id="290" r:id="rId47"/>
    <p:sldId id="298" r:id="rId48"/>
    <p:sldId id="291" r:id="rId49"/>
    <p:sldId id="292" r:id="rId50"/>
    <p:sldId id="293" r:id="rId51"/>
    <p:sldId id="263" r:id="rId52"/>
    <p:sldId id="270" r:id="rId53"/>
    <p:sldId id="299" r:id="rId54"/>
    <p:sldId id="300" r:id="rId55"/>
    <p:sldId id="301" r:id="rId56"/>
    <p:sldId id="302" r:id="rId57"/>
    <p:sldId id="305" r:id="rId58"/>
    <p:sldId id="320" r:id="rId59"/>
    <p:sldId id="321" r:id="rId60"/>
    <p:sldId id="303" r:id="rId61"/>
    <p:sldId id="308" r:id="rId62"/>
    <p:sldId id="309" r:id="rId63"/>
    <p:sldId id="306" r:id="rId64"/>
    <p:sldId id="310" r:id="rId65"/>
    <p:sldId id="311" r:id="rId66"/>
    <p:sldId id="312" r:id="rId67"/>
    <p:sldId id="313" r:id="rId68"/>
    <p:sldId id="314" r:id="rId69"/>
    <p:sldId id="315" r:id="rId70"/>
    <p:sldId id="316" r:id="rId71"/>
    <p:sldId id="317" r:id="rId72"/>
    <p:sldId id="318" r:id="rId73"/>
    <p:sldId id="319"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74" r:id="rId89"/>
    <p:sldId id="375" r:id="rId90"/>
    <p:sldId id="276" r:id="rId91"/>
    <p:sldId id="277" r:id="rId92"/>
    <p:sldId id="336" r:id="rId93"/>
    <p:sldId id="337" r:id="rId94"/>
    <p:sldId id="338" r:id="rId95"/>
    <p:sldId id="339" r:id="rId96"/>
    <p:sldId id="340" r:id="rId97"/>
    <p:sldId id="341" r:id="rId98"/>
    <p:sldId id="342" r:id="rId99"/>
    <p:sldId id="344" r:id="rId100"/>
    <p:sldId id="343" r:id="rId101"/>
    <p:sldId id="345" r:id="rId102"/>
    <p:sldId id="346" r:id="rId103"/>
    <p:sldId id="347" r:id="rId104"/>
    <p:sldId id="348" r:id="rId105"/>
    <p:sldId id="349" r:id="rId10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BD4F4F"/>
    <a:srgbClr val="84FFA7"/>
    <a:srgbClr val="D9FFE4"/>
    <a:srgbClr val="CDFFDB"/>
    <a:srgbClr val="84BCFF"/>
    <a:srgbClr val="EA9F76"/>
    <a:srgbClr val="E23636"/>
    <a:srgbClr val="7A8A2C"/>
    <a:srgbClr val="C87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696" autoAdjust="0"/>
  </p:normalViewPr>
  <p:slideViewPr>
    <p:cSldViewPr>
      <p:cViewPr varScale="1">
        <p:scale>
          <a:sx n="72" d="100"/>
          <a:sy n="72" d="100"/>
        </p:scale>
        <p:origin x="216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07" Type="http://schemas.openxmlformats.org/officeDocument/2006/relationships/notesMaster" Target="notesMasters/notesMaster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presProps" Target="presProp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viewProps" Target="view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4C5C2-F4F4-43E9-A1B8-6E23AE4B7BFB}" type="datetimeFigureOut">
              <a:rPr lang="it-IT" smtClean="0"/>
              <a:t>08/05/23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BDDCC-E72C-4D01-A5EF-07A7CEE0A99F}" type="slidenum">
              <a:rPr lang="it-IT" smtClean="0"/>
              <a:t>‹#›</a:t>
            </a:fld>
            <a:endParaRPr lang="it-IT"/>
          </a:p>
        </p:txBody>
      </p:sp>
    </p:spTree>
    <p:extLst>
      <p:ext uri="{BB962C8B-B14F-4D97-AF65-F5344CB8AC3E}">
        <p14:creationId xmlns:p14="http://schemas.microsoft.com/office/powerpoint/2010/main" val="106728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37</a:t>
            </a:fld>
            <a:endParaRPr lang="it-IT"/>
          </a:p>
        </p:txBody>
      </p:sp>
    </p:spTree>
    <p:extLst>
      <p:ext uri="{BB962C8B-B14F-4D97-AF65-F5344CB8AC3E}">
        <p14:creationId xmlns:p14="http://schemas.microsoft.com/office/powerpoint/2010/main" val="382328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67</a:t>
            </a:fld>
            <a:endParaRPr lang="it-IT">
              <a:solidFill>
                <a:prstClr val="black"/>
              </a:solidFill>
              <a:latin typeface="Calibri"/>
            </a:endParaRPr>
          </a:p>
        </p:txBody>
      </p:sp>
    </p:spTree>
    <p:extLst>
      <p:ext uri="{BB962C8B-B14F-4D97-AF65-F5344CB8AC3E}">
        <p14:creationId xmlns:p14="http://schemas.microsoft.com/office/powerpoint/2010/main" val="197416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68</a:t>
            </a:fld>
            <a:endParaRPr lang="it-IT">
              <a:solidFill>
                <a:prstClr val="black"/>
              </a:solidFill>
              <a:latin typeface="Calibri"/>
            </a:endParaRPr>
          </a:p>
        </p:txBody>
      </p:sp>
    </p:spTree>
    <p:extLst>
      <p:ext uri="{BB962C8B-B14F-4D97-AF65-F5344CB8AC3E}">
        <p14:creationId xmlns:p14="http://schemas.microsoft.com/office/powerpoint/2010/main" val="197416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69</a:t>
            </a:fld>
            <a:endParaRPr lang="it-IT">
              <a:solidFill>
                <a:prstClr val="black"/>
              </a:solidFill>
              <a:latin typeface="Calibri"/>
            </a:endParaRPr>
          </a:p>
        </p:txBody>
      </p:sp>
    </p:spTree>
    <p:extLst>
      <p:ext uri="{BB962C8B-B14F-4D97-AF65-F5344CB8AC3E}">
        <p14:creationId xmlns:p14="http://schemas.microsoft.com/office/powerpoint/2010/main" val="197416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70</a:t>
            </a:fld>
            <a:endParaRPr lang="it-IT">
              <a:solidFill>
                <a:prstClr val="black"/>
              </a:solidFill>
              <a:latin typeface="Calibri"/>
            </a:endParaRPr>
          </a:p>
        </p:txBody>
      </p:sp>
    </p:spTree>
    <p:extLst>
      <p:ext uri="{BB962C8B-B14F-4D97-AF65-F5344CB8AC3E}">
        <p14:creationId xmlns:p14="http://schemas.microsoft.com/office/powerpoint/2010/main" val="197416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86</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87</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88</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89</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90</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91</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51</a:t>
            </a:fld>
            <a:endParaRPr lang="it-IT"/>
          </a:p>
        </p:txBody>
      </p:sp>
    </p:spTree>
    <p:extLst>
      <p:ext uri="{BB962C8B-B14F-4D97-AF65-F5344CB8AC3E}">
        <p14:creationId xmlns:p14="http://schemas.microsoft.com/office/powerpoint/2010/main" val="299806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92</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93</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94</a:t>
            </a:fld>
            <a:endParaRPr lang="it-IT"/>
          </a:p>
        </p:txBody>
      </p:sp>
    </p:spTree>
    <p:extLst>
      <p:ext uri="{BB962C8B-B14F-4D97-AF65-F5344CB8AC3E}">
        <p14:creationId xmlns:p14="http://schemas.microsoft.com/office/powerpoint/2010/main" val="223812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 </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95</a:t>
            </a:fld>
            <a:endParaRPr lang="it-IT"/>
          </a:p>
        </p:txBody>
      </p:sp>
    </p:spTree>
    <p:extLst>
      <p:ext uri="{BB962C8B-B14F-4D97-AF65-F5344CB8AC3E}">
        <p14:creationId xmlns:p14="http://schemas.microsoft.com/office/powerpoint/2010/main" val="36504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 </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96</a:t>
            </a:fld>
            <a:endParaRPr lang="it-IT"/>
          </a:p>
        </p:txBody>
      </p:sp>
    </p:spTree>
    <p:extLst>
      <p:ext uri="{BB962C8B-B14F-4D97-AF65-F5344CB8AC3E}">
        <p14:creationId xmlns:p14="http://schemas.microsoft.com/office/powerpoint/2010/main" val="36504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 </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97</a:t>
            </a:fld>
            <a:endParaRPr lang="it-IT"/>
          </a:p>
        </p:txBody>
      </p:sp>
    </p:spTree>
    <p:extLst>
      <p:ext uri="{BB962C8B-B14F-4D97-AF65-F5344CB8AC3E}">
        <p14:creationId xmlns:p14="http://schemas.microsoft.com/office/powerpoint/2010/main" val="36504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98</a:t>
            </a:fld>
            <a:endParaRPr lang="it-IT"/>
          </a:p>
        </p:txBody>
      </p:sp>
    </p:spTree>
    <p:extLst>
      <p:ext uri="{BB962C8B-B14F-4D97-AF65-F5344CB8AC3E}">
        <p14:creationId xmlns:p14="http://schemas.microsoft.com/office/powerpoint/2010/main" val="1727594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99</a:t>
            </a:fld>
            <a:endParaRPr lang="it-IT"/>
          </a:p>
        </p:txBody>
      </p:sp>
    </p:spTree>
    <p:extLst>
      <p:ext uri="{BB962C8B-B14F-4D97-AF65-F5344CB8AC3E}">
        <p14:creationId xmlns:p14="http://schemas.microsoft.com/office/powerpoint/2010/main" val="17275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54</a:t>
            </a:fld>
            <a:endParaRPr lang="it-IT"/>
          </a:p>
        </p:txBody>
      </p:sp>
    </p:spTree>
    <p:extLst>
      <p:ext uri="{BB962C8B-B14F-4D97-AF65-F5344CB8AC3E}">
        <p14:creationId xmlns:p14="http://schemas.microsoft.com/office/powerpoint/2010/main" val="299806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55</a:t>
            </a:fld>
            <a:endParaRPr lang="it-IT"/>
          </a:p>
        </p:txBody>
      </p:sp>
    </p:spTree>
    <p:extLst>
      <p:ext uri="{BB962C8B-B14F-4D97-AF65-F5344CB8AC3E}">
        <p14:creationId xmlns:p14="http://schemas.microsoft.com/office/powerpoint/2010/main" val="299806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56</a:t>
            </a:fld>
            <a:endParaRPr lang="it-IT"/>
          </a:p>
        </p:txBody>
      </p:sp>
    </p:spTree>
    <p:extLst>
      <p:ext uri="{BB962C8B-B14F-4D97-AF65-F5344CB8AC3E}">
        <p14:creationId xmlns:p14="http://schemas.microsoft.com/office/powerpoint/2010/main" val="299806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57</a:t>
            </a:fld>
            <a:endParaRPr lang="it-IT"/>
          </a:p>
        </p:txBody>
      </p:sp>
    </p:spTree>
    <p:extLst>
      <p:ext uri="{BB962C8B-B14F-4D97-AF65-F5344CB8AC3E}">
        <p14:creationId xmlns:p14="http://schemas.microsoft.com/office/powerpoint/2010/main" val="299806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64</a:t>
            </a:fld>
            <a:endParaRPr lang="it-IT"/>
          </a:p>
        </p:txBody>
      </p:sp>
    </p:spTree>
    <p:extLst>
      <p:ext uri="{BB962C8B-B14F-4D97-AF65-F5344CB8AC3E}">
        <p14:creationId xmlns:p14="http://schemas.microsoft.com/office/powerpoint/2010/main" val="197416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65</a:t>
            </a:fld>
            <a:endParaRPr lang="it-IT">
              <a:solidFill>
                <a:prstClr val="black"/>
              </a:solidFill>
              <a:latin typeface="Calibri"/>
            </a:endParaRPr>
          </a:p>
        </p:txBody>
      </p:sp>
    </p:spTree>
    <p:extLst>
      <p:ext uri="{BB962C8B-B14F-4D97-AF65-F5344CB8AC3E}">
        <p14:creationId xmlns:p14="http://schemas.microsoft.com/office/powerpoint/2010/main" val="197416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66</a:t>
            </a:fld>
            <a:endParaRPr lang="it-IT">
              <a:solidFill>
                <a:prstClr val="black"/>
              </a:solidFill>
              <a:latin typeface="Calibri"/>
            </a:endParaRPr>
          </a:p>
        </p:txBody>
      </p:sp>
    </p:spTree>
    <p:extLst>
      <p:ext uri="{BB962C8B-B14F-4D97-AF65-F5344CB8AC3E}">
        <p14:creationId xmlns:p14="http://schemas.microsoft.com/office/powerpoint/2010/main" val="197416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pSp>
        <p:nvGrpSpPr>
          <p:cNvPr id="169" name="Gruppo 168"/>
          <p:cNvGrpSpPr/>
          <p:nvPr userDrawn="1"/>
        </p:nvGrpSpPr>
        <p:grpSpPr>
          <a:xfrm>
            <a:off x="48007" y="1654176"/>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29" name="Titolo 1"/>
          <p:cNvSpPr>
            <a:spLocks noGrp="1"/>
          </p:cNvSpPr>
          <p:nvPr>
            <p:ph type="title"/>
          </p:nvPr>
        </p:nvSpPr>
        <p:spPr>
          <a:xfrm>
            <a:off x="281479" y="3008800"/>
            <a:ext cx="8581043" cy="840400"/>
          </a:xfrm>
        </p:spPr>
        <p:txBody>
          <a:bodyPr>
            <a:noAutofit/>
          </a:bodyPr>
          <a:lstStyle>
            <a:lvl1pPr algn="ctr">
              <a:defRPr sz="3600" b="1">
                <a:solidFill>
                  <a:schemeClr val="tx2"/>
                </a:solidFill>
                <a:latin typeface="Avenir Next Regular"/>
                <a:cs typeface="Avenir Next Regular"/>
              </a:defRPr>
            </a:lvl1pPr>
          </a:lstStyle>
          <a:p>
            <a:r>
              <a:rPr lang="it-IT" dirty="0"/>
              <a:t>Fare clic per modificare lo stile del titolo</a:t>
            </a:r>
          </a:p>
        </p:txBody>
      </p:sp>
      <p:sp>
        <p:nvSpPr>
          <p:cNvPr id="9" name="Text Placeholder 8"/>
          <p:cNvSpPr>
            <a:spLocks noGrp="1"/>
          </p:cNvSpPr>
          <p:nvPr>
            <p:ph type="body" sz="quarter" idx="12" hasCustomPrompt="1"/>
          </p:nvPr>
        </p:nvSpPr>
        <p:spPr>
          <a:xfrm>
            <a:off x="3053556" y="5805488"/>
            <a:ext cx="3036888" cy="431800"/>
          </a:xfrm>
        </p:spPr>
        <p:txBody>
          <a:bodyPr>
            <a:normAutofit/>
          </a:bodyPr>
          <a:lstStyle>
            <a:lvl1pPr algn="ctr">
              <a:defRPr sz="1800">
                <a:solidFill>
                  <a:schemeClr val="accent1"/>
                </a:solidFill>
                <a:latin typeface="Avenir Next Regular"/>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gg/mm/aaaa</a:t>
            </a:r>
            <a:endParaRPr lang="en-US" dirty="0"/>
          </a:p>
        </p:txBody>
      </p:sp>
      <p:sp>
        <p:nvSpPr>
          <p:cNvPr id="136"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t>Prof. Francesco Trovò</a:t>
            </a:r>
          </a:p>
        </p:txBody>
      </p:sp>
      <p:sp>
        <p:nvSpPr>
          <p:cNvPr id="137"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Corso di </a:t>
            </a:r>
            <a:r>
              <a:rPr lang="en-US" dirty="0" err="1"/>
              <a:t>Intelligenza</a:t>
            </a:r>
            <a:r>
              <a:rPr lang="en-US" dirty="0"/>
              <a:t> </a:t>
            </a:r>
            <a:r>
              <a:rPr lang="en-US" dirty="0" err="1"/>
              <a:t>Artificiale</a:t>
            </a:r>
            <a:r>
              <a:rPr lang="en-US" dirty="0"/>
              <a:t>,  </a:t>
            </a:r>
            <a:r>
              <a:rPr lang="it-IT" dirty="0"/>
              <a:t>a.a. 2017-2018</a:t>
            </a:r>
            <a:endParaRPr lang="en-US" dirty="0"/>
          </a:p>
        </p:txBody>
      </p:sp>
    </p:spTree>
    <p:extLst>
      <p:ext uri="{BB962C8B-B14F-4D97-AF65-F5344CB8AC3E}">
        <p14:creationId xmlns:p14="http://schemas.microsoft.com/office/powerpoint/2010/main" val="191048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t>08/05/23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296804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t>08/05/23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18454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t>08/05/23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2231121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t>08/05/23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42635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t>08/05/23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102453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t>08/05/23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170861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t>08/05/23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303732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solidFill>
                  <a:prstClr val="black"/>
                </a:solidFill>
              </a:rPr>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Corso di </a:t>
            </a:r>
            <a:r>
              <a:rPr lang="en-US" dirty="0" err="1">
                <a:solidFill>
                  <a:prstClr val="black"/>
                </a:solidFill>
              </a:rPr>
              <a:t>Intelligenza</a:t>
            </a:r>
            <a:r>
              <a:rPr lang="en-US" dirty="0">
                <a:solidFill>
                  <a:prstClr val="black"/>
                </a:solidFill>
              </a:rPr>
              <a:t> </a:t>
            </a:r>
            <a:r>
              <a:rPr lang="en-US" dirty="0" err="1">
                <a:solidFill>
                  <a:prstClr val="black"/>
                </a:solidFill>
              </a:rPr>
              <a:t>Artificiale</a:t>
            </a:r>
            <a:r>
              <a:rPr lang="en-US" dirty="0">
                <a:solidFill>
                  <a:prstClr val="black"/>
                </a:solidFill>
              </a:rPr>
              <a:t>,  </a:t>
            </a:r>
            <a:r>
              <a:rPr lang="it-IT" dirty="0">
                <a:solidFill>
                  <a:prstClr val="black"/>
                </a:solidFill>
              </a:rPr>
              <a:t>a.a. 2017-2018</a:t>
            </a:r>
            <a:endParaRPr lang="en-US" dirty="0">
              <a:solidFill>
                <a:prstClr val="black"/>
              </a:solidFill>
            </a:endParaRPr>
          </a:p>
        </p:txBody>
      </p:sp>
    </p:spTree>
    <p:extLst>
      <p:ext uri="{BB962C8B-B14F-4D97-AF65-F5344CB8AC3E}">
        <p14:creationId xmlns:p14="http://schemas.microsoft.com/office/powerpoint/2010/main" val="1248476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7834947A-1B05-2B43-AD85-E646CE852B9E}"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6078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86830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lvl1pPr>
              <a:defRPr sz="3200">
                <a:solidFill>
                  <a:srgbClr val="8EB4E3"/>
                </a:solidFill>
                <a:latin typeface="Avenir Next Regular"/>
                <a:cs typeface="Avenir Next Regular"/>
              </a:defRPr>
            </a:lvl1pPr>
          </a:lstStyle>
          <a:p>
            <a:r>
              <a:rPr lang="it-IT" dirty="0"/>
              <a:t>Fare clic per modificare lo stile del titolo</a:t>
            </a:r>
          </a:p>
        </p:txBody>
      </p:sp>
      <p:sp>
        <p:nvSpPr>
          <p:cNvPr id="3" name="Segnaposto contenuto 2"/>
          <p:cNvSpPr>
            <a:spLocks noGrp="1"/>
          </p:cNvSpPr>
          <p:nvPr>
            <p:ph idx="1"/>
          </p:nvPr>
        </p:nvSpPr>
        <p:spPr>
          <a:xfrm>
            <a:off x="457200" y="1144864"/>
            <a:ext cx="8323726" cy="4981300"/>
          </a:xfrm>
        </p:spPr>
        <p:txBody>
          <a:bodyPr>
            <a:normAutofit/>
          </a:bodyPr>
          <a:lstStyle>
            <a:lvl1pPr marL="0">
              <a:spcAft>
                <a:spcPts val="100"/>
              </a:spcAft>
              <a:defRPr sz="2000" b="0">
                <a:latin typeface="Avenir Light"/>
                <a:cs typeface="Avenir Light"/>
              </a:defRPr>
            </a:lvl1pPr>
            <a:lvl2pPr marL="0" indent="-285750">
              <a:spcAft>
                <a:spcPts val="100"/>
              </a:spcAft>
              <a:buFont typeface="Arial"/>
              <a:buChar char="•"/>
              <a:defRPr sz="2000" b="0">
                <a:latin typeface="Avenir Light"/>
                <a:cs typeface="Avenir Light"/>
              </a:defRPr>
            </a:lvl2pPr>
            <a:lvl3pPr marL="0">
              <a:spcAft>
                <a:spcPts val="100"/>
              </a:spcAft>
              <a:defRPr sz="2000">
                <a:latin typeface="Avenir Light"/>
                <a:cs typeface="Avenir Light"/>
              </a:defRPr>
            </a:lvl3pPr>
            <a:lvl4pPr marL="0">
              <a:spcAft>
                <a:spcPts val="100"/>
              </a:spcAft>
              <a:defRPr sz="2000">
                <a:latin typeface="Avenir Light"/>
                <a:cs typeface="Avenir Light"/>
              </a:defRPr>
            </a:lvl4pPr>
            <a:lvl5pPr marL="342900" indent="-342900">
              <a:spcAft>
                <a:spcPts val="100"/>
              </a:spcAft>
              <a:buFont typeface="Arial"/>
              <a:buChar char="•"/>
              <a:defRPr sz="2000" b="0">
                <a:latin typeface="Avenir Light"/>
                <a:cs typeface="Avenir Light"/>
              </a:defRPr>
            </a:lvl5pPr>
            <a:lvl6pPr marL="538163" indent="-269875">
              <a:defRPr b="0">
                <a:latin typeface="Avenir Light"/>
                <a:cs typeface="Avenir Light"/>
              </a:defRPr>
            </a:lvl6pPr>
            <a:lvl7pPr marL="806450" indent="-268288">
              <a:defRPr b="0">
                <a:latin typeface="Avenir Light"/>
                <a:cs typeface="Avenir Light"/>
              </a:defRPr>
            </a:lvl7pPr>
            <a:lvl8pPr marL="1074738" indent="-268288">
              <a:defRPr>
                <a:latin typeface="Avenir Light"/>
                <a:cs typeface="Avenir Light"/>
              </a:defRPr>
            </a:lvl8pPr>
          </a:lstStyle>
          <a:p>
            <a:pPr lvl="0"/>
            <a:r>
              <a:rPr lang="it-IT" dirty="0"/>
              <a:t>Fare clic per modificare stili del testo dello schema</a:t>
            </a:r>
          </a:p>
          <a:p>
            <a:pPr lvl="1"/>
            <a:r>
              <a:rPr lang="it-IT" dirty="0"/>
              <a:t>Secondo livello</a:t>
            </a:r>
          </a:p>
          <a:p>
            <a:pPr lvl="5"/>
            <a:r>
              <a:rPr lang="it-IT" dirty="0"/>
              <a:t>Terzo livello</a:t>
            </a:r>
          </a:p>
          <a:p>
            <a:pPr lvl="6"/>
            <a:r>
              <a:rPr lang="it-IT" dirty="0"/>
              <a:t>Quarto livello</a:t>
            </a:r>
          </a:p>
          <a:p>
            <a:pPr lvl="7"/>
            <a:r>
              <a:rPr lang="it-IT" dirty="0"/>
              <a:t>Quinto livello</a:t>
            </a:r>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7834947A-1B05-2B43-AD85-E646CE852B9E}" type="slidenum">
              <a:rPr lang="it-IT" smtClean="0"/>
              <a:pPr/>
              <a:t>‹#›</a:t>
            </a:fld>
            <a:endParaRPr lang="it-IT"/>
          </a:p>
        </p:txBody>
      </p:sp>
    </p:spTree>
    <p:extLst>
      <p:ext uri="{BB962C8B-B14F-4D97-AF65-F5344CB8AC3E}">
        <p14:creationId xmlns:p14="http://schemas.microsoft.com/office/powerpoint/2010/main" val="33535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279559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28761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527138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05377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767273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928207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0384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18832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solidFill>
                  <a:prstClr val="black"/>
                </a:solidFill>
              </a:rPr>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Corso di </a:t>
            </a:r>
            <a:r>
              <a:rPr lang="en-US" dirty="0" err="1">
                <a:solidFill>
                  <a:prstClr val="black"/>
                </a:solidFill>
              </a:rPr>
              <a:t>Intelligenza</a:t>
            </a:r>
            <a:r>
              <a:rPr lang="en-US" dirty="0">
                <a:solidFill>
                  <a:prstClr val="black"/>
                </a:solidFill>
              </a:rPr>
              <a:t> </a:t>
            </a:r>
            <a:r>
              <a:rPr lang="en-US" dirty="0" err="1">
                <a:solidFill>
                  <a:prstClr val="black"/>
                </a:solidFill>
              </a:rPr>
              <a:t>Artificiale</a:t>
            </a:r>
            <a:r>
              <a:rPr lang="en-US" dirty="0">
                <a:solidFill>
                  <a:prstClr val="black"/>
                </a:solidFill>
              </a:rPr>
              <a:t>,  </a:t>
            </a:r>
            <a:r>
              <a:rPr lang="it-IT" dirty="0">
                <a:solidFill>
                  <a:prstClr val="black"/>
                </a:solidFill>
              </a:rPr>
              <a:t>a.a. 2017-2018</a:t>
            </a:r>
            <a:endParaRPr lang="en-US" dirty="0">
              <a:solidFill>
                <a:prstClr val="black"/>
              </a:solidFill>
            </a:endParaRPr>
          </a:p>
        </p:txBody>
      </p:sp>
    </p:spTree>
    <p:extLst>
      <p:ext uri="{BB962C8B-B14F-4D97-AF65-F5344CB8AC3E}">
        <p14:creationId xmlns:p14="http://schemas.microsoft.com/office/powerpoint/2010/main" val="3560125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7834947A-1B05-2B43-AD85-E646CE852B9E}"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793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D1859996-F85F-2742-AC90-E8C9A04D7F46}" type="datetimeFigureOut">
              <a:rPr lang="it-IT" smtClean="0"/>
              <a:t>08/05/23</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3498783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424313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01251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68883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146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168342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8199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345045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0155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102467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solidFill>
                  <a:prstClr val="black"/>
                </a:solidFill>
              </a:rPr>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Corso di </a:t>
            </a:r>
            <a:r>
              <a:rPr lang="en-US" dirty="0" err="1">
                <a:solidFill>
                  <a:prstClr val="black"/>
                </a:solidFill>
              </a:rPr>
              <a:t>Intelligenza</a:t>
            </a:r>
            <a:r>
              <a:rPr lang="en-US" dirty="0">
                <a:solidFill>
                  <a:prstClr val="black"/>
                </a:solidFill>
              </a:rPr>
              <a:t> </a:t>
            </a:r>
            <a:r>
              <a:rPr lang="en-US" dirty="0" err="1">
                <a:solidFill>
                  <a:prstClr val="black"/>
                </a:solidFill>
              </a:rPr>
              <a:t>Artificiale</a:t>
            </a:r>
            <a:r>
              <a:rPr lang="en-US" dirty="0">
                <a:solidFill>
                  <a:prstClr val="black"/>
                </a:solidFill>
              </a:rPr>
              <a:t>,  </a:t>
            </a:r>
            <a:r>
              <a:rPr lang="it-IT" dirty="0">
                <a:solidFill>
                  <a:prstClr val="black"/>
                </a:solidFill>
              </a:rPr>
              <a:t>a.a. 2017-2018</a:t>
            </a:r>
            <a:endParaRPr lang="en-US" dirty="0">
              <a:solidFill>
                <a:prstClr val="black"/>
              </a:solidFill>
            </a:endParaRPr>
          </a:p>
        </p:txBody>
      </p:sp>
    </p:spTree>
    <p:extLst>
      <p:ext uri="{BB962C8B-B14F-4D97-AF65-F5344CB8AC3E}">
        <p14:creationId xmlns:p14="http://schemas.microsoft.com/office/powerpoint/2010/main" val="186880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1859996-F85F-2742-AC90-E8C9A04D7F46}" type="datetimeFigureOut">
              <a:rPr lang="it-IT" smtClean="0"/>
              <a:t>08/05/23</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2255328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7834947A-1B05-2B43-AD85-E646CE852B9E}"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11664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4120052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689174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777661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115898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257311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550327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184239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661865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7532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1859996-F85F-2742-AC90-E8C9A04D7F46}" type="datetimeFigureOut">
              <a:rPr lang="it-IT" smtClean="0"/>
              <a:t>08/05/23</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3069454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solidFill>
                  <a:prstClr val="black"/>
                </a:solidFill>
              </a:rPr>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Corso di </a:t>
            </a:r>
            <a:r>
              <a:rPr lang="en-US" dirty="0" err="1">
                <a:solidFill>
                  <a:prstClr val="black"/>
                </a:solidFill>
              </a:rPr>
              <a:t>Intelligenza</a:t>
            </a:r>
            <a:r>
              <a:rPr lang="en-US" dirty="0">
                <a:solidFill>
                  <a:prstClr val="black"/>
                </a:solidFill>
              </a:rPr>
              <a:t> </a:t>
            </a:r>
            <a:r>
              <a:rPr lang="en-US" dirty="0" err="1">
                <a:solidFill>
                  <a:prstClr val="black"/>
                </a:solidFill>
              </a:rPr>
              <a:t>Artificiale</a:t>
            </a:r>
            <a:r>
              <a:rPr lang="en-US" dirty="0">
                <a:solidFill>
                  <a:prstClr val="black"/>
                </a:solidFill>
              </a:rPr>
              <a:t>,  </a:t>
            </a:r>
            <a:r>
              <a:rPr lang="it-IT" dirty="0">
                <a:solidFill>
                  <a:prstClr val="black"/>
                </a:solidFill>
              </a:rPr>
              <a:t>a.a. 2017-2018</a:t>
            </a:r>
            <a:endParaRPr lang="en-US" dirty="0">
              <a:solidFill>
                <a:prstClr val="black"/>
              </a:solidFill>
            </a:endParaRPr>
          </a:p>
        </p:txBody>
      </p:sp>
    </p:spTree>
    <p:extLst>
      <p:ext uri="{BB962C8B-B14F-4D97-AF65-F5344CB8AC3E}">
        <p14:creationId xmlns:p14="http://schemas.microsoft.com/office/powerpoint/2010/main" val="1037325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7834947A-1B05-2B43-AD85-E646CE852B9E}"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976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320491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064968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4537949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354110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526956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482055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09289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50221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t>08/05/23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FF7241-C234-2B4F-B724-E1DBC13F7853}" type="slidenum">
              <a:rPr lang="it-IT" smtClean="0"/>
              <a:t>‹#›</a:t>
            </a:fld>
            <a:endParaRPr lang="it-IT"/>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Corso di </a:t>
            </a:r>
            <a:r>
              <a:rPr lang="en-US" dirty="0" err="1"/>
              <a:t>Intelligenza</a:t>
            </a:r>
            <a:r>
              <a:rPr lang="en-US" dirty="0"/>
              <a:t> </a:t>
            </a:r>
            <a:r>
              <a:rPr lang="en-US" dirty="0" err="1"/>
              <a:t>Artificiale</a:t>
            </a:r>
            <a:r>
              <a:rPr lang="en-US" dirty="0"/>
              <a:t>,  </a:t>
            </a:r>
            <a:r>
              <a:rPr lang="it-IT" dirty="0"/>
              <a:t>a.a. 2017-2018</a:t>
            </a:r>
            <a:endParaRPr lang="en-US" dirty="0"/>
          </a:p>
        </p:txBody>
      </p:sp>
    </p:spTree>
    <p:extLst>
      <p:ext uri="{BB962C8B-B14F-4D97-AF65-F5344CB8AC3E}">
        <p14:creationId xmlns:p14="http://schemas.microsoft.com/office/powerpoint/2010/main" val="3062482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309150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solidFill>
                  <a:prstClr val="black"/>
                </a:solidFill>
              </a:rPr>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Corso di </a:t>
            </a:r>
            <a:r>
              <a:rPr lang="en-US" dirty="0" err="1">
                <a:solidFill>
                  <a:prstClr val="black"/>
                </a:solidFill>
              </a:rPr>
              <a:t>Intelligenza</a:t>
            </a:r>
            <a:r>
              <a:rPr lang="en-US" dirty="0">
                <a:solidFill>
                  <a:prstClr val="black"/>
                </a:solidFill>
              </a:rPr>
              <a:t> </a:t>
            </a:r>
            <a:r>
              <a:rPr lang="en-US" dirty="0" err="1">
                <a:solidFill>
                  <a:prstClr val="black"/>
                </a:solidFill>
              </a:rPr>
              <a:t>Artificiale</a:t>
            </a:r>
            <a:r>
              <a:rPr lang="en-US" dirty="0">
                <a:solidFill>
                  <a:prstClr val="black"/>
                </a:solidFill>
              </a:rPr>
              <a:t>,  </a:t>
            </a:r>
            <a:r>
              <a:rPr lang="it-IT" dirty="0">
                <a:solidFill>
                  <a:prstClr val="black"/>
                </a:solidFill>
              </a:rPr>
              <a:t>a.a. 2017-2018</a:t>
            </a:r>
            <a:endParaRPr lang="en-US" dirty="0">
              <a:solidFill>
                <a:prstClr val="black"/>
              </a:solidFill>
            </a:endParaRPr>
          </a:p>
        </p:txBody>
      </p:sp>
    </p:spTree>
    <p:extLst>
      <p:ext uri="{BB962C8B-B14F-4D97-AF65-F5344CB8AC3E}">
        <p14:creationId xmlns:p14="http://schemas.microsoft.com/office/powerpoint/2010/main" val="372222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7834947A-1B05-2B43-AD85-E646CE852B9E}"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25355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874399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548987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418603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42694469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378266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954385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75511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t>08/05/23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34947A-1B05-2B43-AD85-E646CE852B9E}" type="slidenum">
              <a:rPr lang="it-IT" smtClean="0"/>
              <a:pPr/>
              <a:t>‹#›</a:t>
            </a:fld>
            <a:endParaRPr lang="it-IT"/>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2338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824151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23508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t>08/05/23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333553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t>08/05/23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FF7241-C234-2B4F-B724-E1DBC13F7853}" type="slidenum">
              <a:rPr lang="it-IT" smtClean="0"/>
              <a:t>‹#›</a:t>
            </a:fld>
            <a:endParaRPr lang="it-IT"/>
          </a:p>
        </p:txBody>
      </p:sp>
    </p:spTree>
    <p:extLst>
      <p:ext uri="{BB962C8B-B14F-4D97-AF65-F5344CB8AC3E}">
        <p14:creationId xmlns:p14="http://schemas.microsoft.com/office/powerpoint/2010/main" val="1128021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a:t>Fare clic per modificare stile</a:t>
            </a:r>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498216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23" r:id="rId3"/>
    <p:sldLayoutId id="2147483736" r:id="rId4"/>
    <p:sldLayoutId id="2147483785" r:id="rId5"/>
  </p:sldLayoutIdLst>
  <p:txStyles>
    <p:titleStyle>
      <a:lvl1pPr marL="0" indent="0" algn="l" defTabSz="457200" rtl="0" eaLnBrk="1" latinLnBrk="0" hangingPunct="1">
        <a:spcBef>
          <a:spcPct val="0"/>
        </a:spcBef>
        <a:buNone/>
        <a:defRPr sz="2200" b="1" kern="1200">
          <a:solidFill>
            <a:schemeClr val="bg1"/>
          </a:solidFill>
          <a:latin typeface="Helvetica"/>
          <a:ea typeface="+mj-ea"/>
          <a:cs typeface="Helvetica"/>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t>08/05/23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t>‹#›</a:t>
            </a:fld>
            <a:endParaRPr lang="it-IT"/>
          </a:p>
        </p:txBody>
      </p:sp>
    </p:spTree>
    <p:extLst>
      <p:ext uri="{BB962C8B-B14F-4D97-AF65-F5344CB8AC3E}">
        <p14:creationId xmlns:p14="http://schemas.microsoft.com/office/powerpoint/2010/main" val="35696292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9014492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5049250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5971663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0562508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solidFill>
                  <a:prstClr val="black">
                    <a:tint val="75000"/>
                  </a:prstClr>
                </a:solidFill>
                <a:latin typeface="Calibri"/>
              </a:rPr>
              <a:pPr/>
              <a:t>08/05/23</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74445538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a:latin typeface="Helvetica"/>
                <a:cs typeface="Helvetica"/>
              </a:rPr>
              <a:t>IA </a:t>
            </a:r>
            <a:r>
              <a:rPr lang="mr-IN" dirty="0">
                <a:latin typeface="Helvetica"/>
                <a:cs typeface="Helvetica"/>
              </a:rPr>
              <a:t>–</a:t>
            </a:r>
            <a:r>
              <a:rPr lang="it-IT" dirty="0">
                <a:latin typeface="Helvetica"/>
                <a:cs typeface="Helvetica"/>
              </a:rPr>
              <a:t> Lezione 6</a:t>
            </a:r>
            <a:br>
              <a:rPr lang="it-IT" dirty="0">
                <a:latin typeface="Helvetica"/>
                <a:cs typeface="Helvetica"/>
              </a:rPr>
            </a:br>
            <a:r>
              <a:rPr lang="it-IT" dirty="0">
                <a:latin typeface="Helvetica"/>
                <a:cs typeface="Helvetica"/>
              </a:rPr>
              <a:t>08/05/2023</a:t>
            </a:r>
            <a:br>
              <a:rPr lang="it-IT" dirty="0">
                <a:latin typeface="Helvetica"/>
                <a:cs typeface="Helvetica"/>
              </a:rPr>
            </a:br>
            <a:r>
              <a:rPr lang="it-IT" sz="2800" dirty="0">
                <a:latin typeface="Helvetica"/>
                <a:cs typeface="Helvetica"/>
              </a:rPr>
              <a:t>Mario Verdicchio</a:t>
            </a:r>
          </a:p>
        </p:txBody>
      </p:sp>
    </p:spTree>
    <p:extLst>
      <p:ext uri="{BB962C8B-B14F-4D97-AF65-F5344CB8AC3E}">
        <p14:creationId xmlns:p14="http://schemas.microsoft.com/office/powerpoint/2010/main" val="199270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Il problema semplificato</a:t>
            </a: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052736"/>
            <a:ext cx="8280920" cy="1938992"/>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Semplifichiamo il problema, supponendo di usare le distanze di volo tra città e città. Invece di cercare il percorso ottimale, determiniamo prima da ogni nodo un percorso di volo verso l’obiettivo. Scegliamo </a:t>
            </a:r>
            <a:r>
              <a:rPr lang="it-IT" sz="2400" dirty="0" err="1">
                <a:solidFill>
                  <a:prstClr val="black"/>
                </a:solidFill>
                <a:latin typeface="Helvetica"/>
                <a:cs typeface="Helvetica"/>
              </a:rPr>
              <a:t>Ulm</a:t>
            </a:r>
            <a:r>
              <a:rPr lang="it-IT" sz="2400" dirty="0">
                <a:solidFill>
                  <a:prstClr val="black"/>
                </a:solidFill>
                <a:latin typeface="Helvetica"/>
                <a:cs typeface="Helvetica"/>
              </a:rPr>
              <a:t> come obiettivo.</a:t>
            </a:r>
          </a:p>
          <a:p>
            <a:r>
              <a:rPr lang="it-IT" sz="2400" dirty="0">
                <a:solidFill>
                  <a:prstClr val="black"/>
                </a:solidFill>
                <a:latin typeface="Helvetica"/>
                <a:cs typeface="Helvetica"/>
              </a:rPr>
              <a:t>La funzione </a:t>
            </a:r>
            <a:r>
              <a:rPr lang="it-IT" sz="2400" i="1" dirty="0">
                <a:solidFill>
                  <a:prstClr val="black"/>
                </a:solidFill>
                <a:latin typeface="Helvetica"/>
                <a:cs typeface="Helvetica"/>
              </a:rPr>
              <a:t>h(</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è quindi = distanza di volo da </a:t>
            </a:r>
            <a:r>
              <a:rPr lang="it-IT" sz="2400" i="1" dirty="0" err="1">
                <a:solidFill>
                  <a:prstClr val="black"/>
                </a:solidFill>
                <a:latin typeface="Helvetica"/>
                <a:cs typeface="Helvetica"/>
              </a:rPr>
              <a:t>s</a:t>
            </a:r>
            <a:r>
              <a:rPr lang="it-IT" sz="2400" dirty="0">
                <a:solidFill>
                  <a:prstClr val="black"/>
                </a:solidFill>
                <a:latin typeface="Helvetica"/>
                <a:cs typeface="Helvetica"/>
              </a:rPr>
              <a:t> a </a:t>
            </a:r>
            <a:r>
              <a:rPr lang="it-IT" sz="2400" dirty="0" err="1">
                <a:solidFill>
                  <a:prstClr val="black"/>
                </a:solidFill>
                <a:latin typeface="Helvetica"/>
                <a:cs typeface="Helvetica"/>
              </a:rPr>
              <a:t>Ulm</a:t>
            </a:r>
            <a:r>
              <a:rPr lang="it-IT" sz="2400" dirty="0">
                <a:solidFill>
                  <a:prstClr val="black"/>
                </a:solidFill>
                <a:latin typeface="Helvetica"/>
                <a:cs typeface="Helvetica"/>
              </a:rPr>
              <a:t>.</a:t>
            </a:r>
          </a:p>
        </p:txBody>
      </p:sp>
      <p:pic>
        <p:nvPicPr>
          <p:cNvPr id="13" name="Immagine 12" descr="Screen Shot 2021-04-11 at 10.0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8" y="3212976"/>
            <a:ext cx="5883642" cy="3390350"/>
          </a:xfrm>
          <a:prstGeom prst="rect">
            <a:avLst/>
          </a:prstGeom>
        </p:spPr>
      </p:pic>
      <p:pic>
        <p:nvPicPr>
          <p:cNvPr id="3" name="Immagine 2" descr="Screen Shot 2021-04-11 at 10.58.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068960"/>
            <a:ext cx="1460500" cy="3594100"/>
          </a:xfrm>
          <a:prstGeom prst="rect">
            <a:avLst/>
          </a:prstGeom>
        </p:spPr>
      </p:pic>
      <p:sp>
        <p:nvSpPr>
          <p:cNvPr id="4" name="Freccia destra 3"/>
          <p:cNvSpPr/>
          <p:nvPr/>
        </p:nvSpPr>
        <p:spPr>
          <a:xfrm>
            <a:off x="5940152" y="4869160"/>
            <a:ext cx="648072" cy="288032"/>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374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normAutofit/>
          </a:bodyPr>
          <a:lstStyle/>
          <a:p>
            <a:r>
              <a:rPr lang="it-IT" dirty="0">
                <a:latin typeface="Helvetica"/>
                <a:cs typeface="Helvetica"/>
              </a:rPr>
              <a:t>Percorso da Linz a </a:t>
            </a:r>
            <a:r>
              <a:rPr lang="it-IT" dirty="0" err="1">
                <a:latin typeface="Helvetica"/>
                <a:cs typeface="Helvetica"/>
              </a:rPr>
              <a:t>Ulm</a:t>
            </a:r>
            <a:endParaRPr lang="it-IT" dirty="0">
              <a:latin typeface="Helvetica"/>
              <a:cs typeface="Helvetica"/>
            </a:endParaRP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052736"/>
            <a:ext cx="8280920" cy="1569660"/>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Con </a:t>
            </a:r>
            <a:r>
              <a:rPr lang="it-IT" sz="2400" dirty="0" err="1">
                <a:solidFill>
                  <a:prstClr val="black"/>
                </a:solidFill>
                <a:latin typeface="Helvetica"/>
                <a:cs typeface="Helvetica"/>
              </a:rPr>
              <a:t>Ulm</a:t>
            </a:r>
            <a:r>
              <a:rPr lang="it-IT" sz="2400" dirty="0">
                <a:solidFill>
                  <a:prstClr val="black"/>
                </a:solidFill>
                <a:latin typeface="Helvetica"/>
                <a:cs typeface="Helvetica"/>
              </a:rPr>
              <a:t> come obiettivo, scegliamo Linz come punto di partenza. Qual è il percorso a costo più basso?</a:t>
            </a:r>
          </a:p>
          <a:p>
            <a:r>
              <a:rPr lang="it-IT" sz="2400" dirty="0">
                <a:solidFill>
                  <a:prstClr val="black"/>
                </a:solidFill>
                <a:latin typeface="Helvetica"/>
                <a:cs typeface="Helvetica"/>
              </a:rPr>
              <a:t>Controlliamo a quali città Linz è connessa, e scegliamo quella con la distanza di volo a </a:t>
            </a:r>
            <a:r>
              <a:rPr lang="it-IT" sz="2400" dirty="0" err="1">
                <a:solidFill>
                  <a:prstClr val="black"/>
                </a:solidFill>
                <a:latin typeface="Helvetica"/>
                <a:cs typeface="Helvetica"/>
              </a:rPr>
              <a:t>Ulm</a:t>
            </a:r>
            <a:r>
              <a:rPr lang="it-IT" sz="2400" dirty="0">
                <a:solidFill>
                  <a:prstClr val="black"/>
                </a:solidFill>
                <a:latin typeface="Helvetica"/>
                <a:cs typeface="Helvetica"/>
              </a:rPr>
              <a:t> inferiore. </a:t>
            </a:r>
          </a:p>
        </p:txBody>
      </p:sp>
      <p:pic>
        <p:nvPicPr>
          <p:cNvPr id="13" name="Immagine 12" descr="Screen Shot 2021-04-11 at 10.0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8" y="3212976"/>
            <a:ext cx="5883642" cy="3390350"/>
          </a:xfrm>
          <a:prstGeom prst="rect">
            <a:avLst/>
          </a:prstGeom>
        </p:spPr>
      </p:pic>
      <p:pic>
        <p:nvPicPr>
          <p:cNvPr id="3" name="Immagine 2" descr="Screen Shot 2021-04-11 at 10.58.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068960"/>
            <a:ext cx="1460500" cy="3594100"/>
          </a:xfrm>
          <a:prstGeom prst="rect">
            <a:avLst/>
          </a:prstGeom>
        </p:spPr>
      </p:pic>
      <p:sp>
        <p:nvSpPr>
          <p:cNvPr id="4" name="Freccia destra 3"/>
          <p:cNvSpPr/>
          <p:nvPr/>
        </p:nvSpPr>
        <p:spPr>
          <a:xfrm>
            <a:off x="5940152" y="4869160"/>
            <a:ext cx="648072" cy="288032"/>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634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normAutofit/>
          </a:bodyPr>
          <a:lstStyle/>
          <a:p>
            <a:r>
              <a:rPr lang="it-IT" dirty="0">
                <a:latin typeface="Helvetica"/>
                <a:cs typeface="Helvetica"/>
              </a:rPr>
              <a:t>Percorso da Linz a </a:t>
            </a:r>
            <a:r>
              <a:rPr lang="it-IT" dirty="0" err="1">
                <a:latin typeface="Helvetica"/>
                <a:cs typeface="Helvetica"/>
              </a:rPr>
              <a:t>Ulm</a:t>
            </a:r>
            <a:endParaRPr lang="it-IT" dirty="0">
              <a:latin typeface="Helvetica"/>
              <a:cs typeface="Helvetica"/>
            </a:endParaRP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16" name="Gruppo 15"/>
          <p:cNvGrpSpPr/>
          <p:nvPr/>
        </p:nvGrpSpPr>
        <p:grpSpPr>
          <a:xfrm>
            <a:off x="1979712" y="2420888"/>
            <a:ext cx="5544616" cy="4435980"/>
            <a:chOff x="1744362" y="2852936"/>
            <a:chExt cx="4555830" cy="3644900"/>
          </a:xfrm>
        </p:grpSpPr>
        <p:pic>
          <p:nvPicPr>
            <p:cNvPr id="14" name="Immagine 13" descr="Screen Shot 2021-04-11 at 11.21.36 pm.png"/>
            <p:cNvPicPr>
              <a:picLocks noChangeAspect="1"/>
            </p:cNvPicPr>
            <p:nvPr/>
          </p:nvPicPr>
          <p:blipFill rotWithShape="1">
            <a:blip r:embed="rId2">
              <a:extLst>
                <a:ext uri="{28A0092B-C50C-407E-A947-70E740481C1C}">
                  <a14:useLocalDpi xmlns:a14="http://schemas.microsoft.com/office/drawing/2010/main" val="0"/>
                </a:ext>
              </a:extLst>
            </a:blip>
            <a:srcRect r="41941"/>
            <a:stretch/>
          </p:blipFill>
          <p:spPr>
            <a:xfrm>
              <a:off x="1744362" y="2852936"/>
              <a:ext cx="4298718" cy="3644900"/>
            </a:xfrm>
            <a:prstGeom prst="rect">
              <a:avLst/>
            </a:prstGeom>
          </p:spPr>
        </p:pic>
        <p:sp>
          <p:nvSpPr>
            <p:cNvPr id="15" name="Rettangolo 14"/>
            <p:cNvSpPr/>
            <p:nvPr/>
          </p:nvSpPr>
          <p:spPr>
            <a:xfrm>
              <a:off x="4644008" y="3140968"/>
              <a:ext cx="1656184" cy="18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2" name="CasellaDiTesto 11"/>
          <p:cNvSpPr txBox="1"/>
          <p:nvPr/>
        </p:nvSpPr>
        <p:spPr>
          <a:xfrm>
            <a:off x="467545" y="1052736"/>
            <a:ext cx="8280920" cy="1569660"/>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Con </a:t>
            </a:r>
            <a:r>
              <a:rPr lang="it-IT" sz="2400" dirty="0" err="1">
                <a:solidFill>
                  <a:prstClr val="black"/>
                </a:solidFill>
                <a:latin typeface="Helvetica"/>
                <a:cs typeface="Helvetica"/>
              </a:rPr>
              <a:t>Ulm</a:t>
            </a:r>
            <a:r>
              <a:rPr lang="it-IT" sz="2400" dirty="0">
                <a:solidFill>
                  <a:prstClr val="black"/>
                </a:solidFill>
                <a:latin typeface="Helvetica"/>
                <a:cs typeface="Helvetica"/>
              </a:rPr>
              <a:t> come obiettivo, scegliamo Linz come punto di partenza. Qual è il percorso a costo più basso?</a:t>
            </a:r>
          </a:p>
          <a:p>
            <a:r>
              <a:rPr lang="it-IT" sz="2400" dirty="0">
                <a:solidFill>
                  <a:prstClr val="black"/>
                </a:solidFill>
                <a:latin typeface="Helvetica"/>
                <a:cs typeface="Helvetica"/>
              </a:rPr>
              <a:t>Controlliamo a quali città Linz è connessa, e scegliamo quella con la distanza di volo a </a:t>
            </a:r>
            <a:r>
              <a:rPr lang="it-IT" sz="2400" dirty="0" err="1">
                <a:solidFill>
                  <a:prstClr val="black"/>
                </a:solidFill>
                <a:latin typeface="Helvetica"/>
                <a:cs typeface="Helvetica"/>
              </a:rPr>
              <a:t>Ulm</a:t>
            </a:r>
            <a:r>
              <a:rPr lang="it-IT" sz="2400" dirty="0">
                <a:solidFill>
                  <a:prstClr val="black"/>
                </a:solidFill>
                <a:latin typeface="Helvetica"/>
                <a:cs typeface="Helvetica"/>
              </a:rPr>
              <a:t> inferiore. </a:t>
            </a:r>
          </a:p>
        </p:txBody>
      </p:sp>
    </p:spTree>
    <p:extLst>
      <p:ext uri="{BB962C8B-B14F-4D97-AF65-F5344CB8AC3E}">
        <p14:creationId xmlns:p14="http://schemas.microsoft.com/office/powerpoint/2010/main" val="55166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normAutofit/>
          </a:bodyPr>
          <a:lstStyle/>
          <a:p>
            <a:r>
              <a:rPr lang="it-IT" dirty="0">
                <a:latin typeface="Helvetica"/>
                <a:cs typeface="Helvetica"/>
              </a:rPr>
              <a:t>Percorso da Mannheim a </a:t>
            </a:r>
            <a:r>
              <a:rPr lang="it-IT" dirty="0" err="1">
                <a:latin typeface="Helvetica"/>
                <a:cs typeface="Helvetica"/>
              </a:rPr>
              <a:t>Ulm</a:t>
            </a:r>
            <a:endParaRPr lang="it-IT" dirty="0">
              <a:latin typeface="Helvetica"/>
              <a:cs typeface="Helvetica"/>
            </a:endParaRP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052736"/>
            <a:ext cx="8280920" cy="2308324"/>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Purtroppo, questa ricerca non trova sempre la soluzione ottimale. Ad esempio, questo algoritmo non riesce a trovare la soluzione ottimale quando si inizia a Mannheim. Il sentiero Mannheim – Nürnberg – </a:t>
            </a:r>
            <a:r>
              <a:rPr lang="it-IT" sz="2400" dirty="0" err="1">
                <a:solidFill>
                  <a:prstClr val="black"/>
                </a:solidFill>
                <a:latin typeface="Helvetica"/>
                <a:cs typeface="Helvetica"/>
              </a:rPr>
              <a:t>Ulm</a:t>
            </a:r>
            <a:r>
              <a:rPr lang="it-IT" sz="2400" dirty="0">
                <a:solidFill>
                  <a:prstClr val="black"/>
                </a:solidFill>
                <a:latin typeface="Helvetica"/>
                <a:cs typeface="Helvetica"/>
              </a:rPr>
              <a:t> ha una lunghezza di 401 km. Il percorso Mannheim – Karlsruhe – Stuttgart – </a:t>
            </a:r>
            <a:r>
              <a:rPr lang="it-IT" sz="2400" dirty="0" err="1">
                <a:solidFill>
                  <a:prstClr val="black"/>
                </a:solidFill>
                <a:latin typeface="Helvetica"/>
                <a:cs typeface="Helvetica"/>
              </a:rPr>
              <a:t>Ulm</a:t>
            </a:r>
            <a:r>
              <a:rPr lang="it-IT" sz="2400" dirty="0">
                <a:solidFill>
                  <a:prstClr val="black"/>
                </a:solidFill>
                <a:latin typeface="Helvetica"/>
                <a:cs typeface="Helvetica"/>
              </a:rPr>
              <a:t> sarebbe notevolmente più breve con i suoi 238 km.</a:t>
            </a:r>
          </a:p>
        </p:txBody>
      </p:sp>
      <p:pic>
        <p:nvPicPr>
          <p:cNvPr id="18" name="Immagine 17" descr="Screen Shot 2021-04-11 at 11.21.36 pm.png"/>
          <p:cNvPicPr>
            <a:picLocks noChangeAspect="1"/>
          </p:cNvPicPr>
          <p:nvPr/>
        </p:nvPicPr>
        <p:blipFill rotWithShape="1">
          <a:blip r:embed="rId2">
            <a:extLst>
              <a:ext uri="{28A0092B-C50C-407E-A947-70E740481C1C}">
                <a14:useLocalDpi xmlns:a14="http://schemas.microsoft.com/office/drawing/2010/main" val="0"/>
              </a:ext>
            </a:extLst>
          </a:blip>
          <a:srcRect l="39865" r="3756" b="42348"/>
          <a:stretch/>
        </p:blipFill>
        <p:spPr>
          <a:xfrm>
            <a:off x="1403648" y="3405958"/>
            <a:ext cx="6768752" cy="3407418"/>
          </a:xfrm>
          <a:prstGeom prst="rect">
            <a:avLst/>
          </a:prstGeom>
        </p:spPr>
      </p:pic>
    </p:spTree>
    <p:extLst>
      <p:ext uri="{BB962C8B-B14F-4D97-AF65-F5344CB8AC3E}">
        <p14:creationId xmlns:p14="http://schemas.microsoft.com/office/powerpoint/2010/main" val="295842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normAutofit/>
          </a:bodyPr>
          <a:lstStyle/>
          <a:p>
            <a:r>
              <a:rPr lang="it-IT" dirty="0">
                <a:latin typeface="Helvetica"/>
                <a:cs typeface="Helvetica"/>
              </a:rPr>
              <a:t>Percorso da Mannheim a </a:t>
            </a:r>
            <a:r>
              <a:rPr lang="it-IT" dirty="0" err="1">
                <a:latin typeface="Helvetica"/>
                <a:cs typeface="Helvetica"/>
              </a:rPr>
              <a:t>Ulm</a:t>
            </a:r>
            <a:endParaRPr lang="it-IT" dirty="0">
              <a:latin typeface="Helvetica"/>
              <a:cs typeface="Helvetica"/>
            </a:endParaRP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052736"/>
            <a:ext cx="8280920" cy="2308324"/>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Purtroppo, questa ricerca non trova sempre la soluzione ottimale. Ad esempio, questo algoritmo non riesce a trovare la soluzione ottimale quando si inizia a Mannheim. Il sentiero Mannheim – Nürnberg – </a:t>
            </a:r>
            <a:r>
              <a:rPr lang="it-IT" sz="2400" dirty="0" err="1">
                <a:solidFill>
                  <a:prstClr val="black"/>
                </a:solidFill>
                <a:latin typeface="Helvetica"/>
                <a:cs typeface="Helvetica"/>
              </a:rPr>
              <a:t>Ulm</a:t>
            </a:r>
            <a:r>
              <a:rPr lang="it-IT" sz="2400" dirty="0">
                <a:solidFill>
                  <a:prstClr val="black"/>
                </a:solidFill>
                <a:latin typeface="Helvetica"/>
                <a:cs typeface="Helvetica"/>
              </a:rPr>
              <a:t> ha una lunghezza di 401 km. Il percorso Mannheim – Karlsruhe – Stuttgart – </a:t>
            </a:r>
            <a:r>
              <a:rPr lang="it-IT" sz="2400" dirty="0" err="1">
                <a:solidFill>
                  <a:prstClr val="black"/>
                </a:solidFill>
                <a:latin typeface="Helvetica"/>
                <a:cs typeface="Helvetica"/>
              </a:rPr>
              <a:t>Ulm</a:t>
            </a:r>
            <a:r>
              <a:rPr lang="it-IT" sz="2400" dirty="0">
                <a:solidFill>
                  <a:prstClr val="black"/>
                </a:solidFill>
                <a:latin typeface="Helvetica"/>
                <a:cs typeface="Helvetica"/>
              </a:rPr>
              <a:t> sarebbe notevolmente più breve con i suoi 238 km.</a:t>
            </a:r>
          </a:p>
        </p:txBody>
      </p:sp>
      <p:pic>
        <p:nvPicPr>
          <p:cNvPr id="13" name="Immagine 12" descr="Screen Shot 2021-04-11 at 10.0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460921"/>
            <a:ext cx="5883642" cy="3390350"/>
          </a:xfrm>
          <a:prstGeom prst="rect">
            <a:avLst/>
          </a:prstGeom>
        </p:spPr>
      </p:pic>
      <p:sp>
        <p:nvSpPr>
          <p:cNvPr id="17" name="Figura a mano libera 16"/>
          <p:cNvSpPr/>
          <p:nvPr/>
        </p:nvSpPr>
        <p:spPr>
          <a:xfrm>
            <a:off x="2458202" y="4240795"/>
            <a:ext cx="2007532" cy="778503"/>
          </a:xfrm>
          <a:custGeom>
            <a:avLst/>
            <a:gdLst>
              <a:gd name="connsiteX0" fmla="*/ 0 w 2007532"/>
              <a:gd name="connsiteY0" fmla="*/ 40973 h 778503"/>
              <a:gd name="connsiteX1" fmla="*/ 2007532 w 2007532"/>
              <a:gd name="connsiteY1" fmla="*/ 0 h 778503"/>
              <a:gd name="connsiteX2" fmla="*/ 1167646 w 2007532"/>
              <a:gd name="connsiteY2" fmla="*/ 778503 h 778503"/>
            </a:gdLst>
            <a:ahLst/>
            <a:cxnLst>
              <a:cxn ang="0">
                <a:pos x="connsiteX0" y="connsiteY0"/>
              </a:cxn>
              <a:cxn ang="0">
                <a:pos x="connsiteX1" y="connsiteY1"/>
              </a:cxn>
              <a:cxn ang="0">
                <a:pos x="connsiteX2" y="connsiteY2"/>
              </a:cxn>
            </a:cxnLst>
            <a:rect l="l" t="t" r="r" b="b"/>
            <a:pathLst>
              <a:path w="2007532" h="778503">
                <a:moveTo>
                  <a:pt x="0" y="40973"/>
                </a:moveTo>
                <a:lnTo>
                  <a:pt x="2007532" y="0"/>
                </a:lnTo>
                <a:lnTo>
                  <a:pt x="1167646" y="778503"/>
                </a:lnTo>
              </a:path>
            </a:pathLst>
          </a:custGeom>
          <a:ln w="412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9" name="Figura a mano libera 18"/>
          <p:cNvSpPr/>
          <p:nvPr/>
        </p:nvSpPr>
        <p:spPr>
          <a:xfrm>
            <a:off x="2437717" y="4281768"/>
            <a:ext cx="1208616" cy="737530"/>
          </a:xfrm>
          <a:custGeom>
            <a:avLst/>
            <a:gdLst>
              <a:gd name="connsiteX0" fmla="*/ 0 w 1208616"/>
              <a:gd name="connsiteY0" fmla="*/ 0 h 737530"/>
              <a:gd name="connsiteX1" fmla="*/ 40970 w 1208616"/>
              <a:gd name="connsiteY1" fmla="*/ 532661 h 737530"/>
              <a:gd name="connsiteX2" fmla="*/ 512126 w 1208616"/>
              <a:gd name="connsiteY2" fmla="*/ 471200 h 737530"/>
              <a:gd name="connsiteX3" fmla="*/ 1208616 w 1208616"/>
              <a:gd name="connsiteY3" fmla="*/ 737530 h 737530"/>
            </a:gdLst>
            <a:ahLst/>
            <a:cxnLst>
              <a:cxn ang="0">
                <a:pos x="connsiteX0" y="connsiteY0"/>
              </a:cxn>
              <a:cxn ang="0">
                <a:pos x="connsiteX1" y="connsiteY1"/>
              </a:cxn>
              <a:cxn ang="0">
                <a:pos x="connsiteX2" y="connsiteY2"/>
              </a:cxn>
              <a:cxn ang="0">
                <a:pos x="connsiteX3" y="connsiteY3"/>
              </a:cxn>
            </a:cxnLst>
            <a:rect l="l" t="t" r="r" b="b"/>
            <a:pathLst>
              <a:path w="1208616" h="737530">
                <a:moveTo>
                  <a:pt x="0" y="0"/>
                </a:moveTo>
                <a:lnTo>
                  <a:pt x="40970" y="532661"/>
                </a:lnTo>
                <a:lnTo>
                  <a:pt x="512126" y="471200"/>
                </a:lnTo>
                <a:lnTo>
                  <a:pt x="1208616" y="737530"/>
                </a:lnTo>
              </a:path>
            </a:pathLst>
          </a:custGeom>
          <a:ln w="66675"/>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1234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Screen Shot 2021-04-11 at 10.0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460921"/>
            <a:ext cx="5883642" cy="339035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normAutofit/>
          </a:bodyPr>
          <a:lstStyle/>
          <a:p>
            <a:r>
              <a:rPr lang="it-IT" dirty="0" err="1">
                <a:latin typeface="Helvetica"/>
                <a:cs typeface="Helvetica"/>
              </a:rPr>
              <a:t>Greedy</a:t>
            </a:r>
            <a:r>
              <a:rPr lang="it-IT" dirty="0">
                <a:latin typeface="Helvetica"/>
                <a:cs typeface="Helvetica"/>
              </a:rPr>
              <a:t> </a:t>
            </a:r>
            <a:r>
              <a:rPr lang="it-IT" dirty="0" err="1">
                <a:latin typeface="Helvetica"/>
                <a:cs typeface="Helvetica"/>
              </a:rPr>
              <a:t>Search</a:t>
            </a:r>
            <a:endParaRPr lang="it-IT" dirty="0">
              <a:latin typeface="Helvetica"/>
              <a:cs typeface="Helvetica"/>
            </a:endParaRP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052736"/>
            <a:ext cx="8280920" cy="2677656"/>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Osservando i dati, la causa del problema diventa chiara. Nürnberg è infatti un po’ più vicina di Karlsruhe a </a:t>
            </a:r>
            <a:r>
              <a:rPr lang="it-IT" sz="2400" dirty="0" err="1">
                <a:solidFill>
                  <a:prstClr val="black"/>
                </a:solidFill>
                <a:latin typeface="Helvetica"/>
                <a:cs typeface="Helvetica"/>
              </a:rPr>
              <a:t>Ulm</a:t>
            </a:r>
            <a:r>
              <a:rPr lang="it-IT" sz="2400" dirty="0">
                <a:solidFill>
                  <a:prstClr val="black"/>
                </a:solidFill>
                <a:latin typeface="Helvetica"/>
                <a:cs typeface="Helvetica"/>
              </a:rPr>
              <a:t>, ma la distanza da Mannheim a Nürnberg è notevolmente maggiore di quella da Mannheim a Karlsruhe. L'euristica guarda avanti “avidamente” solo all'obiettivo invece di tener conto anche del tratto che è già stato tracciato fino al nodo attuale. Per questo motivo, questa ricerca si chiama </a:t>
            </a:r>
            <a:r>
              <a:rPr lang="it-IT" sz="2400" dirty="0" err="1">
                <a:solidFill>
                  <a:prstClr val="black"/>
                </a:solidFill>
                <a:latin typeface="Helvetica"/>
                <a:cs typeface="Helvetica"/>
              </a:rPr>
              <a:t>greedy</a:t>
            </a:r>
            <a:r>
              <a:rPr lang="it-IT" sz="2400" dirty="0">
                <a:solidFill>
                  <a:prstClr val="black"/>
                </a:solidFill>
                <a:latin typeface="Helvetica"/>
                <a:cs typeface="Helvetica"/>
              </a:rPr>
              <a:t>.</a:t>
            </a:r>
          </a:p>
        </p:txBody>
      </p:sp>
      <p:sp>
        <p:nvSpPr>
          <p:cNvPr id="17" name="Figura a mano libera 16"/>
          <p:cNvSpPr/>
          <p:nvPr/>
        </p:nvSpPr>
        <p:spPr>
          <a:xfrm>
            <a:off x="2458202" y="4240795"/>
            <a:ext cx="2007532" cy="778503"/>
          </a:xfrm>
          <a:custGeom>
            <a:avLst/>
            <a:gdLst>
              <a:gd name="connsiteX0" fmla="*/ 0 w 2007532"/>
              <a:gd name="connsiteY0" fmla="*/ 40973 h 778503"/>
              <a:gd name="connsiteX1" fmla="*/ 2007532 w 2007532"/>
              <a:gd name="connsiteY1" fmla="*/ 0 h 778503"/>
              <a:gd name="connsiteX2" fmla="*/ 1167646 w 2007532"/>
              <a:gd name="connsiteY2" fmla="*/ 778503 h 778503"/>
            </a:gdLst>
            <a:ahLst/>
            <a:cxnLst>
              <a:cxn ang="0">
                <a:pos x="connsiteX0" y="connsiteY0"/>
              </a:cxn>
              <a:cxn ang="0">
                <a:pos x="connsiteX1" y="connsiteY1"/>
              </a:cxn>
              <a:cxn ang="0">
                <a:pos x="connsiteX2" y="connsiteY2"/>
              </a:cxn>
            </a:cxnLst>
            <a:rect l="l" t="t" r="r" b="b"/>
            <a:pathLst>
              <a:path w="2007532" h="778503">
                <a:moveTo>
                  <a:pt x="0" y="40973"/>
                </a:moveTo>
                <a:lnTo>
                  <a:pt x="2007532" y="0"/>
                </a:lnTo>
                <a:lnTo>
                  <a:pt x="1167646" y="778503"/>
                </a:lnTo>
              </a:path>
            </a:pathLst>
          </a:custGeom>
          <a:ln w="412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9" name="Figura a mano libera 18"/>
          <p:cNvSpPr/>
          <p:nvPr/>
        </p:nvSpPr>
        <p:spPr>
          <a:xfrm>
            <a:off x="2437717" y="4281768"/>
            <a:ext cx="1208616" cy="737530"/>
          </a:xfrm>
          <a:custGeom>
            <a:avLst/>
            <a:gdLst>
              <a:gd name="connsiteX0" fmla="*/ 0 w 1208616"/>
              <a:gd name="connsiteY0" fmla="*/ 0 h 737530"/>
              <a:gd name="connsiteX1" fmla="*/ 40970 w 1208616"/>
              <a:gd name="connsiteY1" fmla="*/ 532661 h 737530"/>
              <a:gd name="connsiteX2" fmla="*/ 512126 w 1208616"/>
              <a:gd name="connsiteY2" fmla="*/ 471200 h 737530"/>
              <a:gd name="connsiteX3" fmla="*/ 1208616 w 1208616"/>
              <a:gd name="connsiteY3" fmla="*/ 737530 h 737530"/>
            </a:gdLst>
            <a:ahLst/>
            <a:cxnLst>
              <a:cxn ang="0">
                <a:pos x="connsiteX0" y="connsiteY0"/>
              </a:cxn>
              <a:cxn ang="0">
                <a:pos x="connsiteX1" y="connsiteY1"/>
              </a:cxn>
              <a:cxn ang="0">
                <a:pos x="connsiteX2" y="connsiteY2"/>
              </a:cxn>
              <a:cxn ang="0">
                <a:pos x="connsiteX3" y="connsiteY3"/>
              </a:cxn>
            </a:cxnLst>
            <a:rect l="l" t="t" r="r" b="b"/>
            <a:pathLst>
              <a:path w="1208616" h="737530">
                <a:moveTo>
                  <a:pt x="0" y="0"/>
                </a:moveTo>
                <a:lnTo>
                  <a:pt x="40970" y="532661"/>
                </a:lnTo>
                <a:lnTo>
                  <a:pt x="512126" y="471200"/>
                </a:lnTo>
                <a:lnTo>
                  <a:pt x="1208616" y="737530"/>
                </a:lnTo>
              </a:path>
            </a:pathLst>
          </a:custGeom>
          <a:ln w="66675"/>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13" name="Immagine 2" descr="Screen Shot 2021-04-11 at 10.58.27 pm.png">
            <a:extLst>
              <a:ext uri="{FF2B5EF4-FFF2-40B4-BE49-F238E27FC236}">
                <a16:creationId xmlns:a16="http://schemas.microsoft.com/office/drawing/2014/main" id="{05420002-13A0-BD48-81D6-AC50CB985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884" y="3933056"/>
            <a:ext cx="1088093" cy="2677656"/>
          </a:xfrm>
          <a:prstGeom prst="rect">
            <a:avLst/>
          </a:prstGeom>
        </p:spPr>
      </p:pic>
    </p:spTree>
    <p:extLst>
      <p:ext uri="{BB962C8B-B14F-4D97-AF65-F5344CB8AC3E}">
        <p14:creationId xmlns:p14="http://schemas.microsoft.com/office/powerpoint/2010/main" val="350790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Costi maturati e costi stimati</a:t>
            </a: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340768"/>
            <a:ext cx="8280920" cy="2677656"/>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Se vogliamo prendere in considerazione i costi accumulati durante la ricerca fino al nodo attuale </a:t>
            </a:r>
            <a:r>
              <a:rPr lang="it-IT" sz="2400" i="1" dirty="0" err="1">
                <a:solidFill>
                  <a:prstClr val="black"/>
                </a:solidFill>
                <a:latin typeface="Helvetica"/>
                <a:cs typeface="Helvetica"/>
              </a:rPr>
              <a:t>s</a:t>
            </a:r>
            <a:r>
              <a:rPr lang="it-IT" sz="2400" dirty="0">
                <a:solidFill>
                  <a:prstClr val="black"/>
                </a:solidFill>
                <a:latin typeface="Helvetica"/>
                <a:cs typeface="Helvetica"/>
              </a:rPr>
              <a:t>, definiamo la funzione di costo</a:t>
            </a:r>
          </a:p>
          <a:p>
            <a:r>
              <a:rPr lang="it-IT" sz="2400" i="1" dirty="0">
                <a:solidFill>
                  <a:prstClr val="black"/>
                </a:solidFill>
                <a:latin typeface="Helvetica"/>
                <a:cs typeface="Helvetica"/>
              </a:rPr>
              <a:t>g(</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 somma dei costi maturati dall'inizio fino al nodo </a:t>
            </a:r>
            <a:r>
              <a:rPr lang="it-IT" sz="2400" i="1" dirty="0" err="1">
                <a:solidFill>
                  <a:prstClr val="black"/>
                </a:solidFill>
                <a:latin typeface="Helvetica"/>
                <a:cs typeface="Helvetica"/>
              </a:rPr>
              <a:t>s</a:t>
            </a:r>
            <a:r>
              <a:rPr lang="it-IT" sz="2400" dirty="0">
                <a:solidFill>
                  <a:prstClr val="black"/>
                </a:solidFill>
                <a:latin typeface="Helvetica"/>
                <a:cs typeface="Helvetica"/>
              </a:rPr>
              <a:t>;</a:t>
            </a:r>
          </a:p>
          <a:p>
            <a:r>
              <a:rPr lang="it-IT" sz="2400" dirty="0">
                <a:solidFill>
                  <a:prstClr val="black"/>
                </a:solidFill>
                <a:latin typeface="Helvetica"/>
                <a:cs typeface="Helvetica"/>
              </a:rPr>
              <a:t>quindi aggiungiamo a tale valore il costo stimato per arrivare all'obiettivo e ottenere come funzione di valutazione euristica </a:t>
            </a:r>
            <a:r>
              <a:rPr lang="it-IT" sz="2400" i="1" dirty="0" err="1">
                <a:solidFill>
                  <a:prstClr val="black"/>
                </a:solidFill>
                <a:latin typeface="Helvetica"/>
                <a:cs typeface="Helvetica"/>
              </a:rPr>
              <a:t>f</a:t>
            </a:r>
            <a:r>
              <a:rPr lang="it-IT" sz="2400" i="1" dirty="0">
                <a:solidFill>
                  <a:prstClr val="black"/>
                </a:solidFill>
                <a:latin typeface="Helvetica"/>
                <a:cs typeface="Helvetica"/>
              </a:rPr>
              <a:t>(</a:t>
            </a:r>
            <a:r>
              <a:rPr lang="it-IT" sz="2400" i="1" dirty="0" err="1">
                <a:solidFill>
                  <a:prstClr val="black"/>
                </a:solidFill>
                <a:latin typeface="Helvetica"/>
                <a:cs typeface="Helvetica"/>
              </a:rPr>
              <a:t>s</a:t>
            </a:r>
            <a:r>
              <a:rPr lang="it-IT" sz="2400" i="1" dirty="0">
                <a:solidFill>
                  <a:prstClr val="black"/>
                </a:solidFill>
                <a:latin typeface="Helvetica"/>
                <a:cs typeface="Helvetica"/>
              </a:rPr>
              <a:t>) = h(</a:t>
            </a:r>
            <a:r>
              <a:rPr lang="it-IT" sz="2400" i="1" dirty="0" err="1">
                <a:solidFill>
                  <a:prstClr val="black"/>
                </a:solidFill>
                <a:latin typeface="Helvetica"/>
                <a:cs typeface="Helvetica"/>
              </a:rPr>
              <a:t>s</a:t>
            </a:r>
            <a:r>
              <a:rPr lang="it-IT" sz="2400" i="1" dirty="0">
                <a:solidFill>
                  <a:prstClr val="black"/>
                </a:solidFill>
                <a:latin typeface="Helvetica"/>
                <a:cs typeface="Helvetica"/>
              </a:rPr>
              <a:t>) + g(</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p>
        </p:txBody>
      </p:sp>
      <p:sp>
        <p:nvSpPr>
          <p:cNvPr id="14" name="CasellaDiTesto 13"/>
          <p:cNvSpPr txBox="1"/>
          <p:nvPr/>
        </p:nvSpPr>
        <p:spPr>
          <a:xfrm>
            <a:off x="467544" y="4221088"/>
            <a:ext cx="8280920" cy="2308324"/>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Aggiungiamo ancora un altro importante requisito.</a:t>
            </a:r>
          </a:p>
          <a:p>
            <a:endParaRPr lang="it-IT" sz="2400" dirty="0">
              <a:solidFill>
                <a:prstClr val="black"/>
              </a:solidFill>
              <a:latin typeface="Helvetica"/>
              <a:cs typeface="Helvetica"/>
            </a:endParaRPr>
          </a:p>
          <a:p>
            <a:r>
              <a:rPr lang="it-IT" sz="2400" dirty="0">
                <a:solidFill>
                  <a:prstClr val="black"/>
                </a:solidFill>
                <a:latin typeface="Helvetica"/>
                <a:cs typeface="Helvetica"/>
              </a:rPr>
              <a:t>Definizione: </a:t>
            </a:r>
          </a:p>
          <a:p>
            <a:r>
              <a:rPr lang="it-IT" sz="2400" dirty="0">
                <a:solidFill>
                  <a:prstClr val="black"/>
                </a:solidFill>
                <a:latin typeface="Helvetica"/>
                <a:cs typeface="Helvetica"/>
              </a:rPr>
              <a:t>una funzione di stima euristica dei costi </a:t>
            </a:r>
            <a:r>
              <a:rPr lang="it-IT" sz="2400" i="1" dirty="0">
                <a:solidFill>
                  <a:prstClr val="black"/>
                </a:solidFill>
                <a:latin typeface="Helvetica"/>
                <a:cs typeface="Helvetica"/>
              </a:rPr>
              <a:t>h(</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che non sovrastima mai il costo effettivo del percorso dallo stato </a:t>
            </a:r>
            <a:r>
              <a:rPr lang="it-IT" sz="2400" i="1" dirty="0" err="1">
                <a:solidFill>
                  <a:prstClr val="black"/>
                </a:solidFill>
                <a:latin typeface="Helvetica"/>
                <a:cs typeface="Helvetica"/>
              </a:rPr>
              <a:t>s</a:t>
            </a:r>
            <a:r>
              <a:rPr lang="it-IT" sz="2400" dirty="0">
                <a:solidFill>
                  <a:prstClr val="black"/>
                </a:solidFill>
                <a:latin typeface="Helvetica"/>
                <a:cs typeface="Helvetica"/>
              </a:rPr>
              <a:t> fino all'obiettivo è definita </a:t>
            </a:r>
            <a:r>
              <a:rPr lang="it-IT" sz="2400" i="1" dirty="0">
                <a:solidFill>
                  <a:prstClr val="black"/>
                </a:solidFill>
                <a:latin typeface="Helvetica"/>
                <a:cs typeface="Helvetica"/>
              </a:rPr>
              <a:t>ammissibile</a:t>
            </a:r>
            <a:r>
              <a:rPr lang="it-IT" sz="2400" dirty="0">
                <a:solidFill>
                  <a:prstClr val="black"/>
                </a:solidFill>
                <a:latin typeface="Helvetica"/>
                <a:cs typeface="Helvetica"/>
              </a:rPr>
              <a:t>.</a:t>
            </a:r>
          </a:p>
        </p:txBody>
      </p:sp>
    </p:spTree>
    <p:extLst>
      <p:ext uri="{BB962C8B-B14F-4D97-AF65-F5344CB8AC3E}">
        <p14:creationId xmlns:p14="http://schemas.microsoft.com/office/powerpoint/2010/main" val="287356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Algoritmo A*</a:t>
            </a: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340768"/>
            <a:ext cx="8280920" cy="2308324"/>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La funzione </a:t>
            </a:r>
            <a:r>
              <a:rPr lang="it-IT" sz="2400" dirty="0" err="1">
                <a:solidFill>
                  <a:prstClr val="black"/>
                </a:solidFill>
                <a:latin typeface="Helvetica"/>
                <a:cs typeface="Helvetica"/>
              </a:rPr>
              <a:t>HeuristicSearch</a:t>
            </a:r>
            <a:r>
              <a:rPr lang="it-IT" sz="2400" dirty="0">
                <a:solidFill>
                  <a:prstClr val="black"/>
                </a:solidFill>
                <a:latin typeface="Helvetica"/>
                <a:cs typeface="Helvetica"/>
              </a:rPr>
              <a:t>, insieme a una funzione di valutazione </a:t>
            </a:r>
            <a:r>
              <a:rPr lang="it-IT" sz="2400" i="1" dirty="0" err="1">
                <a:solidFill>
                  <a:prstClr val="black"/>
                </a:solidFill>
                <a:latin typeface="Helvetica"/>
                <a:cs typeface="Helvetica"/>
              </a:rPr>
              <a:t>f</a:t>
            </a:r>
            <a:r>
              <a:rPr lang="it-IT" sz="2400" i="1" dirty="0">
                <a:solidFill>
                  <a:prstClr val="black"/>
                </a:solidFill>
                <a:latin typeface="Helvetica"/>
                <a:cs typeface="Helvetica"/>
              </a:rPr>
              <a:t>(</a:t>
            </a:r>
            <a:r>
              <a:rPr lang="it-IT" sz="2400" i="1" dirty="0" err="1">
                <a:solidFill>
                  <a:prstClr val="black"/>
                </a:solidFill>
                <a:latin typeface="Helvetica"/>
                <a:cs typeface="Helvetica"/>
              </a:rPr>
              <a:t>s</a:t>
            </a:r>
            <a:r>
              <a:rPr lang="it-IT" sz="2400" i="1" dirty="0">
                <a:solidFill>
                  <a:prstClr val="black"/>
                </a:solidFill>
                <a:latin typeface="Helvetica"/>
                <a:cs typeface="Helvetica"/>
              </a:rPr>
              <a:t>) = g(</a:t>
            </a:r>
            <a:r>
              <a:rPr lang="it-IT" sz="2400" i="1" dirty="0" err="1">
                <a:solidFill>
                  <a:prstClr val="black"/>
                </a:solidFill>
                <a:latin typeface="Helvetica"/>
                <a:cs typeface="Helvetica"/>
              </a:rPr>
              <a:t>s</a:t>
            </a:r>
            <a:r>
              <a:rPr lang="it-IT" sz="2400" i="1" dirty="0">
                <a:solidFill>
                  <a:prstClr val="black"/>
                </a:solidFill>
                <a:latin typeface="Helvetica"/>
                <a:cs typeface="Helvetica"/>
              </a:rPr>
              <a:t>) + h(</a:t>
            </a:r>
            <a:r>
              <a:rPr lang="it-IT" sz="2400" i="1" dirty="0" err="1">
                <a:solidFill>
                  <a:prstClr val="black"/>
                </a:solidFill>
                <a:latin typeface="Helvetica"/>
                <a:cs typeface="Helvetica"/>
              </a:rPr>
              <a:t>s</a:t>
            </a:r>
            <a:r>
              <a:rPr lang="it-IT" sz="2400" i="1" dirty="0">
                <a:solidFill>
                  <a:prstClr val="black"/>
                </a:solidFill>
                <a:latin typeface="Helvetica"/>
                <a:cs typeface="Helvetica"/>
              </a:rPr>
              <a:t>) </a:t>
            </a:r>
            <a:r>
              <a:rPr lang="it-IT" sz="2400" dirty="0">
                <a:solidFill>
                  <a:prstClr val="black"/>
                </a:solidFill>
                <a:latin typeface="Helvetica"/>
                <a:cs typeface="Helvetica"/>
              </a:rPr>
              <a:t>con una funzione euristica ammissibile </a:t>
            </a:r>
            <a:r>
              <a:rPr lang="it-IT" sz="2400" i="1" dirty="0">
                <a:solidFill>
                  <a:prstClr val="black"/>
                </a:solidFill>
                <a:latin typeface="Helvetica"/>
                <a:cs typeface="Helvetica"/>
              </a:rPr>
              <a:t>h</a:t>
            </a:r>
            <a:r>
              <a:rPr lang="it-IT" sz="2400" dirty="0">
                <a:solidFill>
                  <a:prstClr val="black"/>
                </a:solidFill>
                <a:latin typeface="Helvetica"/>
                <a:cs typeface="Helvetica"/>
              </a:rPr>
              <a:t> è chiamata algoritmo A* (“A star”). </a:t>
            </a:r>
            <a:br>
              <a:rPr lang="it-IT" sz="2400" dirty="0">
                <a:solidFill>
                  <a:prstClr val="black"/>
                </a:solidFill>
                <a:latin typeface="Helvetica"/>
                <a:cs typeface="Helvetica"/>
              </a:rPr>
            </a:br>
            <a:r>
              <a:rPr lang="it-IT" sz="2400" dirty="0">
                <a:solidFill>
                  <a:prstClr val="black"/>
                </a:solidFill>
                <a:latin typeface="Helvetica"/>
                <a:cs typeface="Helvetica"/>
              </a:rPr>
              <a:t>Questo algoritmo è completo e ottimale, ossia A* trova sempre la soluzione più breve per ogni problema di ricerca risolvibile.</a:t>
            </a:r>
            <a:endParaRPr lang="it-IT" sz="2400" i="1" dirty="0">
              <a:solidFill>
                <a:prstClr val="black"/>
              </a:solidFill>
              <a:latin typeface="Helvetica"/>
              <a:cs typeface="Helvetica"/>
            </a:endParaRPr>
          </a:p>
        </p:txBody>
      </p:sp>
      <p:sp>
        <p:nvSpPr>
          <p:cNvPr id="14" name="CasellaDiTesto 13"/>
          <p:cNvSpPr txBox="1"/>
          <p:nvPr/>
        </p:nvSpPr>
        <p:spPr>
          <a:xfrm>
            <a:off x="467544" y="4221088"/>
            <a:ext cx="8280920" cy="830997"/>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Applichiamo l'algoritmo A* all'esempio dei percorsi tra città. Cerchiamo il percorso più breve da Frankfurt a </a:t>
            </a:r>
            <a:r>
              <a:rPr lang="it-IT" sz="2400" dirty="0" err="1">
                <a:solidFill>
                  <a:prstClr val="black"/>
                </a:solidFill>
                <a:latin typeface="Helvetica"/>
                <a:cs typeface="Helvetica"/>
              </a:rPr>
              <a:t>Ulm</a:t>
            </a:r>
            <a:r>
              <a:rPr lang="it-IT" sz="2400" dirty="0">
                <a:solidFill>
                  <a:prstClr val="black"/>
                </a:solidFill>
                <a:latin typeface="Helvetica"/>
                <a:cs typeface="Helvetica"/>
              </a:rPr>
              <a:t>.</a:t>
            </a:r>
          </a:p>
        </p:txBody>
      </p:sp>
    </p:spTree>
    <p:extLst>
      <p:ext uri="{BB962C8B-B14F-4D97-AF65-F5344CB8AC3E}">
        <p14:creationId xmlns:p14="http://schemas.microsoft.com/office/powerpoint/2010/main" val="226783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1-04-11 at 10.0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2" y="-27384"/>
            <a:ext cx="7430724" cy="4281830"/>
          </a:xfrm>
          <a:prstGeom prst="rect">
            <a:avLst/>
          </a:prstGeom>
        </p:spPr>
      </p:pic>
      <p:pic>
        <p:nvPicPr>
          <p:cNvPr id="4" name="Immagine 3" descr="Screen Shot 2021-04-11 at 10.58.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125" y="1813526"/>
            <a:ext cx="2049875" cy="5044474"/>
          </a:xfrm>
          <a:prstGeom prst="rect">
            <a:avLst/>
          </a:prstGeom>
        </p:spPr>
      </p:pic>
    </p:spTree>
    <p:extLst>
      <p:ext uri="{BB962C8B-B14F-4D97-AF65-F5344CB8AC3E}">
        <p14:creationId xmlns:p14="http://schemas.microsoft.com/office/powerpoint/2010/main" val="206136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1-04-12 at 10.0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84" y="260648"/>
            <a:ext cx="7354140" cy="3913212"/>
          </a:xfrm>
          <a:prstGeom prst="rect">
            <a:avLst/>
          </a:prstGeom>
        </p:spPr>
      </p:pic>
      <p:sp>
        <p:nvSpPr>
          <p:cNvPr id="4" name="CasellaDiTesto 3"/>
          <p:cNvSpPr txBox="1"/>
          <p:nvPr/>
        </p:nvSpPr>
        <p:spPr>
          <a:xfrm>
            <a:off x="467544" y="4221088"/>
            <a:ext cx="8280920" cy="1569660"/>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Nelle caselle sotto il nome della città </a:t>
            </a:r>
            <a:r>
              <a:rPr lang="it-IT" sz="2400" i="1" dirty="0" err="1">
                <a:solidFill>
                  <a:prstClr val="black"/>
                </a:solidFill>
                <a:latin typeface="Helvetica"/>
                <a:cs typeface="Helvetica"/>
              </a:rPr>
              <a:t>s</a:t>
            </a:r>
            <a:r>
              <a:rPr lang="it-IT" sz="2400" dirty="0">
                <a:solidFill>
                  <a:prstClr val="black"/>
                </a:solidFill>
                <a:latin typeface="Helvetica"/>
                <a:cs typeface="Helvetica"/>
              </a:rPr>
              <a:t> sono indicati i valori di </a:t>
            </a:r>
            <a:r>
              <a:rPr lang="it-IT" sz="2400" i="1" dirty="0">
                <a:solidFill>
                  <a:prstClr val="black"/>
                </a:solidFill>
                <a:latin typeface="Helvetica"/>
                <a:cs typeface="Helvetica"/>
              </a:rPr>
              <a:t>g(</a:t>
            </a:r>
            <a:r>
              <a:rPr lang="it-IT" sz="2400" i="1" dirty="0" err="1">
                <a:solidFill>
                  <a:prstClr val="black"/>
                </a:solidFill>
                <a:latin typeface="Helvetica"/>
                <a:cs typeface="Helvetica"/>
              </a:rPr>
              <a:t>s</a:t>
            </a:r>
            <a:r>
              <a:rPr lang="it-IT" sz="2400" i="1" dirty="0">
                <a:solidFill>
                  <a:prstClr val="black"/>
                </a:solidFill>
                <a:latin typeface="Helvetica"/>
                <a:cs typeface="Helvetica"/>
              </a:rPr>
              <a:t>), h(</a:t>
            </a:r>
            <a:r>
              <a:rPr lang="it-IT" sz="2400" i="1" dirty="0" err="1">
                <a:solidFill>
                  <a:prstClr val="black"/>
                </a:solidFill>
                <a:latin typeface="Helvetica"/>
                <a:cs typeface="Helvetica"/>
              </a:rPr>
              <a:t>s</a:t>
            </a:r>
            <a:r>
              <a:rPr lang="it-IT" sz="2400" i="1" dirty="0">
                <a:solidFill>
                  <a:prstClr val="black"/>
                </a:solidFill>
                <a:latin typeface="Helvetica"/>
                <a:cs typeface="Helvetica"/>
              </a:rPr>
              <a:t>), </a:t>
            </a:r>
            <a:r>
              <a:rPr lang="it-IT" sz="2400" i="1" dirty="0" err="1">
                <a:solidFill>
                  <a:prstClr val="black"/>
                </a:solidFill>
                <a:latin typeface="Helvetica"/>
                <a:cs typeface="Helvetica"/>
              </a:rPr>
              <a:t>f</a:t>
            </a:r>
            <a:r>
              <a:rPr lang="it-IT" sz="2400" i="1" dirty="0">
                <a:solidFill>
                  <a:prstClr val="black"/>
                </a:solidFill>
                <a:latin typeface="Helvetica"/>
                <a:cs typeface="Helvetica"/>
              </a:rPr>
              <a:t>(</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I numeri tra parentesi dopo i nomi delle città mostrano l'ordine in cui i nodi sono stati generati dalla funzione "Successor”.</a:t>
            </a:r>
          </a:p>
        </p:txBody>
      </p:sp>
      <p:sp>
        <p:nvSpPr>
          <p:cNvPr id="5" name="CasellaDiTesto 4"/>
          <p:cNvSpPr txBox="1"/>
          <p:nvPr/>
        </p:nvSpPr>
        <p:spPr>
          <a:xfrm>
            <a:off x="467544" y="5910371"/>
            <a:ext cx="8280920" cy="830997"/>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Da notare che i successori di Mannheim vengono generati prima dei successori di Würzburg.</a:t>
            </a:r>
          </a:p>
        </p:txBody>
      </p:sp>
    </p:spTree>
    <p:extLst>
      <p:ext uri="{BB962C8B-B14F-4D97-AF65-F5344CB8AC3E}">
        <p14:creationId xmlns:p14="http://schemas.microsoft.com/office/powerpoint/2010/main" val="71890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513297" y="1652608"/>
            <a:ext cx="8019143" cy="1200328"/>
          </a:xfrm>
          <a:prstGeom prst="rect">
            <a:avLst/>
          </a:prstGeom>
          <a:noFill/>
          <a:ln w="25400">
            <a:solidFill>
              <a:schemeClr val="tx1"/>
            </a:solidFill>
          </a:ln>
        </p:spPr>
        <p:txBody>
          <a:bodyPr wrap="none" rtlCol="0">
            <a:spAutoFit/>
          </a:bodyPr>
          <a:lstStyle/>
          <a:p>
            <a:r>
              <a:rPr lang="it-IT" sz="2400" dirty="0">
                <a:solidFill>
                  <a:prstClr val="black"/>
                </a:solidFill>
                <a:latin typeface="Helvetica"/>
                <a:cs typeface="Helvetica"/>
              </a:rPr>
              <a:t>Finora abbiamo visto “</a:t>
            </a:r>
            <a:r>
              <a:rPr lang="it-IT" sz="2400" dirty="0" err="1">
                <a:solidFill>
                  <a:prstClr val="black"/>
                </a:solidFill>
                <a:latin typeface="Helvetica"/>
                <a:cs typeface="Helvetica"/>
              </a:rPr>
              <a:t>uninformed</a:t>
            </a:r>
            <a:r>
              <a:rPr lang="it-IT" sz="2400" dirty="0">
                <a:solidFill>
                  <a:prstClr val="black"/>
                </a:solidFill>
                <a:latin typeface="Helvetica"/>
                <a:cs typeface="Helvetica"/>
              </a:rPr>
              <a:t>” </a:t>
            </a:r>
            <a:r>
              <a:rPr lang="it-IT" sz="2400" dirty="0" err="1">
                <a:solidFill>
                  <a:prstClr val="black"/>
                </a:solidFill>
                <a:latin typeface="Helvetica"/>
                <a:cs typeface="Helvetica"/>
              </a:rPr>
              <a:t>search</a:t>
            </a:r>
            <a:r>
              <a:rPr lang="it-IT" sz="2400" dirty="0">
                <a:solidFill>
                  <a:prstClr val="black"/>
                </a:solidFill>
                <a:latin typeface="Helvetica"/>
                <a:cs typeface="Helvetica"/>
              </a:rPr>
              <a:t>, ossia algoritmi </a:t>
            </a:r>
            <a:br>
              <a:rPr lang="it-IT" sz="2400" dirty="0">
                <a:solidFill>
                  <a:prstClr val="black"/>
                </a:solidFill>
                <a:latin typeface="Helvetica"/>
                <a:cs typeface="Helvetica"/>
              </a:rPr>
            </a:br>
            <a:r>
              <a:rPr lang="it-IT" sz="2400" dirty="0">
                <a:solidFill>
                  <a:prstClr val="black"/>
                </a:solidFill>
                <a:latin typeface="Helvetica"/>
                <a:cs typeface="Helvetica"/>
              </a:rPr>
              <a:t>di ricerca che non fanno alcuna presupposizione sui nodi </a:t>
            </a:r>
            <a:br>
              <a:rPr lang="it-IT" sz="2400" dirty="0">
                <a:solidFill>
                  <a:prstClr val="black"/>
                </a:solidFill>
                <a:latin typeface="Helvetica"/>
                <a:cs typeface="Helvetica"/>
              </a:rPr>
            </a:br>
            <a:r>
              <a:rPr lang="it-IT" sz="2400" dirty="0">
                <a:solidFill>
                  <a:prstClr val="black"/>
                </a:solidFill>
                <a:latin typeface="Helvetica"/>
                <a:cs typeface="Helvetica"/>
              </a:rPr>
              <a:t>dell’albero e sui loro contenuti.</a:t>
            </a:r>
          </a:p>
        </p:txBody>
      </p:sp>
      <p:sp>
        <p:nvSpPr>
          <p:cNvPr id="2" name="Titolo 1"/>
          <p:cNvSpPr>
            <a:spLocks noGrp="1"/>
          </p:cNvSpPr>
          <p:nvPr>
            <p:ph type="title"/>
          </p:nvPr>
        </p:nvSpPr>
        <p:spPr>
          <a:xfrm>
            <a:off x="457200" y="116632"/>
            <a:ext cx="8229600" cy="1143000"/>
          </a:xfrm>
        </p:spPr>
        <p:txBody>
          <a:bodyPr/>
          <a:lstStyle/>
          <a:p>
            <a:r>
              <a:rPr lang="it-IT" dirty="0" err="1">
                <a:latin typeface="Helvetica"/>
                <a:cs typeface="Helvetica"/>
              </a:rPr>
              <a:t>Heuristic</a:t>
            </a:r>
            <a:r>
              <a:rPr lang="it-IT" dirty="0">
                <a:latin typeface="Helvetica"/>
                <a:cs typeface="Helvetica"/>
              </a:rPr>
              <a:t> </a:t>
            </a:r>
            <a:r>
              <a:rPr lang="it-IT" dirty="0" err="1">
                <a:latin typeface="Helvetica"/>
                <a:cs typeface="Helvetica"/>
              </a:rPr>
              <a:t>Search</a:t>
            </a:r>
            <a:endParaRPr lang="it-IT" dirty="0">
              <a:latin typeface="Helvetica"/>
              <a:cs typeface="Helvetica"/>
            </a:endParaRPr>
          </a:p>
        </p:txBody>
      </p:sp>
      <p:sp>
        <p:nvSpPr>
          <p:cNvPr id="12" name="CasellaDiTesto 11"/>
          <p:cNvSpPr txBox="1"/>
          <p:nvPr/>
        </p:nvSpPr>
        <p:spPr>
          <a:xfrm>
            <a:off x="467544" y="2996952"/>
            <a:ext cx="8064896" cy="1200328"/>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Euristica: conoscenza acquisita tramite l’esperienza che</a:t>
            </a:r>
          </a:p>
          <a:p>
            <a:r>
              <a:rPr lang="it-IT" sz="2400" dirty="0">
                <a:solidFill>
                  <a:prstClr val="black"/>
                </a:solidFill>
                <a:latin typeface="Helvetica"/>
                <a:cs typeface="Helvetica"/>
              </a:rPr>
              <a:t>ci può aiutare a risolvere problemi in maniera rapida, </a:t>
            </a:r>
            <a:br>
              <a:rPr lang="it-IT" sz="2400" dirty="0">
                <a:solidFill>
                  <a:prstClr val="black"/>
                </a:solidFill>
                <a:latin typeface="Helvetica"/>
                <a:cs typeface="Helvetica"/>
              </a:rPr>
            </a:br>
            <a:r>
              <a:rPr lang="it-IT" sz="2400" dirty="0">
                <a:solidFill>
                  <a:prstClr val="black"/>
                </a:solidFill>
                <a:latin typeface="Helvetica"/>
                <a:cs typeface="Helvetica"/>
              </a:rPr>
              <a:t>anche se il successo non è garantito. </a:t>
            </a:r>
          </a:p>
        </p:txBody>
      </p:sp>
      <p:sp>
        <p:nvSpPr>
          <p:cNvPr id="19" name="CasellaDiTesto 18"/>
          <p:cNvSpPr txBox="1"/>
          <p:nvPr/>
        </p:nvSpPr>
        <p:spPr>
          <a:xfrm>
            <a:off x="467544" y="4365104"/>
            <a:ext cx="8064896" cy="2308324"/>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Otteniamo un algoritmo di “</a:t>
            </a:r>
            <a:r>
              <a:rPr lang="it-IT" sz="2400" dirty="0" err="1">
                <a:solidFill>
                  <a:prstClr val="black"/>
                </a:solidFill>
                <a:latin typeface="Helvetica"/>
                <a:cs typeface="Helvetica"/>
              </a:rPr>
              <a:t>heuristic</a:t>
            </a:r>
            <a:r>
              <a:rPr lang="it-IT" sz="2400" dirty="0">
                <a:solidFill>
                  <a:prstClr val="black"/>
                </a:solidFill>
                <a:latin typeface="Helvetica"/>
                <a:cs typeface="Helvetica"/>
              </a:rPr>
              <a:t>” </a:t>
            </a:r>
            <a:r>
              <a:rPr lang="it-IT" sz="2400" dirty="0" err="1">
                <a:solidFill>
                  <a:prstClr val="black"/>
                </a:solidFill>
                <a:latin typeface="Helvetica"/>
                <a:cs typeface="Helvetica"/>
              </a:rPr>
              <a:t>search</a:t>
            </a:r>
            <a:r>
              <a:rPr lang="it-IT" sz="2400" dirty="0">
                <a:solidFill>
                  <a:prstClr val="black"/>
                </a:solidFill>
                <a:latin typeface="Helvetica"/>
                <a:cs typeface="Helvetica"/>
              </a:rPr>
              <a:t> quando aggiungiamo alle istruzioni di un algoritmo di “</a:t>
            </a:r>
            <a:r>
              <a:rPr lang="it-IT" sz="2400" dirty="0" err="1">
                <a:solidFill>
                  <a:prstClr val="black"/>
                </a:solidFill>
                <a:latin typeface="Helvetica"/>
                <a:cs typeface="Helvetica"/>
              </a:rPr>
              <a:t>uninformed</a:t>
            </a:r>
            <a:r>
              <a:rPr lang="it-IT" sz="2400" dirty="0">
                <a:solidFill>
                  <a:prstClr val="black"/>
                </a:solidFill>
                <a:latin typeface="Helvetica"/>
                <a:cs typeface="Helvetica"/>
              </a:rPr>
              <a:t>” </a:t>
            </a:r>
            <a:r>
              <a:rPr lang="it-IT" sz="2400" dirty="0" err="1">
                <a:solidFill>
                  <a:prstClr val="black"/>
                </a:solidFill>
                <a:latin typeface="Helvetica"/>
                <a:cs typeface="Helvetica"/>
              </a:rPr>
              <a:t>search</a:t>
            </a:r>
            <a:r>
              <a:rPr lang="it-IT" sz="2400" dirty="0">
                <a:solidFill>
                  <a:prstClr val="black"/>
                </a:solidFill>
                <a:latin typeface="Helvetica"/>
                <a:cs typeface="Helvetica"/>
              </a:rPr>
              <a:t> una funzione di valutazione dello stato corrente e dei possibili stati successivi </a:t>
            </a:r>
            <a:r>
              <a:rPr lang="it-IT" sz="2400" i="1" dirty="0" err="1">
                <a:solidFill>
                  <a:prstClr val="black"/>
                </a:solidFill>
                <a:latin typeface="Helvetica"/>
                <a:cs typeface="Helvetica"/>
              </a:rPr>
              <a:t>f</a:t>
            </a:r>
            <a:r>
              <a:rPr lang="it-IT" sz="2400" i="1" dirty="0">
                <a:solidFill>
                  <a:prstClr val="black"/>
                </a:solidFill>
                <a:latin typeface="Helvetica"/>
                <a:cs typeface="Helvetica"/>
              </a:rPr>
              <a:t>(</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su cui basare le mosse successive, con lo scopo di risolvere il problema in maniera più rapida. </a:t>
            </a:r>
          </a:p>
        </p:txBody>
      </p:sp>
    </p:spTree>
    <p:extLst>
      <p:ext uri="{BB962C8B-B14F-4D97-AF65-F5344CB8AC3E}">
        <p14:creationId xmlns:p14="http://schemas.microsoft.com/office/powerpoint/2010/main" val="329842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1-04-12 at 10.27.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8" y="116632"/>
            <a:ext cx="8856978" cy="4246723"/>
          </a:xfrm>
          <a:prstGeom prst="rect">
            <a:avLst/>
          </a:prstGeom>
        </p:spPr>
      </p:pic>
      <p:sp>
        <p:nvSpPr>
          <p:cNvPr id="3" name="CasellaDiTesto 2"/>
          <p:cNvSpPr txBox="1"/>
          <p:nvPr/>
        </p:nvSpPr>
        <p:spPr>
          <a:xfrm>
            <a:off x="395536" y="4509120"/>
            <a:ext cx="8280920" cy="2246769"/>
          </a:xfrm>
          <a:prstGeom prst="rect">
            <a:avLst/>
          </a:prstGeom>
          <a:noFill/>
          <a:ln w="25400">
            <a:solidFill>
              <a:schemeClr val="tx1"/>
            </a:solidFill>
          </a:ln>
        </p:spPr>
        <p:txBody>
          <a:bodyPr wrap="square" rtlCol="0">
            <a:spAutoFit/>
          </a:bodyPr>
          <a:lstStyle/>
          <a:p>
            <a:pPr algn="just"/>
            <a:r>
              <a:rPr lang="it-IT" sz="2000" dirty="0">
                <a:solidFill>
                  <a:prstClr val="black"/>
                </a:solidFill>
                <a:latin typeface="Helvetica"/>
                <a:cs typeface="Helvetica"/>
              </a:rPr>
              <a:t>La soluzione ottimale Francoforte – Würzburg – </a:t>
            </a:r>
            <a:r>
              <a:rPr lang="it-IT" sz="2000" dirty="0" err="1">
                <a:solidFill>
                  <a:prstClr val="black"/>
                </a:solidFill>
                <a:latin typeface="Helvetica"/>
                <a:cs typeface="Helvetica"/>
              </a:rPr>
              <a:t>Ulm</a:t>
            </a:r>
            <a:r>
              <a:rPr lang="it-IT" sz="2000" dirty="0">
                <a:solidFill>
                  <a:prstClr val="black"/>
                </a:solidFill>
                <a:latin typeface="Helvetica"/>
                <a:cs typeface="Helvetica"/>
              </a:rPr>
              <a:t> viene generata poco dopo nell'ottava fase, ma non è ancora riconosciuta come tale. Pertanto l'algoritmo non termina ancora perché il nodo Karlsruhe (3) ha un valore </a:t>
            </a:r>
            <a:r>
              <a:rPr lang="it-IT" sz="2000" i="1" dirty="0" err="1">
                <a:solidFill>
                  <a:prstClr val="black"/>
                </a:solidFill>
                <a:latin typeface="Helvetica"/>
                <a:cs typeface="Helvetica"/>
              </a:rPr>
              <a:t>f</a:t>
            </a:r>
            <a:r>
              <a:rPr lang="it-IT" sz="2000" dirty="0">
                <a:solidFill>
                  <a:prstClr val="black"/>
                </a:solidFill>
                <a:latin typeface="Helvetica"/>
                <a:cs typeface="Helvetica"/>
              </a:rPr>
              <a:t> migliore (inferiore) e quindi è in linea con il nodo </a:t>
            </a:r>
            <a:r>
              <a:rPr lang="it-IT" sz="2000" dirty="0" err="1">
                <a:solidFill>
                  <a:prstClr val="black"/>
                </a:solidFill>
                <a:latin typeface="Helvetica"/>
                <a:cs typeface="Helvetica"/>
              </a:rPr>
              <a:t>Ulm</a:t>
            </a:r>
            <a:r>
              <a:rPr lang="it-IT" sz="2000" dirty="0">
                <a:solidFill>
                  <a:prstClr val="black"/>
                </a:solidFill>
                <a:latin typeface="Helvetica"/>
                <a:cs typeface="Helvetica"/>
              </a:rPr>
              <a:t> (8). Solo quando tutti i valori di </a:t>
            </a:r>
            <a:r>
              <a:rPr lang="it-IT" sz="2000" i="1" dirty="0" err="1">
                <a:solidFill>
                  <a:prstClr val="black"/>
                </a:solidFill>
                <a:latin typeface="Helvetica"/>
                <a:cs typeface="Helvetica"/>
              </a:rPr>
              <a:t>f</a:t>
            </a:r>
            <a:r>
              <a:rPr lang="it-IT" sz="2000" dirty="0">
                <a:solidFill>
                  <a:prstClr val="black"/>
                </a:solidFill>
                <a:latin typeface="Helvetica"/>
                <a:cs typeface="Helvetica"/>
              </a:rPr>
              <a:t> sono maggiori o uguali a quello della soluzione nodo </a:t>
            </a:r>
            <a:r>
              <a:rPr lang="it-IT" sz="2000" dirty="0" err="1">
                <a:solidFill>
                  <a:prstClr val="black"/>
                </a:solidFill>
                <a:latin typeface="Helvetica"/>
                <a:cs typeface="Helvetica"/>
              </a:rPr>
              <a:t>Ulm</a:t>
            </a:r>
            <a:r>
              <a:rPr lang="it-IT" sz="2000" dirty="0">
                <a:solidFill>
                  <a:prstClr val="black"/>
                </a:solidFill>
                <a:latin typeface="Helvetica"/>
                <a:cs typeface="Helvetica"/>
              </a:rPr>
              <a:t> (8) ci siamo assicurati di avere una soluzione ottima. Altrimenti potrebbe esserci un'altra soluzione con costi inferiori.</a:t>
            </a:r>
          </a:p>
        </p:txBody>
      </p:sp>
    </p:spTree>
    <p:extLst>
      <p:ext uri="{BB962C8B-B14F-4D97-AF65-F5344CB8AC3E}">
        <p14:creationId xmlns:p14="http://schemas.microsoft.com/office/powerpoint/2010/main" val="387954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458237" y="1652608"/>
            <a:ext cx="8362235" cy="1200328"/>
          </a:xfrm>
          <a:prstGeom prst="rect">
            <a:avLst/>
          </a:prstGeom>
          <a:noFill/>
          <a:ln w="25400">
            <a:solidFill>
              <a:schemeClr val="tx1"/>
            </a:solidFill>
          </a:ln>
        </p:spPr>
        <p:txBody>
          <a:bodyPr wrap="none" rtlCol="0">
            <a:spAutoFit/>
          </a:bodyPr>
          <a:lstStyle/>
          <a:p>
            <a:r>
              <a:rPr lang="it-IT" sz="2400" dirty="0">
                <a:solidFill>
                  <a:prstClr val="black"/>
                </a:solidFill>
                <a:latin typeface="Helvetica"/>
                <a:cs typeface="Helvetica"/>
              </a:rPr>
              <a:t>Teorema: l'algoritmo A* è ottimale. </a:t>
            </a:r>
            <a:br>
              <a:rPr lang="it-IT" sz="2400" dirty="0">
                <a:solidFill>
                  <a:prstClr val="black"/>
                </a:solidFill>
                <a:latin typeface="Helvetica"/>
                <a:cs typeface="Helvetica"/>
              </a:rPr>
            </a:br>
            <a:r>
              <a:rPr lang="it-IT" sz="2400" dirty="0">
                <a:solidFill>
                  <a:prstClr val="black"/>
                </a:solidFill>
                <a:latin typeface="Helvetica"/>
                <a:cs typeface="Helvetica"/>
              </a:rPr>
              <a:t>Cioè, trova sempre la soluzione con il costo totale più basso</a:t>
            </a:r>
            <a:br>
              <a:rPr lang="it-IT" sz="2400" dirty="0">
                <a:solidFill>
                  <a:prstClr val="black"/>
                </a:solidFill>
                <a:latin typeface="Helvetica"/>
                <a:cs typeface="Helvetica"/>
              </a:rPr>
            </a:br>
            <a:r>
              <a:rPr lang="it-IT" sz="2400" dirty="0">
                <a:solidFill>
                  <a:prstClr val="black"/>
                </a:solidFill>
                <a:latin typeface="Helvetica"/>
                <a:cs typeface="Helvetica"/>
              </a:rPr>
              <a:t>se l'euristica h è ammissibile.</a:t>
            </a: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Teorema su A*</a:t>
            </a:r>
          </a:p>
        </p:txBody>
      </p:sp>
      <p:sp>
        <p:nvSpPr>
          <p:cNvPr id="12" name="CasellaDiTesto 11"/>
          <p:cNvSpPr txBox="1"/>
          <p:nvPr/>
        </p:nvSpPr>
        <p:spPr>
          <a:xfrm>
            <a:off x="467544" y="2996952"/>
            <a:ext cx="8352928" cy="3785652"/>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Nell'algoritmo </a:t>
            </a:r>
            <a:r>
              <a:rPr lang="it-IT" sz="2400" dirty="0" err="1">
                <a:solidFill>
                  <a:prstClr val="black"/>
                </a:solidFill>
                <a:latin typeface="Helvetica"/>
                <a:cs typeface="Helvetica"/>
              </a:rPr>
              <a:t>HeuristicSearch</a:t>
            </a:r>
            <a:r>
              <a:rPr lang="it-IT" sz="2400" dirty="0">
                <a:solidFill>
                  <a:prstClr val="black"/>
                </a:solidFill>
                <a:latin typeface="Helvetica"/>
                <a:cs typeface="Helvetica"/>
              </a:rPr>
              <a:t>, ogni nodo </a:t>
            </a:r>
            <a:r>
              <a:rPr lang="it-IT" sz="2400" i="1" dirty="0" err="1">
                <a:solidFill>
                  <a:prstClr val="black"/>
                </a:solidFill>
                <a:latin typeface="Helvetica"/>
                <a:cs typeface="Helvetica"/>
              </a:rPr>
              <a:t>s</a:t>
            </a:r>
            <a:r>
              <a:rPr lang="it-IT" sz="2400" dirty="0">
                <a:solidFill>
                  <a:prstClr val="black"/>
                </a:solidFill>
                <a:latin typeface="Helvetica"/>
                <a:cs typeface="Helvetica"/>
              </a:rPr>
              <a:t> appena generato viene ordinato in base alla funzione “</a:t>
            </a:r>
            <a:r>
              <a:rPr lang="it-IT" sz="2400" dirty="0" err="1">
                <a:solidFill>
                  <a:prstClr val="black"/>
                </a:solidFill>
                <a:latin typeface="Helvetica"/>
                <a:cs typeface="Helvetica"/>
              </a:rPr>
              <a:t>SortIn</a:t>
            </a:r>
            <a:r>
              <a:rPr lang="it-IT" sz="2400" dirty="0">
                <a:solidFill>
                  <a:prstClr val="black"/>
                </a:solidFill>
                <a:latin typeface="Helvetica"/>
                <a:cs typeface="Helvetica"/>
              </a:rPr>
              <a:t>” in base alla sua valutazione euristica </a:t>
            </a:r>
            <a:r>
              <a:rPr lang="it-IT" sz="2400" i="1" dirty="0" err="1">
                <a:solidFill>
                  <a:prstClr val="black"/>
                </a:solidFill>
                <a:latin typeface="Helvetica"/>
                <a:cs typeface="Helvetica"/>
              </a:rPr>
              <a:t>f</a:t>
            </a:r>
            <a:r>
              <a:rPr lang="it-IT" sz="2400" i="1" dirty="0">
                <a:solidFill>
                  <a:prstClr val="black"/>
                </a:solidFill>
                <a:latin typeface="Helvetica"/>
                <a:cs typeface="Helvetica"/>
              </a:rPr>
              <a:t>(</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Il nodo con il valore di valutazione più piccolo si trova quindi all’inizio della lista. Se il nodo </a:t>
            </a:r>
            <a:r>
              <a:rPr lang="it-IT" sz="2400" i="1" dirty="0">
                <a:solidFill>
                  <a:prstClr val="black"/>
                </a:solidFill>
                <a:latin typeface="Helvetica"/>
                <a:cs typeface="Helvetica"/>
              </a:rPr>
              <a:t>l</a:t>
            </a:r>
            <a:r>
              <a:rPr lang="it-IT" sz="2400" dirty="0">
                <a:solidFill>
                  <a:prstClr val="black"/>
                </a:solidFill>
                <a:latin typeface="Helvetica"/>
                <a:cs typeface="Helvetica"/>
              </a:rPr>
              <a:t> all’inizio dell’elenco è un nodo di soluzione, nessun altro nodo ha una valutazione euristica migliore. Per tutti gli altri nodi </a:t>
            </a:r>
            <a:r>
              <a:rPr lang="it-IT" sz="2400" i="1" dirty="0" err="1">
                <a:solidFill>
                  <a:prstClr val="black"/>
                </a:solidFill>
                <a:latin typeface="Helvetica"/>
                <a:cs typeface="Helvetica"/>
              </a:rPr>
              <a:t>s</a:t>
            </a:r>
            <a:r>
              <a:rPr lang="it-IT" sz="2400" dirty="0">
                <a:solidFill>
                  <a:prstClr val="black"/>
                </a:solidFill>
                <a:latin typeface="Helvetica"/>
                <a:cs typeface="Helvetica"/>
              </a:rPr>
              <a:t> è vero allora che </a:t>
            </a:r>
            <a:r>
              <a:rPr lang="it-IT" sz="2400" i="1" dirty="0" err="1">
                <a:solidFill>
                  <a:prstClr val="black"/>
                </a:solidFill>
                <a:latin typeface="Helvetica"/>
                <a:cs typeface="Helvetica"/>
              </a:rPr>
              <a:t>f</a:t>
            </a:r>
            <a:r>
              <a:rPr lang="it-IT" sz="2400" i="1" dirty="0">
                <a:solidFill>
                  <a:prstClr val="black"/>
                </a:solidFill>
                <a:latin typeface="Helvetica"/>
                <a:cs typeface="Helvetica"/>
              </a:rPr>
              <a:t>(l) ≤ </a:t>
            </a:r>
            <a:r>
              <a:rPr lang="it-IT" sz="2400" i="1" dirty="0" err="1">
                <a:solidFill>
                  <a:prstClr val="black"/>
                </a:solidFill>
                <a:latin typeface="Helvetica"/>
                <a:cs typeface="Helvetica"/>
              </a:rPr>
              <a:t>f</a:t>
            </a:r>
            <a:r>
              <a:rPr lang="it-IT" sz="2400" i="1" dirty="0">
                <a:solidFill>
                  <a:prstClr val="black"/>
                </a:solidFill>
                <a:latin typeface="Helvetica"/>
                <a:cs typeface="Helvetica"/>
              </a:rPr>
              <a:t>(</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 Poiché l'euristica è ammissibile (non ci sono sovrastime di costi), non è possibile trovare una soluzione migliore </a:t>
            </a:r>
            <a:r>
              <a:rPr lang="it-IT" sz="2400" i="1" dirty="0">
                <a:solidFill>
                  <a:prstClr val="black"/>
                </a:solidFill>
                <a:latin typeface="Helvetica"/>
                <a:cs typeface="Helvetica"/>
              </a:rPr>
              <a:t>l </a:t>
            </a:r>
            <a:r>
              <a:rPr lang="it-IT" sz="2400" dirty="0">
                <a:solidFill>
                  <a:prstClr val="black"/>
                </a:solidFill>
                <a:latin typeface="Helvetica"/>
                <a:cs typeface="Helvetica"/>
              </a:rPr>
              <a:t>′, anche dopo l'espansione di tutti gli altri nodi.</a:t>
            </a:r>
          </a:p>
        </p:txBody>
      </p:sp>
    </p:spTree>
    <p:extLst>
      <p:ext uri="{BB962C8B-B14F-4D97-AF65-F5344CB8AC3E}">
        <p14:creationId xmlns:p14="http://schemas.microsoft.com/office/powerpoint/2010/main" val="4370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1-04-12 at 10.46.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73" y="-27384"/>
            <a:ext cx="7372235" cy="2761332"/>
          </a:xfrm>
          <a:prstGeom prst="rect">
            <a:avLst/>
          </a:prstGeom>
        </p:spPr>
      </p:pic>
      <p:pic>
        <p:nvPicPr>
          <p:cNvPr id="4" name="Immagine 3" descr="Screen Shot 2021-04-12 at 10.52.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522921"/>
            <a:ext cx="8317538" cy="834071"/>
          </a:xfrm>
          <a:prstGeom prst="rect">
            <a:avLst/>
          </a:prstGeom>
        </p:spPr>
      </p:pic>
      <p:sp>
        <p:nvSpPr>
          <p:cNvPr id="5" name="CasellaDiTesto 4"/>
          <p:cNvSpPr txBox="1"/>
          <p:nvPr/>
        </p:nvSpPr>
        <p:spPr>
          <a:xfrm>
            <a:off x="467544" y="3325048"/>
            <a:ext cx="8352928" cy="3416320"/>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La prima uguaglianza vale perché </a:t>
            </a:r>
            <a:r>
              <a:rPr lang="it-IT" sz="2400" i="1" dirty="0">
                <a:solidFill>
                  <a:prstClr val="black"/>
                </a:solidFill>
                <a:latin typeface="Helvetica"/>
                <a:cs typeface="Helvetica"/>
              </a:rPr>
              <a:t>l</a:t>
            </a:r>
            <a:r>
              <a:rPr lang="it-IT" sz="2400" dirty="0">
                <a:solidFill>
                  <a:prstClr val="black"/>
                </a:solidFill>
                <a:latin typeface="Helvetica"/>
                <a:cs typeface="Helvetica"/>
              </a:rPr>
              <a:t> è un nodo soluzione con </a:t>
            </a:r>
            <a:r>
              <a:rPr lang="it-IT" sz="2400" i="1" dirty="0">
                <a:solidFill>
                  <a:prstClr val="black"/>
                </a:solidFill>
                <a:latin typeface="Helvetica"/>
                <a:cs typeface="Helvetica"/>
              </a:rPr>
              <a:t>h(l) = 0</a:t>
            </a:r>
            <a:r>
              <a:rPr lang="it-IT" sz="2400" dirty="0">
                <a:solidFill>
                  <a:prstClr val="black"/>
                </a:solidFill>
                <a:latin typeface="Helvetica"/>
                <a:cs typeface="Helvetica"/>
              </a:rPr>
              <a:t>. La seconda è la definizione di </a:t>
            </a:r>
            <a:r>
              <a:rPr lang="it-IT" sz="2400" i="1" dirty="0" err="1">
                <a:solidFill>
                  <a:prstClr val="black"/>
                </a:solidFill>
                <a:latin typeface="Helvetica"/>
                <a:cs typeface="Helvetica"/>
              </a:rPr>
              <a:t>f</a:t>
            </a:r>
            <a:r>
              <a:rPr lang="it-IT" sz="2400" dirty="0">
                <a:solidFill>
                  <a:prstClr val="black"/>
                </a:solidFill>
                <a:latin typeface="Helvetica"/>
                <a:cs typeface="Helvetica"/>
              </a:rPr>
              <a:t>. La terza (</a:t>
            </a:r>
            <a:r>
              <a:rPr lang="it-IT" sz="2400" dirty="0" err="1">
                <a:solidFill>
                  <a:prstClr val="black"/>
                </a:solidFill>
                <a:latin typeface="Helvetica"/>
                <a:cs typeface="Helvetica"/>
              </a:rPr>
              <a:t>dis</a:t>
            </a:r>
            <a:r>
              <a:rPr lang="it-IT" sz="2400" dirty="0">
                <a:solidFill>
                  <a:prstClr val="black"/>
                </a:solidFill>
                <a:latin typeface="Helvetica"/>
                <a:cs typeface="Helvetica"/>
              </a:rPr>
              <a:t>)eguaglianza vale perché l'elenco dei nodi aperti è ordinato in ordine crescente. La quarta uguaglianza è ancora una volta la definizione di </a:t>
            </a:r>
            <a:r>
              <a:rPr lang="it-IT" sz="2400" i="1" dirty="0" err="1">
                <a:solidFill>
                  <a:prstClr val="black"/>
                </a:solidFill>
                <a:latin typeface="Helvetica"/>
                <a:cs typeface="Helvetica"/>
              </a:rPr>
              <a:t>f</a:t>
            </a:r>
            <a:r>
              <a:rPr lang="it-IT" sz="2400" dirty="0">
                <a:solidFill>
                  <a:prstClr val="black"/>
                </a:solidFill>
                <a:latin typeface="Helvetica"/>
                <a:cs typeface="Helvetica"/>
              </a:rPr>
              <a:t>. Infine, l'ultima (</a:t>
            </a:r>
            <a:r>
              <a:rPr lang="it-IT" sz="2400" dirty="0" err="1">
                <a:solidFill>
                  <a:prstClr val="black"/>
                </a:solidFill>
                <a:latin typeface="Helvetica"/>
                <a:cs typeface="Helvetica"/>
              </a:rPr>
              <a:t>dis</a:t>
            </a:r>
            <a:r>
              <a:rPr lang="it-IT" sz="2400" dirty="0">
                <a:solidFill>
                  <a:prstClr val="black"/>
                </a:solidFill>
                <a:latin typeface="Helvetica"/>
                <a:cs typeface="Helvetica"/>
              </a:rPr>
              <a:t>)eguaglianza è l'ammissibilità dell'euristica, che non sovrastima mai il costo del percorso dal nodo </a:t>
            </a:r>
            <a:r>
              <a:rPr lang="it-IT" sz="2400" i="1" dirty="0" err="1">
                <a:solidFill>
                  <a:prstClr val="black"/>
                </a:solidFill>
                <a:latin typeface="Helvetica"/>
                <a:cs typeface="Helvetica"/>
              </a:rPr>
              <a:t>s</a:t>
            </a:r>
            <a:r>
              <a:rPr lang="it-IT" sz="2400" dirty="0">
                <a:solidFill>
                  <a:prstClr val="black"/>
                </a:solidFill>
                <a:latin typeface="Helvetica"/>
                <a:cs typeface="Helvetica"/>
              </a:rPr>
              <a:t> a un nodo soluzione. Così è stato dimostrato che g(l)</a:t>
            </a:r>
            <a:r>
              <a:rPr lang="it-IT" sz="2400" i="1" dirty="0">
                <a:solidFill>
                  <a:prstClr val="black"/>
                </a:solidFill>
                <a:latin typeface="Helvetica"/>
                <a:cs typeface="Helvetica"/>
              </a:rPr>
              <a:t>≤</a:t>
            </a:r>
            <a:r>
              <a:rPr lang="it-IT" sz="2400" dirty="0">
                <a:solidFill>
                  <a:prstClr val="black"/>
                </a:solidFill>
                <a:latin typeface="Helvetica"/>
                <a:cs typeface="Helvetica"/>
              </a:rPr>
              <a:t> g(l′), cioè che la soluzione </a:t>
            </a:r>
            <a:r>
              <a:rPr lang="it-IT" sz="2400" i="1" dirty="0">
                <a:solidFill>
                  <a:prstClr val="black"/>
                </a:solidFill>
                <a:latin typeface="Helvetica"/>
                <a:cs typeface="Helvetica"/>
              </a:rPr>
              <a:t>l</a:t>
            </a:r>
            <a:r>
              <a:rPr lang="it-IT" sz="2400" dirty="0">
                <a:solidFill>
                  <a:prstClr val="black"/>
                </a:solidFill>
                <a:latin typeface="Helvetica"/>
                <a:cs typeface="Helvetica"/>
              </a:rPr>
              <a:t> scoperta è ottima.</a:t>
            </a:r>
          </a:p>
        </p:txBody>
      </p:sp>
    </p:spTree>
    <p:extLst>
      <p:ext uri="{BB962C8B-B14F-4D97-AF65-F5344CB8AC3E}">
        <p14:creationId xmlns:p14="http://schemas.microsoft.com/office/powerpoint/2010/main" val="265012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800315"/>
            <a:ext cx="9144000" cy="6013061"/>
          </a:xfrm>
          <a:prstGeom prst="rect">
            <a:avLst/>
          </a:prstGeom>
        </p:spPr>
      </p:pic>
      <p:sp>
        <p:nvSpPr>
          <p:cNvPr id="4" name="Titolo 1"/>
          <p:cNvSpPr>
            <a:spLocks noGrp="1"/>
          </p:cNvSpPr>
          <p:nvPr>
            <p:ph type="title"/>
          </p:nvPr>
        </p:nvSpPr>
        <p:spPr>
          <a:xfrm>
            <a:off x="457200" y="116632"/>
            <a:ext cx="8229600" cy="1143000"/>
          </a:xfrm>
        </p:spPr>
        <p:txBody>
          <a:bodyPr/>
          <a:lstStyle/>
          <a:p>
            <a:r>
              <a:rPr lang="it-IT" dirty="0">
                <a:latin typeface="Helvetica"/>
                <a:cs typeface="Helvetica"/>
              </a:rPr>
              <a:t>Uso di A*</a:t>
            </a:r>
          </a:p>
        </p:txBody>
      </p:sp>
    </p:spTree>
    <p:extLst>
      <p:ext uri="{BB962C8B-B14F-4D97-AF65-F5344CB8AC3E}">
        <p14:creationId xmlns:p14="http://schemas.microsoft.com/office/powerpoint/2010/main" val="317959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lstStyle/>
          <a:p>
            <a:r>
              <a:rPr lang="it-IT" dirty="0">
                <a:latin typeface="Helvetica"/>
                <a:cs typeface="Helvetica"/>
              </a:rPr>
              <a:t>Uso di A*</a:t>
            </a:r>
          </a:p>
        </p:txBody>
      </p:sp>
      <p:sp>
        <p:nvSpPr>
          <p:cNvPr id="5" name="CasellaDiTesto 4"/>
          <p:cNvSpPr txBox="1"/>
          <p:nvPr/>
        </p:nvSpPr>
        <p:spPr>
          <a:xfrm>
            <a:off x="179512" y="1124744"/>
            <a:ext cx="8784976" cy="3416320"/>
          </a:xfrm>
          <a:prstGeom prst="rect">
            <a:avLst/>
          </a:prstGeom>
          <a:solidFill>
            <a:schemeClr val="bg1"/>
          </a:solidFill>
          <a:ln w="25400">
            <a:solidFill>
              <a:schemeClr val="tx1"/>
            </a:solidFill>
          </a:ln>
        </p:spPr>
        <p:txBody>
          <a:bodyPr wrap="square" rtlCol="0">
            <a:spAutoFit/>
          </a:bodyPr>
          <a:lstStyle/>
          <a:p>
            <a:pPr algn="just"/>
            <a:r>
              <a:rPr lang="it-IT" sz="2400" dirty="0">
                <a:solidFill>
                  <a:prstClr val="black"/>
                </a:solidFill>
                <a:latin typeface="Helvetica"/>
                <a:cs typeface="Helvetica"/>
              </a:rPr>
              <a:t>Molti attuali sistemi di navigazione per auto utilizzano l'algoritmo A*. L'euristica più semplice ma efficace è la distanza in linea retta dal nodo corrente alla destinazione. L'uso da 5 a 60 cosiddetti punti di riferimento è però migliore. Per questi punti di riferimento, i percorsi più brevi da e verso tutti i nodi sulla mappa vengono </a:t>
            </a:r>
            <a:r>
              <a:rPr lang="it-IT" sz="2400" dirty="0" err="1">
                <a:solidFill>
                  <a:prstClr val="black"/>
                </a:solidFill>
                <a:latin typeface="Helvetica"/>
                <a:cs typeface="Helvetica"/>
              </a:rPr>
              <a:t>precalcolati</a:t>
            </a:r>
            <a:r>
              <a:rPr lang="it-IT" sz="2400" dirty="0">
                <a:solidFill>
                  <a:prstClr val="black"/>
                </a:solidFill>
                <a:latin typeface="Helvetica"/>
                <a:cs typeface="Helvetica"/>
              </a:rPr>
              <a:t>. Sia </a:t>
            </a:r>
            <a:r>
              <a:rPr lang="it-IT" sz="2400" i="1" dirty="0">
                <a:solidFill>
                  <a:prstClr val="black"/>
                </a:solidFill>
                <a:latin typeface="Helvetica"/>
                <a:cs typeface="Helvetica"/>
              </a:rPr>
              <a:t>l</a:t>
            </a:r>
            <a:r>
              <a:rPr lang="it-IT" sz="2400" dirty="0">
                <a:solidFill>
                  <a:prstClr val="black"/>
                </a:solidFill>
                <a:latin typeface="Helvetica"/>
                <a:cs typeface="Helvetica"/>
              </a:rPr>
              <a:t> un punto di riferimento, </a:t>
            </a:r>
            <a:r>
              <a:rPr lang="it-IT" sz="2400" i="1" dirty="0" err="1">
                <a:solidFill>
                  <a:prstClr val="black"/>
                </a:solidFill>
                <a:latin typeface="Helvetica"/>
                <a:cs typeface="Helvetica"/>
              </a:rPr>
              <a:t>s</a:t>
            </a:r>
            <a:r>
              <a:rPr lang="it-IT" sz="2400" dirty="0">
                <a:solidFill>
                  <a:prstClr val="black"/>
                </a:solidFill>
                <a:latin typeface="Helvetica"/>
                <a:cs typeface="Helvetica"/>
              </a:rPr>
              <a:t> il nodo corrente e </a:t>
            </a:r>
            <a:r>
              <a:rPr lang="it-IT" sz="2400" i="1" dirty="0" err="1">
                <a:solidFill>
                  <a:prstClr val="black"/>
                </a:solidFill>
                <a:latin typeface="Helvetica"/>
                <a:cs typeface="Helvetica"/>
              </a:rPr>
              <a:t>z</a:t>
            </a:r>
            <a:r>
              <a:rPr lang="it-IT" sz="2400" dirty="0">
                <a:solidFill>
                  <a:prstClr val="black"/>
                </a:solidFill>
                <a:latin typeface="Helvetica"/>
                <a:cs typeface="Helvetica"/>
              </a:rPr>
              <a:t> il nodo di destinazione. Sia </a:t>
            </a:r>
            <a:r>
              <a:rPr lang="it-IT" sz="2400" i="1" dirty="0">
                <a:solidFill>
                  <a:prstClr val="black"/>
                </a:solidFill>
                <a:latin typeface="Helvetica"/>
                <a:cs typeface="Helvetica"/>
              </a:rPr>
              <a:t>c*(x, y)</a:t>
            </a:r>
            <a:r>
              <a:rPr lang="it-IT" sz="2400" dirty="0">
                <a:solidFill>
                  <a:prstClr val="black"/>
                </a:solidFill>
                <a:latin typeface="Helvetica"/>
                <a:cs typeface="Helvetica"/>
              </a:rPr>
              <a:t> il costo del cammino minimo da </a:t>
            </a:r>
            <a:r>
              <a:rPr lang="it-IT" sz="2400" i="1" dirty="0">
                <a:solidFill>
                  <a:prstClr val="black"/>
                </a:solidFill>
                <a:latin typeface="Helvetica"/>
                <a:cs typeface="Helvetica"/>
              </a:rPr>
              <a:t>x</a:t>
            </a:r>
            <a:r>
              <a:rPr lang="it-IT" sz="2400" dirty="0">
                <a:solidFill>
                  <a:prstClr val="black"/>
                </a:solidFill>
                <a:latin typeface="Helvetica"/>
                <a:cs typeface="Helvetica"/>
              </a:rPr>
              <a:t> a </a:t>
            </a:r>
            <a:r>
              <a:rPr lang="it-IT" sz="2400" i="1" dirty="0">
                <a:solidFill>
                  <a:prstClr val="black"/>
                </a:solidFill>
                <a:latin typeface="Helvetica"/>
                <a:cs typeface="Helvetica"/>
              </a:rPr>
              <a:t>y</a:t>
            </a:r>
            <a:r>
              <a:rPr lang="it-IT" sz="2400" dirty="0">
                <a:solidFill>
                  <a:prstClr val="black"/>
                </a:solidFill>
                <a:latin typeface="Helvetica"/>
                <a:cs typeface="Helvetica"/>
              </a:rPr>
              <a:t>. Quindi otteniamo per il cammino minimo da </a:t>
            </a:r>
            <a:r>
              <a:rPr lang="it-IT" sz="2400" i="1" dirty="0" err="1">
                <a:solidFill>
                  <a:prstClr val="black"/>
                </a:solidFill>
                <a:latin typeface="Helvetica"/>
                <a:cs typeface="Helvetica"/>
              </a:rPr>
              <a:t>s</a:t>
            </a:r>
            <a:r>
              <a:rPr lang="it-IT" sz="2400" dirty="0">
                <a:solidFill>
                  <a:prstClr val="black"/>
                </a:solidFill>
                <a:latin typeface="Helvetica"/>
                <a:cs typeface="Helvetica"/>
              </a:rPr>
              <a:t> a </a:t>
            </a:r>
            <a:r>
              <a:rPr lang="it-IT" sz="2400" i="1" dirty="0">
                <a:solidFill>
                  <a:prstClr val="black"/>
                </a:solidFill>
                <a:latin typeface="Helvetica"/>
                <a:cs typeface="Helvetica"/>
              </a:rPr>
              <a:t>l</a:t>
            </a:r>
            <a:r>
              <a:rPr lang="it-IT" sz="2400" dirty="0">
                <a:solidFill>
                  <a:prstClr val="black"/>
                </a:solidFill>
                <a:latin typeface="Helvetica"/>
                <a:cs typeface="Helvetica"/>
              </a:rPr>
              <a:t> la disuguaglianza triangolare:</a:t>
            </a:r>
          </a:p>
        </p:txBody>
      </p:sp>
      <p:pic>
        <p:nvPicPr>
          <p:cNvPr id="2" name="Immagine 1" descr="Screen Shot 2021-04-12 at 11.11.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581128"/>
            <a:ext cx="4320480" cy="626806"/>
          </a:xfrm>
          <a:prstGeom prst="rect">
            <a:avLst/>
          </a:prstGeom>
        </p:spPr>
      </p:pic>
      <p:sp>
        <p:nvSpPr>
          <p:cNvPr id="6" name="CasellaDiTesto 5"/>
          <p:cNvSpPr txBox="1"/>
          <p:nvPr/>
        </p:nvSpPr>
        <p:spPr>
          <a:xfrm>
            <a:off x="179512" y="5373216"/>
            <a:ext cx="8784976" cy="461665"/>
          </a:xfrm>
          <a:prstGeom prst="rect">
            <a:avLst/>
          </a:prstGeom>
          <a:solidFill>
            <a:schemeClr val="bg1"/>
          </a:solidFill>
          <a:ln w="25400">
            <a:solidFill>
              <a:schemeClr val="tx1"/>
            </a:solidFill>
          </a:ln>
        </p:spPr>
        <p:txBody>
          <a:bodyPr wrap="square" rtlCol="0">
            <a:spAutoFit/>
          </a:bodyPr>
          <a:lstStyle/>
          <a:p>
            <a:pPr algn="just"/>
            <a:r>
              <a:rPr lang="it-IT" sz="2400" dirty="0">
                <a:solidFill>
                  <a:prstClr val="black"/>
                </a:solidFill>
                <a:latin typeface="Helvetica"/>
                <a:cs typeface="Helvetica"/>
              </a:rPr>
              <a:t>Isolando </a:t>
            </a:r>
            <a:r>
              <a:rPr lang="it-IT" sz="2400" i="1" dirty="0">
                <a:solidFill>
                  <a:prstClr val="black"/>
                </a:solidFill>
                <a:latin typeface="Helvetica"/>
                <a:cs typeface="Helvetica"/>
              </a:rPr>
              <a:t>c*(</a:t>
            </a:r>
            <a:r>
              <a:rPr lang="it-IT" sz="2400" i="1" dirty="0" err="1">
                <a:solidFill>
                  <a:prstClr val="black"/>
                </a:solidFill>
                <a:latin typeface="Helvetica"/>
                <a:cs typeface="Helvetica"/>
              </a:rPr>
              <a:t>s</a:t>
            </a:r>
            <a:r>
              <a:rPr lang="it-IT" sz="2400" i="1" dirty="0">
                <a:solidFill>
                  <a:prstClr val="black"/>
                </a:solidFill>
                <a:latin typeface="Helvetica"/>
                <a:cs typeface="Helvetica"/>
              </a:rPr>
              <a:t>, </a:t>
            </a:r>
            <a:r>
              <a:rPr lang="it-IT" sz="2400" i="1" dirty="0" err="1">
                <a:solidFill>
                  <a:prstClr val="black"/>
                </a:solidFill>
                <a:latin typeface="Helvetica"/>
                <a:cs typeface="Helvetica"/>
              </a:rPr>
              <a:t>z</a:t>
            </a:r>
            <a:r>
              <a:rPr lang="it-IT" sz="2400" i="1" dirty="0">
                <a:solidFill>
                  <a:prstClr val="black"/>
                </a:solidFill>
                <a:latin typeface="Helvetica"/>
                <a:cs typeface="Helvetica"/>
              </a:rPr>
              <a:t>)</a:t>
            </a:r>
            <a:r>
              <a:rPr lang="it-IT" sz="2400" dirty="0">
                <a:solidFill>
                  <a:prstClr val="black"/>
                </a:solidFill>
                <a:latin typeface="Helvetica"/>
                <a:cs typeface="Helvetica"/>
              </a:rPr>
              <a:t> si ottiene l'euristica ammissibile</a:t>
            </a:r>
          </a:p>
        </p:txBody>
      </p:sp>
      <p:pic>
        <p:nvPicPr>
          <p:cNvPr id="7" name="Immagine 6" descr="Screen Shot 2021-04-12 at 11.16.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6021288"/>
            <a:ext cx="5430396" cy="648072"/>
          </a:xfrm>
          <a:prstGeom prst="rect">
            <a:avLst/>
          </a:prstGeom>
        </p:spPr>
      </p:pic>
    </p:spTree>
    <p:extLst>
      <p:ext uri="{BB962C8B-B14F-4D97-AF65-F5344CB8AC3E}">
        <p14:creationId xmlns:p14="http://schemas.microsoft.com/office/powerpoint/2010/main" val="288864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0" dirty="0" err="1">
                <a:solidFill>
                  <a:schemeClr val="tx1"/>
                </a:solidFill>
                <a:latin typeface="Helvetica"/>
                <a:cs typeface="Helvetica"/>
              </a:rPr>
              <a:t>Ricerca</a:t>
            </a:r>
            <a:r>
              <a:rPr lang="en-US" sz="4400" b="0" dirty="0">
                <a:solidFill>
                  <a:schemeClr val="tx1"/>
                </a:solidFill>
                <a:latin typeface="Helvetica"/>
                <a:cs typeface="Helvetica"/>
              </a:rPr>
              <a:t> </a:t>
            </a:r>
            <a:r>
              <a:rPr lang="en-US" sz="4400" dirty="0">
                <a:solidFill>
                  <a:schemeClr val="tx1"/>
                </a:solidFill>
                <a:latin typeface="Helvetica"/>
                <a:cs typeface="Helvetica"/>
              </a:rPr>
              <a:t>con </a:t>
            </a:r>
            <a:r>
              <a:rPr lang="en-US" sz="4400" dirty="0" err="1">
                <a:solidFill>
                  <a:schemeClr val="tx1"/>
                </a:solidFill>
                <a:latin typeface="Helvetica"/>
                <a:cs typeface="Helvetica"/>
              </a:rPr>
              <a:t>avversari</a:t>
            </a:r>
            <a:endParaRPr lang="en-US" sz="4400" dirty="0">
              <a:solidFill>
                <a:schemeClr val="tx1"/>
              </a:solidFill>
              <a:latin typeface="Helvetica"/>
              <a:cs typeface="Helvetica"/>
            </a:endParaRPr>
          </a:p>
        </p:txBody>
      </p:sp>
      <p:sp>
        <p:nvSpPr>
          <p:cNvPr id="4" name="Content Placeholder 2"/>
          <p:cNvSpPr>
            <a:spLocks noGrp="1"/>
          </p:cNvSpPr>
          <p:nvPr>
            <p:ph idx="1"/>
          </p:nvPr>
        </p:nvSpPr>
        <p:spPr/>
        <p:txBody>
          <a:bodyPr>
            <a:noAutofit/>
          </a:bodyPr>
          <a:lstStyle/>
          <a:p>
            <a:r>
              <a:rPr lang="it-IT" sz="2800" dirty="0">
                <a:latin typeface="Helvetica"/>
                <a:cs typeface="Helvetica"/>
              </a:rPr>
              <a:t>Finora le </a:t>
            </a:r>
            <a:r>
              <a:rPr lang="it-IT" sz="2800" dirty="0" err="1">
                <a:latin typeface="Helvetica"/>
                <a:cs typeface="Helvetica"/>
              </a:rPr>
              <a:t>search</a:t>
            </a:r>
            <a:r>
              <a:rPr lang="it-IT" sz="2800" dirty="0">
                <a:latin typeface="Helvetica"/>
                <a:cs typeface="Helvetica"/>
              </a:rPr>
              <a:t> che abbiamo studiato hanno avuto gli obiettivi di:</a:t>
            </a:r>
          </a:p>
          <a:p>
            <a:pPr marL="342900" indent="-342900">
              <a:buFont typeface="Arial" panose="020B0604020202020204" pitchFamily="34" charset="0"/>
              <a:buChar char="•"/>
            </a:pPr>
            <a:r>
              <a:rPr lang="it-IT" sz="2800" dirty="0">
                <a:latin typeface="Helvetica"/>
                <a:cs typeface="Helvetica"/>
              </a:rPr>
              <a:t>trovare un piano di azione</a:t>
            </a:r>
          </a:p>
          <a:p>
            <a:pPr marL="342900" indent="-342900">
              <a:buFont typeface="Arial" panose="020B0604020202020204" pitchFamily="34" charset="0"/>
              <a:buChar char="•"/>
            </a:pPr>
            <a:r>
              <a:rPr lang="it-IT" sz="2800" dirty="0">
                <a:latin typeface="Helvetica"/>
                <a:cs typeface="Helvetica"/>
              </a:rPr>
              <a:t>raggiungere uno stato finale</a:t>
            </a:r>
          </a:p>
          <a:p>
            <a:r>
              <a:rPr lang="it-IT" sz="2800" dirty="0">
                <a:latin typeface="Helvetica"/>
                <a:cs typeface="Helvetica"/>
              </a:rPr>
              <a:t>Se all’interno del problema abbiamo altri agenti (avversari), le nostre scelte dipenderanno anche da ciò che compie l’avversario.</a:t>
            </a:r>
          </a:p>
          <a:p>
            <a:r>
              <a:rPr lang="it-IT" sz="2800" dirty="0">
                <a:latin typeface="Helvetica"/>
                <a:cs typeface="Helvetica"/>
              </a:rPr>
              <a:t>La scienza che studia tali interazioni è la teoria dei giochi.</a:t>
            </a:r>
          </a:p>
          <a:p>
            <a:r>
              <a:rPr lang="it-IT" sz="2800" dirty="0">
                <a:latin typeface="Helvetica"/>
                <a:cs typeface="Helvetica"/>
              </a:rPr>
              <a:t>Gli algoritmi e i modelli per la ricerca si espandono per dare un aiuto computazionale alla teoria dei giochi.</a:t>
            </a:r>
            <a:endParaRPr lang="en-US" sz="2800" dirty="0">
              <a:latin typeface="Helvetica"/>
              <a:cs typeface="Helvetica"/>
            </a:endParaRPr>
          </a:p>
        </p:txBody>
      </p:sp>
    </p:spTree>
    <p:extLst>
      <p:ext uri="{BB962C8B-B14F-4D97-AF65-F5344CB8AC3E}">
        <p14:creationId xmlns:p14="http://schemas.microsoft.com/office/powerpoint/2010/main" val="115016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Particolarità dei giochi</a:t>
            </a:r>
            <a:endParaRPr lang="en-US" sz="4400" b="0" dirty="0">
              <a:solidFill>
                <a:schemeClr val="tx1"/>
              </a:solidFill>
              <a:latin typeface="Helvetica"/>
              <a:cs typeface="Helvetica"/>
            </a:endParaRPr>
          </a:p>
        </p:txBody>
      </p:sp>
      <p:sp>
        <p:nvSpPr>
          <p:cNvPr id="3" name="Content Placeholder 2"/>
          <p:cNvSpPr>
            <a:spLocks noGrp="1"/>
          </p:cNvSpPr>
          <p:nvPr>
            <p:ph idx="1"/>
          </p:nvPr>
        </p:nvSpPr>
        <p:spPr/>
        <p:txBody>
          <a:bodyPr vert="horz" lIns="91440" tIns="45720" rIns="91440" bIns="45720" rtlCol="0">
            <a:noAutofit/>
          </a:bodyPr>
          <a:lstStyle/>
          <a:p>
            <a:r>
              <a:rPr lang="it-IT" sz="2800" dirty="0">
                <a:latin typeface="Helvetica"/>
                <a:cs typeface="Helvetica"/>
              </a:rPr>
              <a:t>La teoria matematica dei giochi studia le interazioni tra più agenti che possono essere: cooperativi o avversari.</a:t>
            </a:r>
          </a:p>
          <a:p>
            <a:r>
              <a:rPr lang="it-IT" sz="2800" dirty="0">
                <a:latin typeface="Helvetica"/>
                <a:cs typeface="Helvetica"/>
              </a:rPr>
              <a:t>I giochi più comuni analizzati dall’IA sono giochi a somma zero, ad informazione perfetta, a turni e a due giocatori.</a:t>
            </a:r>
          </a:p>
          <a:p>
            <a:r>
              <a:rPr lang="it-IT" sz="2800" dirty="0">
                <a:latin typeface="Helvetica"/>
                <a:cs typeface="Helvetica"/>
              </a:rPr>
              <a:t>Gioco a somma zero o somma costante: alla fine di ogni partita la somma delle utilità per i giocatori è la stessa (noti anche come giochi “MAX MIN”).</a:t>
            </a:r>
          </a:p>
          <a:p>
            <a:r>
              <a:rPr lang="it-IT" sz="2800" dirty="0">
                <a:latin typeface="Helvetica"/>
                <a:cs typeface="Helvetica"/>
              </a:rPr>
              <a:t>Es. gli scacchi (1,0), (0,1) o (1/2,1/2).</a:t>
            </a:r>
          </a:p>
          <a:p>
            <a:r>
              <a:rPr lang="it-IT" sz="2800" dirty="0">
                <a:latin typeface="Helvetica"/>
                <a:cs typeface="Helvetica"/>
              </a:rPr>
              <a:t>Per convenzione il primo giocatore è MAX e il secondo è MIN.</a:t>
            </a:r>
          </a:p>
        </p:txBody>
      </p:sp>
    </p:spTree>
    <p:extLst>
      <p:ext uri="{BB962C8B-B14F-4D97-AF65-F5344CB8AC3E}">
        <p14:creationId xmlns:p14="http://schemas.microsoft.com/office/powerpoint/2010/main" val="756804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descr="Screen Shot 2020-03-28 at 5.45.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4220597" cy="2934320"/>
          </a:xfrm>
          <a:prstGeom prst="rect">
            <a:avLst/>
          </a:prstGeom>
        </p:spPr>
      </p:pic>
      <p:sp>
        <p:nvSpPr>
          <p:cNvPr id="5" name="Segnaposto contenuto 4"/>
          <p:cNvSpPr>
            <a:spLocks noGrp="1"/>
          </p:cNvSpPr>
          <p:nvPr>
            <p:ph sz="half" idx="1"/>
          </p:nvPr>
        </p:nvSpPr>
        <p:spPr>
          <a:xfrm>
            <a:off x="457200" y="2996952"/>
            <a:ext cx="4038600" cy="3201219"/>
          </a:xfrm>
        </p:spPr>
        <p:txBody>
          <a:bodyPr>
            <a:normAutofit fontScale="77500" lnSpcReduction="20000"/>
          </a:bodyPr>
          <a:lstStyle/>
          <a:p>
            <a:r>
              <a:rPr lang="it-IT" dirty="0">
                <a:latin typeface="Helvetica"/>
                <a:cs typeface="Helvetica"/>
              </a:rPr>
              <a:t>Giochi zero-sum (a somma zero)</a:t>
            </a:r>
          </a:p>
          <a:p>
            <a:r>
              <a:rPr lang="it-IT" dirty="0">
                <a:latin typeface="Helvetica"/>
                <a:cs typeface="Helvetica"/>
              </a:rPr>
              <a:t>Competizione pura</a:t>
            </a:r>
          </a:p>
          <a:p>
            <a:r>
              <a:rPr lang="it-IT" dirty="0">
                <a:latin typeface="Helvetica"/>
                <a:cs typeface="Helvetica"/>
              </a:rPr>
              <a:t>Uno vince, l’altro perde</a:t>
            </a:r>
          </a:p>
          <a:p>
            <a:r>
              <a:rPr lang="it-IT" dirty="0">
                <a:latin typeface="Helvetica"/>
                <a:cs typeface="Helvetica"/>
              </a:rPr>
              <a:t>Esiste un singolo valore che rappresenta lo stato del gioco</a:t>
            </a:r>
          </a:p>
          <a:p>
            <a:r>
              <a:rPr lang="it-IT" dirty="0">
                <a:latin typeface="Helvetica"/>
                <a:cs typeface="Helvetica"/>
              </a:rPr>
              <a:t>Uno cerca di massimizzarlo</a:t>
            </a:r>
          </a:p>
          <a:p>
            <a:r>
              <a:rPr lang="it-IT" dirty="0">
                <a:latin typeface="Helvetica"/>
                <a:cs typeface="Helvetica"/>
              </a:rPr>
              <a:t>L’altro cerca di minimizzarlo</a:t>
            </a:r>
          </a:p>
        </p:txBody>
      </p:sp>
      <p:pic>
        <p:nvPicPr>
          <p:cNvPr id="10" name="Immagine 9" descr="Screen Shot 2020-03-28 at 5.45.15 pm.png"/>
          <p:cNvPicPr>
            <a:picLocks noChangeAspect="1"/>
          </p:cNvPicPr>
          <p:nvPr/>
        </p:nvPicPr>
        <p:blipFill rotWithShape="1">
          <a:blip r:embed="rId3">
            <a:extLst>
              <a:ext uri="{28A0092B-C50C-407E-A947-70E740481C1C}">
                <a14:useLocalDpi xmlns:a14="http://schemas.microsoft.com/office/drawing/2010/main" val="0"/>
              </a:ext>
            </a:extLst>
          </a:blip>
          <a:srcRect r="3159"/>
          <a:stretch/>
        </p:blipFill>
        <p:spPr>
          <a:xfrm>
            <a:off x="4211960" y="548680"/>
            <a:ext cx="4807895" cy="1944216"/>
          </a:xfrm>
          <a:prstGeom prst="rect">
            <a:avLst/>
          </a:prstGeom>
        </p:spPr>
      </p:pic>
      <p:sp>
        <p:nvSpPr>
          <p:cNvPr id="11" name="Segnaposto contenuto 4"/>
          <p:cNvSpPr>
            <a:spLocks noGrp="1"/>
          </p:cNvSpPr>
          <p:nvPr>
            <p:ph sz="half" idx="1"/>
          </p:nvPr>
        </p:nvSpPr>
        <p:spPr>
          <a:xfrm>
            <a:off x="4860032" y="2996952"/>
            <a:ext cx="4038600" cy="3201219"/>
          </a:xfrm>
        </p:spPr>
        <p:txBody>
          <a:bodyPr>
            <a:normAutofit/>
          </a:bodyPr>
          <a:lstStyle/>
          <a:p>
            <a:r>
              <a:rPr lang="it-IT" sz="2200" dirty="0">
                <a:latin typeface="Helvetica"/>
                <a:cs typeface="Helvetica"/>
              </a:rPr>
              <a:t>Giochi generali</a:t>
            </a:r>
          </a:p>
          <a:p>
            <a:r>
              <a:rPr lang="it-IT" sz="2200" dirty="0">
                <a:latin typeface="Helvetica"/>
                <a:cs typeface="Helvetica"/>
              </a:rPr>
              <a:t>Competizione, ma possibili anche cooperazione, o indifferenza</a:t>
            </a:r>
          </a:p>
          <a:p>
            <a:r>
              <a:rPr lang="it-IT" sz="2200" dirty="0">
                <a:latin typeface="Helvetica"/>
                <a:cs typeface="Helvetica"/>
              </a:rPr>
              <a:t>Esistono valori multipli, uno per ogni agente, indipendenti tra loro</a:t>
            </a:r>
          </a:p>
        </p:txBody>
      </p:sp>
      <p:sp>
        <p:nvSpPr>
          <p:cNvPr id="12" name="CasellaDiTesto 11"/>
          <p:cNvSpPr txBox="1"/>
          <p:nvPr/>
        </p:nvSpPr>
        <p:spPr>
          <a:xfrm>
            <a:off x="1691680" y="6456913"/>
            <a:ext cx="5932596" cy="369332"/>
          </a:xfrm>
          <a:prstGeom prst="rect">
            <a:avLst/>
          </a:prstGeom>
          <a:noFill/>
        </p:spPr>
        <p:txBody>
          <a:bodyPr wrap="none" rtlCol="0">
            <a:spAutoFit/>
          </a:bodyPr>
          <a:lstStyle/>
          <a:p>
            <a:r>
              <a:rPr lang="it-IT" dirty="0">
                <a:latin typeface="Helvetica"/>
                <a:cs typeface="Helvetica"/>
              </a:rPr>
              <a:t>Figure di </a:t>
            </a:r>
            <a:r>
              <a:rPr lang="it-IT" dirty="0" err="1">
                <a:latin typeface="Helvetica"/>
                <a:cs typeface="Helvetica"/>
              </a:rPr>
              <a:t>Pieter</a:t>
            </a:r>
            <a:r>
              <a:rPr lang="it-IT" dirty="0">
                <a:latin typeface="Helvetica"/>
                <a:cs typeface="Helvetica"/>
              </a:rPr>
              <a:t> </a:t>
            </a:r>
            <a:r>
              <a:rPr lang="it-IT" dirty="0" err="1">
                <a:latin typeface="Helvetica"/>
                <a:cs typeface="Helvetica"/>
              </a:rPr>
              <a:t>Abbeel</a:t>
            </a:r>
            <a:r>
              <a:rPr lang="it-IT" dirty="0">
                <a:latin typeface="Helvetica"/>
                <a:cs typeface="Helvetica"/>
              </a:rPr>
              <a:t>, </a:t>
            </a:r>
            <a:r>
              <a:rPr lang="it-IT" dirty="0" err="1">
                <a:latin typeface="Helvetica"/>
                <a:cs typeface="Helvetica"/>
              </a:rPr>
              <a:t>University</a:t>
            </a:r>
            <a:r>
              <a:rPr lang="it-IT" dirty="0">
                <a:latin typeface="Helvetica"/>
                <a:cs typeface="Helvetica"/>
              </a:rPr>
              <a:t> of California, Berkeley</a:t>
            </a:r>
          </a:p>
        </p:txBody>
      </p:sp>
    </p:spTree>
    <p:extLst>
      <p:ext uri="{BB962C8B-B14F-4D97-AF65-F5344CB8AC3E}">
        <p14:creationId xmlns:p14="http://schemas.microsoft.com/office/powerpoint/2010/main" val="362970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Definizione di un gioco</a:t>
            </a:r>
            <a:endParaRPr lang="en-US" sz="4400" b="0" dirty="0">
              <a:solidFill>
                <a:schemeClr val="tx1"/>
              </a:solidFill>
              <a:latin typeface="Helvetica"/>
              <a:cs typeface="Helvetica"/>
            </a:endParaRPr>
          </a:p>
        </p:txBody>
      </p:sp>
      <p:sp>
        <p:nvSpPr>
          <p:cNvPr id="3" name="Content Placeholder 2"/>
          <p:cNvSpPr>
            <a:spLocks noGrp="1"/>
          </p:cNvSpPr>
          <p:nvPr>
            <p:ph idx="1"/>
          </p:nvPr>
        </p:nvSpPr>
        <p:spPr>
          <a:xfrm>
            <a:off x="467544" y="607940"/>
            <a:ext cx="8323726" cy="4981300"/>
          </a:xfrm>
        </p:spPr>
        <p:txBody>
          <a:bodyPr>
            <a:noAutofit/>
          </a:bodyPr>
          <a:lstStyle/>
          <a:p>
            <a:endParaRPr lang="it-IT" sz="2800" dirty="0">
              <a:latin typeface="Helvetica"/>
              <a:cs typeface="Helvetica"/>
            </a:endParaRPr>
          </a:p>
          <a:p>
            <a:pPr marL="342900" indent="-342900">
              <a:buFont typeface="Arial" panose="020B0604020202020204" pitchFamily="34" charset="0"/>
              <a:buChar char="•"/>
            </a:pPr>
            <a:r>
              <a:rPr lang="it-IT" sz="2800" b="1" dirty="0">
                <a:latin typeface="Helvetica"/>
                <a:cs typeface="Helvetica"/>
              </a:rPr>
              <a:t>Stato iniziale</a:t>
            </a:r>
            <a:r>
              <a:rPr lang="it-IT" sz="2800" dirty="0">
                <a:latin typeface="Helvetica"/>
                <a:cs typeface="Helvetica"/>
              </a:rPr>
              <a:t>: configurazione iniziale del gioco</a:t>
            </a:r>
          </a:p>
          <a:p>
            <a:pPr marL="342900" indent="-342900">
              <a:buFont typeface="Arial" panose="020B0604020202020204" pitchFamily="34" charset="0"/>
              <a:buChar char="•"/>
            </a:pPr>
            <a:r>
              <a:rPr lang="it-IT" sz="2800" b="1" dirty="0">
                <a:latin typeface="Helvetica"/>
                <a:cs typeface="Helvetica"/>
              </a:rPr>
              <a:t>Giocatori</a:t>
            </a:r>
            <a:r>
              <a:rPr lang="it-IT" sz="2800" dirty="0">
                <a:latin typeface="Helvetica"/>
                <a:cs typeface="Helvetica"/>
              </a:rPr>
              <a:t>: set dei giocatori e turni di gioco dei giocatori</a:t>
            </a:r>
          </a:p>
          <a:p>
            <a:pPr marL="342900" indent="-342900">
              <a:buFont typeface="Arial" panose="020B0604020202020204" pitchFamily="34" charset="0"/>
              <a:buChar char="•"/>
            </a:pPr>
            <a:r>
              <a:rPr lang="it-IT" sz="2800" b="1" dirty="0">
                <a:latin typeface="Helvetica"/>
                <a:cs typeface="Helvetica"/>
              </a:rPr>
              <a:t>Azioni</a:t>
            </a:r>
            <a:r>
              <a:rPr lang="it-IT" sz="2800" dirty="0">
                <a:latin typeface="Helvetica"/>
                <a:cs typeface="Helvetica"/>
              </a:rPr>
              <a:t>: ammissibili per il giocatore attivo nello stato</a:t>
            </a:r>
          </a:p>
          <a:p>
            <a:pPr marL="342900" indent="-342900">
              <a:buFont typeface="Arial" panose="020B0604020202020204" pitchFamily="34" charset="0"/>
              <a:buChar char="•"/>
            </a:pPr>
            <a:r>
              <a:rPr lang="it-IT" sz="2800" b="1" dirty="0">
                <a:latin typeface="Helvetica"/>
                <a:cs typeface="Helvetica"/>
              </a:rPr>
              <a:t>Risultato o modello di transizione</a:t>
            </a:r>
            <a:r>
              <a:rPr lang="it-IT" sz="2800" dirty="0">
                <a:latin typeface="Helvetica"/>
                <a:cs typeface="Helvetica"/>
              </a:rPr>
              <a:t>: come evolve il gioco a fronte di una data azione in un dato stato</a:t>
            </a:r>
          </a:p>
          <a:p>
            <a:pPr marL="342900" indent="-342900">
              <a:buFont typeface="Arial" panose="020B0604020202020204" pitchFamily="34" charset="0"/>
              <a:buChar char="•"/>
            </a:pPr>
            <a:r>
              <a:rPr lang="it-IT" sz="2800" b="1" dirty="0">
                <a:latin typeface="Helvetica"/>
                <a:cs typeface="Helvetica"/>
              </a:rPr>
              <a:t>Test-terminazione</a:t>
            </a:r>
            <a:r>
              <a:rPr lang="it-IT" sz="2800" dirty="0">
                <a:latin typeface="Helvetica"/>
                <a:cs typeface="Helvetica"/>
              </a:rPr>
              <a:t>: definisce se uno stato è terminale, ovvero la partita ha termine</a:t>
            </a:r>
          </a:p>
          <a:p>
            <a:pPr marL="342900" indent="-342900">
              <a:buFont typeface="Arial" panose="020B0604020202020204" pitchFamily="34" charset="0"/>
              <a:buChar char="•"/>
            </a:pPr>
            <a:r>
              <a:rPr lang="it-IT" sz="2800" b="1" dirty="0">
                <a:latin typeface="Helvetica"/>
                <a:cs typeface="Helvetica"/>
              </a:rPr>
              <a:t>Utilità</a:t>
            </a:r>
            <a:r>
              <a:rPr lang="it-IT" sz="2800" dirty="0">
                <a:latin typeface="Helvetica"/>
                <a:cs typeface="Helvetica"/>
              </a:rPr>
              <a:t>: definisce il valore di ogni giocatore in uno stato terminale</a:t>
            </a:r>
            <a:endParaRPr lang="en-US" sz="2800" dirty="0">
              <a:latin typeface="Helvetica"/>
              <a:cs typeface="Helvetica"/>
            </a:endParaRPr>
          </a:p>
        </p:txBody>
      </p:sp>
    </p:spTree>
    <p:extLst>
      <p:ext uri="{BB962C8B-B14F-4D97-AF65-F5344CB8AC3E}">
        <p14:creationId xmlns:p14="http://schemas.microsoft.com/office/powerpoint/2010/main" val="83422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Esempio: il gioco del TRIS</a:t>
            </a:r>
            <a:endParaRPr lang="en-US" sz="4400" b="0" dirty="0">
              <a:solidFill>
                <a:schemeClr val="tx1"/>
              </a:solidFill>
              <a:latin typeface="Helvetica"/>
              <a:cs typeface="Helvetic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2821"/>
            <a:ext cx="7956376" cy="49524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829150" y="3729325"/>
            <a:ext cx="3960440" cy="1200329"/>
          </a:xfrm>
          <a:prstGeom prst="rect">
            <a:avLst/>
          </a:prstGeom>
          <a:noFill/>
        </p:spPr>
        <p:txBody>
          <a:bodyPr wrap="square" rtlCol="0">
            <a:spAutoFit/>
          </a:bodyPr>
          <a:lstStyle/>
          <a:p>
            <a:r>
              <a:rPr lang="it-IT" dirty="0">
                <a:latin typeface="Helvetica"/>
                <a:cs typeface="Helvetica"/>
              </a:rPr>
              <a:t>Rispetto alla ricerca vista fin ora in alcuni stati non posso effettuare azioni, è l’altro giocatore che deve scegliere la mossa</a:t>
            </a:r>
            <a:endParaRPr lang="en-US" dirty="0">
              <a:latin typeface="Helvetica"/>
              <a:cs typeface="Helvetica"/>
            </a:endParaRPr>
          </a:p>
        </p:txBody>
      </p:sp>
    </p:spTree>
    <p:extLst>
      <p:ext uri="{BB962C8B-B14F-4D97-AF65-F5344CB8AC3E}">
        <p14:creationId xmlns:p14="http://schemas.microsoft.com/office/powerpoint/2010/main" val="3591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Esempio: </a:t>
            </a:r>
            <a:r>
              <a:rPr lang="it-IT" dirty="0" err="1">
                <a:latin typeface="Helvetica"/>
                <a:cs typeface="Helvetica"/>
              </a:rPr>
              <a:t>heuristic</a:t>
            </a:r>
            <a:r>
              <a:rPr lang="it-IT" dirty="0">
                <a:latin typeface="Helvetica"/>
                <a:cs typeface="Helvetica"/>
              </a:rPr>
              <a:t> </a:t>
            </a:r>
            <a:r>
              <a:rPr lang="it-IT" dirty="0" err="1">
                <a:latin typeface="Helvetica"/>
                <a:cs typeface="Helvetica"/>
              </a:rPr>
              <a:t>breadth</a:t>
            </a:r>
            <a:r>
              <a:rPr lang="it-IT" dirty="0">
                <a:latin typeface="Helvetica"/>
                <a:cs typeface="Helvetica"/>
              </a:rPr>
              <a:t>-first</a:t>
            </a:r>
          </a:p>
        </p:txBody>
      </p:sp>
      <p:sp>
        <p:nvSpPr>
          <p:cNvPr id="19" name="CasellaDiTesto 18"/>
          <p:cNvSpPr txBox="1"/>
          <p:nvPr/>
        </p:nvSpPr>
        <p:spPr>
          <a:xfrm>
            <a:off x="467544" y="3933056"/>
            <a:ext cx="8064896" cy="830997"/>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Nella versione “</a:t>
            </a:r>
            <a:r>
              <a:rPr lang="it-IT" sz="2400" dirty="0" err="1">
                <a:solidFill>
                  <a:prstClr val="black"/>
                </a:solidFill>
                <a:latin typeface="Helvetica"/>
                <a:cs typeface="Helvetica"/>
              </a:rPr>
              <a:t>uninformed</a:t>
            </a:r>
            <a:r>
              <a:rPr lang="it-IT" sz="2400" dirty="0">
                <a:solidFill>
                  <a:prstClr val="black"/>
                </a:solidFill>
                <a:latin typeface="Helvetica"/>
                <a:cs typeface="Helvetica"/>
              </a:rPr>
              <a:t>”, i nodi aperti sono espansi da sinistra a destra.</a:t>
            </a:r>
          </a:p>
        </p:txBody>
      </p:sp>
      <p:pic>
        <p:nvPicPr>
          <p:cNvPr id="20" name="Immagine 19"/>
          <p:cNvPicPr/>
          <p:nvPr/>
        </p:nvPicPr>
        <p:blipFill>
          <a:blip r:embed="rId2">
            <a:extLst>
              <a:ext uri="{28A0092B-C50C-407E-A947-70E740481C1C}">
                <a14:useLocalDpi xmlns:a14="http://schemas.microsoft.com/office/drawing/2010/main" val="0"/>
              </a:ext>
            </a:extLst>
          </a:blip>
          <a:stretch>
            <a:fillRect/>
          </a:stretch>
        </p:blipFill>
        <p:spPr>
          <a:xfrm>
            <a:off x="467544" y="1268760"/>
            <a:ext cx="8440445" cy="2484288"/>
          </a:xfrm>
          <a:prstGeom prst="rect">
            <a:avLst/>
          </a:prstGeom>
        </p:spPr>
      </p:pic>
      <p:sp>
        <p:nvSpPr>
          <p:cNvPr id="21" name="CasellaDiTesto 20"/>
          <p:cNvSpPr txBox="1"/>
          <p:nvPr/>
        </p:nvSpPr>
        <p:spPr>
          <a:xfrm>
            <a:off x="467544" y="4869160"/>
            <a:ext cx="8064896" cy="1938992"/>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Nella versione “</a:t>
            </a:r>
            <a:r>
              <a:rPr lang="it-IT" sz="2400" dirty="0" err="1">
                <a:solidFill>
                  <a:prstClr val="black"/>
                </a:solidFill>
                <a:latin typeface="Helvetica"/>
                <a:cs typeface="Helvetica"/>
              </a:rPr>
              <a:t>heuristic</a:t>
            </a:r>
            <a:r>
              <a:rPr lang="it-IT" sz="2400" dirty="0">
                <a:solidFill>
                  <a:prstClr val="black"/>
                </a:solidFill>
                <a:latin typeface="Helvetica"/>
                <a:cs typeface="Helvetica"/>
              </a:rPr>
              <a:t>”, invece, i nodi sono espansi in base alla loro valutazione euristica. Dall'insieme di nodi aperti, il nodo con la valutazione minima (cioè con la maggiore probabilità di portare alla soluzione con costi minimi) viene espanso per primo. </a:t>
            </a:r>
          </a:p>
        </p:txBody>
      </p:sp>
    </p:spTree>
    <p:extLst>
      <p:ext uri="{BB962C8B-B14F-4D97-AF65-F5344CB8AC3E}">
        <p14:creationId xmlns:p14="http://schemas.microsoft.com/office/powerpoint/2010/main" val="314512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Decisioni ottime</a:t>
            </a:r>
            <a:endParaRPr lang="en-US" sz="4400" b="0" dirty="0">
              <a:solidFill>
                <a:schemeClr val="tx1"/>
              </a:solidFill>
              <a:latin typeface="Helvetica"/>
              <a:cs typeface="Helvetica"/>
            </a:endParaRPr>
          </a:p>
        </p:txBody>
      </p:sp>
      <p:sp>
        <p:nvSpPr>
          <p:cNvPr id="3" name="Content Placeholder 2"/>
          <p:cNvSpPr>
            <a:spLocks noGrp="1"/>
          </p:cNvSpPr>
          <p:nvPr>
            <p:ph idx="1"/>
          </p:nvPr>
        </p:nvSpPr>
        <p:spPr/>
        <p:txBody>
          <a:bodyPr>
            <a:noAutofit/>
          </a:bodyPr>
          <a:lstStyle/>
          <a:p>
            <a:r>
              <a:rPr lang="it-IT" sz="2800" dirty="0">
                <a:latin typeface="Helvetica"/>
                <a:cs typeface="Helvetica"/>
              </a:rPr>
              <a:t>Le azioni di un giocatore devono essere contingenti: mossa per stato iniziale (se iniziamo) e poi una mossa per ogni possibile comportamento dell’avversario.</a:t>
            </a:r>
          </a:p>
          <a:p>
            <a:r>
              <a:rPr lang="it-IT" sz="2800" dirty="0">
                <a:latin typeface="Helvetica"/>
                <a:cs typeface="Helvetica"/>
              </a:rPr>
              <a:t>Parliamo allora di </a:t>
            </a:r>
            <a:r>
              <a:rPr lang="it-IT" sz="2800" b="1" dirty="0">
                <a:latin typeface="Helvetica"/>
                <a:cs typeface="Helvetica"/>
              </a:rPr>
              <a:t>strategia</a:t>
            </a:r>
            <a:r>
              <a:rPr lang="it-IT" sz="2800" dirty="0">
                <a:latin typeface="Helvetica"/>
                <a:cs typeface="Helvetica"/>
              </a:rPr>
              <a:t>: risposta per ogni mossa dell’avversario.</a:t>
            </a:r>
          </a:p>
          <a:p>
            <a:r>
              <a:rPr lang="it-IT" sz="2800" b="1" dirty="0">
                <a:latin typeface="Helvetica"/>
                <a:cs typeface="Helvetica"/>
              </a:rPr>
              <a:t>Strategia ottima</a:t>
            </a:r>
            <a:r>
              <a:rPr lang="it-IT" sz="2800" dirty="0">
                <a:latin typeface="Helvetica"/>
                <a:cs typeface="Helvetica"/>
              </a:rPr>
              <a:t>: strategia che porta un’utilità maggiore o uguale ad ogni altra possibile strategia, supponendo l’avversario “infallibile”.</a:t>
            </a:r>
          </a:p>
          <a:p>
            <a:r>
              <a:rPr lang="it-IT" sz="2800" dirty="0">
                <a:latin typeface="Helvetica"/>
                <a:cs typeface="Helvetica"/>
              </a:rPr>
              <a:t>Se l’avversario non giocasse in maniera ottima (razionale) altre strategie potrebbero essere più performanti.</a:t>
            </a:r>
            <a:endParaRPr lang="en-US" sz="2800" dirty="0">
              <a:latin typeface="Helvetica"/>
              <a:cs typeface="Helvetica"/>
            </a:endParaRPr>
          </a:p>
        </p:txBody>
      </p:sp>
    </p:spTree>
    <p:extLst>
      <p:ext uri="{BB962C8B-B14F-4D97-AF65-F5344CB8AC3E}">
        <p14:creationId xmlns:p14="http://schemas.microsoft.com/office/powerpoint/2010/main" val="1127354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Esempio di gioco a singolo turno</a:t>
            </a:r>
            <a:endParaRPr lang="en-US" sz="4400" b="0" dirty="0">
              <a:solidFill>
                <a:schemeClr val="tx1"/>
              </a:solidFill>
              <a:latin typeface="Helvetica"/>
              <a:cs typeface="Helvetica"/>
            </a:endParaRPr>
          </a:p>
        </p:txBody>
      </p:sp>
      <p:sp>
        <p:nvSpPr>
          <p:cNvPr id="3" name="Content Placeholder 2"/>
          <p:cNvSpPr>
            <a:spLocks noGrp="1"/>
          </p:cNvSpPr>
          <p:nvPr>
            <p:ph idx="1"/>
          </p:nvPr>
        </p:nvSpPr>
        <p:spPr>
          <a:xfrm>
            <a:off x="457200" y="4941168"/>
            <a:ext cx="8323726" cy="1184996"/>
          </a:xfrm>
        </p:spPr>
        <p:txBody>
          <a:bodyPr/>
          <a:lstStyle/>
          <a:p>
            <a:r>
              <a:rPr lang="it-IT" dirty="0">
                <a:latin typeface="Helvetica"/>
                <a:cs typeface="Helvetica"/>
              </a:rPr>
              <a:t>N.B. in questo gioco ho solo due strati che corrispondono ad una singola mossa per giocatore.</a:t>
            </a:r>
          </a:p>
          <a:p>
            <a:r>
              <a:rPr lang="it-IT" dirty="0">
                <a:latin typeface="Helvetica"/>
                <a:cs typeface="Helvetica"/>
              </a:rPr>
              <a:t>Sto supponendo che le giocate avvengano sequenzialmente.</a:t>
            </a:r>
            <a:endParaRPr lang="en-US" dirty="0">
              <a:latin typeface="Helvetica"/>
              <a:cs typeface="Helvetic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979712" y="2492896"/>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391980" y="2564904"/>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32240" y="2564904"/>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ttangolo 12"/>
          <p:cNvSpPr/>
          <p:nvPr/>
        </p:nvSpPr>
        <p:spPr>
          <a:xfrm>
            <a:off x="1234687" y="4282675"/>
            <a:ext cx="676875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4" name="Rectangle 4"/>
          <p:cNvSpPr/>
          <p:nvPr/>
        </p:nvSpPr>
        <p:spPr>
          <a:xfrm>
            <a:off x="4355976" y="1196752"/>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92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Esempio di gioco a singolo turno</a:t>
            </a:r>
            <a:endParaRPr lang="en-US" sz="4400" b="0" dirty="0">
              <a:solidFill>
                <a:schemeClr val="tx1"/>
              </a:solidFill>
              <a:latin typeface="Helvetica"/>
              <a:cs typeface="Helvetica"/>
            </a:endParaRPr>
          </a:p>
        </p:txBody>
      </p:sp>
      <p:sp>
        <p:nvSpPr>
          <p:cNvPr id="3" name="Content Placeholder 2"/>
          <p:cNvSpPr>
            <a:spLocks noGrp="1"/>
          </p:cNvSpPr>
          <p:nvPr>
            <p:ph idx="1"/>
          </p:nvPr>
        </p:nvSpPr>
        <p:spPr>
          <a:xfrm>
            <a:off x="457200" y="4941168"/>
            <a:ext cx="8323726" cy="1184996"/>
          </a:xfrm>
        </p:spPr>
        <p:txBody>
          <a:bodyPr/>
          <a:lstStyle/>
          <a:p>
            <a:r>
              <a:rPr lang="it-IT" dirty="0">
                <a:latin typeface="Helvetica"/>
                <a:cs typeface="Helvetica"/>
              </a:rPr>
              <a:t>N.B. in questo gioco ho solo due strati che corrispondono ad una singola mossa per giocatore.</a:t>
            </a:r>
          </a:p>
          <a:p>
            <a:r>
              <a:rPr lang="it-IT" dirty="0">
                <a:latin typeface="Helvetica"/>
                <a:cs typeface="Helvetica"/>
              </a:rPr>
              <a:t>Sto supponendo che le giocate avvengano sequenzialmente.</a:t>
            </a:r>
            <a:endParaRPr lang="en-US" dirty="0">
              <a:latin typeface="Helvetica"/>
              <a:cs typeface="Helvetic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979712" y="2492896"/>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391980" y="2564904"/>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32240" y="2564904"/>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ttangolo 12"/>
          <p:cNvSpPr/>
          <p:nvPr/>
        </p:nvSpPr>
        <p:spPr>
          <a:xfrm>
            <a:off x="1234687" y="4649520"/>
            <a:ext cx="676875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ctangle 4"/>
          <p:cNvSpPr/>
          <p:nvPr/>
        </p:nvSpPr>
        <p:spPr>
          <a:xfrm>
            <a:off x="4355976" y="1196752"/>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026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Esempio di gioco a singolo turno</a:t>
            </a:r>
            <a:endParaRPr lang="en-US" sz="4400" b="0" dirty="0">
              <a:solidFill>
                <a:schemeClr val="tx1"/>
              </a:solidFill>
              <a:latin typeface="Helvetica"/>
              <a:cs typeface="Helvetica"/>
            </a:endParaRPr>
          </a:p>
        </p:txBody>
      </p:sp>
      <p:sp>
        <p:nvSpPr>
          <p:cNvPr id="3" name="Content Placeholder 2"/>
          <p:cNvSpPr>
            <a:spLocks noGrp="1"/>
          </p:cNvSpPr>
          <p:nvPr>
            <p:ph idx="1"/>
          </p:nvPr>
        </p:nvSpPr>
        <p:spPr>
          <a:xfrm>
            <a:off x="457200" y="4941168"/>
            <a:ext cx="8323726" cy="1184996"/>
          </a:xfrm>
        </p:spPr>
        <p:txBody>
          <a:bodyPr/>
          <a:lstStyle/>
          <a:p>
            <a:r>
              <a:rPr lang="it-IT" dirty="0">
                <a:latin typeface="Helvetica"/>
                <a:cs typeface="Helvetica"/>
              </a:rPr>
              <a:t>N.B. in questo gioco ho solo due strati che corrispondono ad una singola mossa per giocatore.</a:t>
            </a:r>
          </a:p>
          <a:p>
            <a:r>
              <a:rPr lang="it-IT" dirty="0">
                <a:latin typeface="Helvetica"/>
                <a:cs typeface="Helvetica"/>
              </a:rPr>
              <a:t>Sto supponendo che le giocate avvengano sequenzialmente.</a:t>
            </a:r>
            <a:endParaRPr lang="en-US" dirty="0">
              <a:latin typeface="Helvetica"/>
              <a:cs typeface="Helvetic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ttangolo 12"/>
          <p:cNvSpPr/>
          <p:nvPr/>
        </p:nvSpPr>
        <p:spPr>
          <a:xfrm>
            <a:off x="1234687" y="4649520"/>
            <a:ext cx="676875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ctangle 4"/>
          <p:cNvSpPr/>
          <p:nvPr/>
        </p:nvSpPr>
        <p:spPr>
          <a:xfrm>
            <a:off x="4355976" y="1196752"/>
            <a:ext cx="216024" cy="354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628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pPr algn="ctr"/>
            <a:r>
              <a:rPr lang="it-IT" sz="4400" b="0" dirty="0">
                <a:solidFill>
                  <a:schemeClr val="tx1"/>
                </a:solidFill>
                <a:latin typeface="Helvetica"/>
                <a:cs typeface="Helvetica"/>
              </a:rPr>
              <a:t>Esempio di gioco a singolo turno</a:t>
            </a:r>
            <a:endParaRPr lang="en-US" sz="4400" b="0" dirty="0">
              <a:solidFill>
                <a:schemeClr val="tx1"/>
              </a:solidFill>
              <a:latin typeface="Helvetica"/>
              <a:cs typeface="Helvetica"/>
            </a:endParaRPr>
          </a:p>
        </p:txBody>
      </p:sp>
      <p:sp>
        <p:nvSpPr>
          <p:cNvPr id="3" name="Content Placeholder 2"/>
          <p:cNvSpPr>
            <a:spLocks noGrp="1"/>
          </p:cNvSpPr>
          <p:nvPr>
            <p:ph idx="1"/>
          </p:nvPr>
        </p:nvSpPr>
        <p:spPr>
          <a:xfrm>
            <a:off x="457200" y="4941168"/>
            <a:ext cx="8323726" cy="1184996"/>
          </a:xfrm>
        </p:spPr>
        <p:txBody>
          <a:bodyPr/>
          <a:lstStyle/>
          <a:p>
            <a:r>
              <a:rPr lang="it-IT" dirty="0">
                <a:latin typeface="Helvetica"/>
                <a:cs typeface="Helvetica"/>
              </a:rPr>
              <a:t>N.B. in questo gioco ho solo due strati che corrispondono ad una singola mossa per giocatore.</a:t>
            </a:r>
          </a:p>
          <a:p>
            <a:r>
              <a:rPr lang="it-IT" dirty="0">
                <a:latin typeface="Helvetica"/>
                <a:cs typeface="Helvetica"/>
              </a:rPr>
              <a:t>Sto supponendo che le giocate avvengano sequenzialmente.</a:t>
            </a:r>
            <a:endParaRPr lang="en-US" dirty="0">
              <a:latin typeface="Helvetica"/>
              <a:cs typeface="Helvetic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ttangolo 12"/>
          <p:cNvSpPr/>
          <p:nvPr/>
        </p:nvSpPr>
        <p:spPr>
          <a:xfrm>
            <a:off x="1234687" y="4649520"/>
            <a:ext cx="676875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75749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2051720" y="170080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4355976"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619672" y="350100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flipH="1">
            <a:off x="2204120" y="3501008"/>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17"/>
          <p:cNvSpPr/>
          <p:nvPr/>
        </p:nvSpPr>
        <p:spPr>
          <a:xfrm flipH="1">
            <a:off x="3059832" y="342900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18"/>
          <p:cNvSpPr/>
          <p:nvPr/>
        </p:nvSpPr>
        <p:spPr>
          <a:xfrm flipH="1">
            <a:off x="3851920" y="3429000"/>
            <a:ext cx="4392488"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323528" y="3645024"/>
            <a:ext cx="8293444" cy="923330"/>
          </a:xfrm>
          <a:prstGeom prst="rect">
            <a:avLst/>
          </a:prstGeom>
          <a:noFill/>
        </p:spPr>
        <p:txBody>
          <a:bodyPr wrap="none" rtlCol="0">
            <a:spAutoFit/>
          </a:bodyPr>
          <a:lstStyle/>
          <a:p>
            <a:r>
              <a:rPr lang="it-IT" dirty="0">
                <a:latin typeface="Helvetica"/>
                <a:cs typeface="Helvetica"/>
              </a:rPr>
              <a:t>Esempio di gioco molto semplice: ci sono solo 2 mosse, una del giocatore MAX</a:t>
            </a:r>
          </a:p>
          <a:p>
            <a:r>
              <a:rPr lang="it-IT" dirty="0">
                <a:latin typeface="Helvetica"/>
                <a:cs typeface="Helvetica"/>
              </a:rPr>
              <a:t>(il cui obiettivo è quello di massimizzare il punteggio) e una del giocatore MIN</a:t>
            </a:r>
          </a:p>
          <a:p>
            <a:r>
              <a:rPr lang="it-IT" dirty="0">
                <a:latin typeface="Helvetica"/>
                <a:cs typeface="Helvetica"/>
              </a:rPr>
              <a:t>(il cui obiettivo è di minimizzare il punteggio).</a:t>
            </a:r>
          </a:p>
        </p:txBody>
      </p:sp>
      <p:sp>
        <p:nvSpPr>
          <p:cNvPr id="20" name="CasellaDiTesto 19"/>
          <p:cNvSpPr txBox="1"/>
          <p:nvPr/>
        </p:nvSpPr>
        <p:spPr>
          <a:xfrm>
            <a:off x="311004" y="4653136"/>
            <a:ext cx="8344840" cy="369332"/>
          </a:xfrm>
          <a:prstGeom prst="rect">
            <a:avLst/>
          </a:prstGeom>
          <a:noFill/>
        </p:spPr>
        <p:txBody>
          <a:bodyPr wrap="none" rtlCol="0">
            <a:spAutoFit/>
          </a:bodyPr>
          <a:lstStyle/>
          <a:p>
            <a:r>
              <a:rPr lang="it-IT" dirty="0">
                <a:latin typeface="Helvetica"/>
                <a:cs typeface="Helvetica"/>
              </a:rPr>
              <a:t>I nodi       sono quelli in cui tocca a MAX, i nodi      sono quelli in cui tocca a MIN.      </a:t>
            </a:r>
          </a:p>
        </p:txBody>
      </p:sp>
      <p:sp>
        <p:nvSpPr>
          <p:cNvPr id="23" name="CasellaDiTesto 22"/>
          <p:cNvSpPr txBox="1"/>
          <p:nvPr/>
        </p:nvSpPr>
        <p:spPr>
          <a:xfrm>
            <a:off x="331616" y="5085184"/>
            <a:ext cx="8294120" cy="646331"/>
          </a:xfrm>
          <a:prstGeom prst="rect">
            <a:avLst/>
          </a:prstGeom>
          <a:noFill/>
        </p:spPr>
        <p:txBody>
          <a:bodyPr wrap="none" rtlCol="0">
            <a:spAutoFit/>
          </a:bodyPr>
          <a:lstStyle/>
          <a:p>
            <a:r>
              <a:rPr lang="it-IT" dirty="0">
                <a:latin typeface="Helvetica"/>
                <a:cs typeface="Helvetica"/>
              </a:rPr>
              <a:t>Da un nodo partono diversi percorsi, ciascuno corrispondente a una mossa che </a:t>
            </a:r>
          </a:p>
          <a:p>
            <a:r>
              <a:rPr lang="it-IT" dirty="0">
                <a:latin typeface="Helvetica"/>
                <a:cs typeface="Helvetica"/>
              </a:rPr>
              <a:t>potrebbe venire eseguita.       </a:t>
            </a:r>
          </a:p>
        </p:txBody>
      </p:sp>
      <p:sp>
        <p:nvSpPr>
          <p:cNvPr id="24" name="CasellaDiTesto 23"/>
          <p:cNvSpPr txBox="1"/>
          <p:nvPr/>
        </p:nvSpPr>
        <p:spPr>
          <a:xfrm>
            <a:off x="323528" y="5733256"/>
            <a:ext cx="8692216" cy="646331"/>
          </a:xfrm>
          <a:prstGeom prst="rect">
            <a:avLst/>
          </a:prstGeom>
          <a:noFill/>
        </p:spPr>
        <p:txBody>
          <a:bodyPr wrap="none" rtlCol="0">
            <a:spAutoFit/>
          </a:bodyPr>
          <a:lstStyle/>
          <a:p>
            <a:r>
              <a:rPr lang="it-IT" dirty="0">
                <a:latin typeface="Helvetica"/>
                <a:cs typeface="Helvetica"/>
              </a:rPr>
              <a:t>Le foglie sono le configurazioni terminali del gioco, quando  nessuna mossa è più</a:t>
            </a:r>
          </a:p>
          <a:p>
            <a:r>
              <a:rPr lang="it-IT" dirty="0">
                <a:latin typeface="Helvetica"/>
                <a:cs typeface="Helvetica"/>
              </a:rPr>
              <a:t>possibile e a cui corrisponde un punteggio che stabilisce chi ha vinto e chi ha perso.        </a:t>
            </a:r>
          </a:p>
        </p:txBody>
      </p:sp>
      <p:sp>
        <p:nvSpPr>
          <p:cNvPr id="25" name="CasellaDiTesto 24"/>
          <p:cNvSpPr txBox="1"/>
          <p:nvPr/>
        </p:nvSpPr>
        <p:spPr>
          <a:xfrm>
            <a:off x="323528" y="6093296"/>
            <a:ext cx="6869676" cy="646331"/>
          </a:xfrm>
          <a:prstGeom prst="rect">
            <a:avLst/>
          </a:prstGeom>
          <a:noFill/>
        </p:spPr>
        <p:txBody>
          <a:bodyPr wrap="none" rtlCol="0">
            <a:spAutoFit/>
          </a:bodyPr>
          <a:lstStyle/>
          <a:p>
            <a:endParaRPr lang="it-IT" dirty="0">
              <a:latin typeface="Helvetica"/>
              <a:cs typeface="Helvetica"/>
            </a:endParaRPr>
          </a:p>
          <a:p>
            <a:r>
              <a:rPr lang="it-IT" dirty="0">
                <a:latin typeface="Helvetica"/>
                <a:cs typeface="Helvetica"/>
              </a:rPr>
              <a:t>La strategia ottimale che sia MAX sia MIN seguono è la seguente.        </a:t>
            </a:r>
          </a:p>
        </p:txBody>
      </p:sp>
      <p:sp>
        <p:nvSpPr>
          <p:cNvPr id="8" name="Triangolo isoscele 7"/>
          <p:cNvSpPr/>
          <p:nvPr/>
        </p:nvSpPr>
        <p:spPr>
          <a:xfrm>
            <a:off x="971600" y="4653136"/>
            <a:ext cx="432048" cy="36004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Triangolo isoscele 25"/>
          <p:cNvSpPr/>
          <p:nvPr/>
        </p:nvSpPr>
        <p:spPr>
          <a:xfrm flipV="1">
            <a:off x="5148064" y="4653136"/>
            <a:ext cx="432048" cy="36004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Parallelogramma 26"/>
          <p:cNvSpPr/>
          <p:nvPr/>
        </p:nvSpPr>
        <p:spPr>
          <a:xfrm>
            <a:off x="2195736" y="836712"/>
            <a:ext cx="2664296" cy="864096"/>
          </a:xfrm>
          <a:prstGeom prst="parallelogram">
            <a:avLst>
              <a:gd name="adj" fmla="val 266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8" name="Connettore 1 27"/>
          <p:cNvCxnSpPr/>
          <p:nvPr/>
        </p:nvCxnSpPr>
        <p:spPr>
          <a:xfrm flipH="1">
            <a:off x="2555776" y="836712"/>
            <a:ext cx="2121481" cy="864096"/>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960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107504" y="2071876"/>
            <a:ext cx="4961615" cy="4093428"/>
          </a:xfrm>
          <a:prstGeom prst="rect">
            <a:avLst/>
          </a:prstGeom>
          <a:noFill/>
        </p:spPr>
        <p:txBody>
          <a:bodyPr wrap="none" rtlCol="0">
            <a:spAutoFit/>
          </a:bodyPr>
          <a:lstStyle/>
          <a:p>
            <a:r>
              <a:rPr lang="it-IT" sz="2000" b="1" dirty="0" err="1">
                <a:solidFill>
                  <a:prstClr val="black"/>
                </a:solidFill>
                <a:latin typeface="Helvetica"/>
                <a:cs typeface="Helvetica"/>
              </a:rPr>
              <a:t>function</a:t>
            </a:r>
            <a:r>
              <a:rPr lang="it-IT" sz="2000" dirty="0">
                <a:solidFill>
                  <a:prstClr val="black"/>
                </a:solidFill>
                <a:latin typeface="Helvetica"/>
                <a:cs typeface="Helvetica"/>
              </a:rPr>
              <a:t> minimax(</a:t>
            </a:r>
            <a:r>
              <a:rPr lang="it-IT" sz="2000" dirty="0" err="1">
                <a:solidFill>
                  <a:prstClr val="black"/>
                </a:solidFill>
                <a:latin typeface="Helvetica"/>
                <a:cs typeface="Helvetica"/>
              </a:rPr>
              <a:t>node</a:t>
            </a:r>
            <a:r>
              <a:rPr lang="it-IT" sz="2000" dirty="0">
                <a:solidFill>
                  <a:prstClr val="black"/>
                </a:solidFill>
                <a:latin typeface="Helvetica"/>
                <a:cs typeface="Helvetica"/>
              </a:rPr>
              <a:t>, MAX)</a:t>
            </a:r>
          </a:p>
          <a:p>
            <a:r>
              <a:rPr lang="it-IT" sz="2000" dirty="0">
                <a:solidFill>
                  <a:prstClr val="black"/>
                </a:solidFill>
                <a:latin typeface="Helvetica"/>
                <a:cs typeface="Helvetica"/>
              </a:rPr>
              <a:t>    </a:t>
            </a:r>
            <a:r>
              <a:rPr lang="it-IT" sz="2000" b="1" dirty="0" err="1">
                <a:solidFill>
                  <a:prstClr val="black"/>
                </a:solidFill>
                <a:latin typeface="Helvetica"/>
                <a:cs typeface="Helvetica"/>
              </a:rPr>
              <a:t>if</a:t>
            </a:r>
            <a:r>
              <a:rPr lang="it-IT" sz="2000" dirty="0">
                <a:solidFill>
                  <a:prstClr val="black"/>
                </a:solidFill>
                <a:latin typeface="Helvetica"/>
                <a:cs typeface="Helvetica"/>
              </a:rPr>
              <a:t> </a:t>
            </a:r>
            <a:r>
              <a:rPr lang="it-IT" sz="2000" dirty="0" err="1">
                <a:solidFill>
                  <a:prstClr val="black"/>
                </a:solidFill>
                <a:latin typeface="Helvetica"/>
                <a:cs typeface="Helvetica"/>
              </a:rPr>
              <a:t>isLeaf</a:t>
            </a:r>
            <a:r>
              <a:rPr lang="it-IT" sz="2000" dirty="0">
                <a:solidFill>
                  <a:prstClr val="black"/>
                </a:solidFill>
                <a:latin typeface="Helvetica"/>
                <a:cs typeface="Helvetica"/>
              </a:rPr>
              <a:t>(</a:t>
            </a:r>
            <a:r>
              <a:rPr lang="it-IT" sz="2000" dirty="0" err="1">
                <a:solidFill>
                  <a:prstClr val="black"/>
                </a:solidFill>
                <a:latin typeface="Helvetica"/>
                <a:cs typeface="Helvetica"/>
              </a:rPr>
              <a:t>node</a:t>
            </a:r>
            <a:r>
              <a:rPr lang="it-IT" sz="2000" dirty="0">
                <a:solidFill>
                  <a:prstClr val="black"/>
                </a:solidFill>
                <a:latin typeface="Helvetica"/>
                <a:cs typeface="Helvetica"/>
              </a:rPr>
              <a:t>) == </a:t>
            </a:r>
            <a:r>
              <a:rPr lang="it-IT" sz="2000" dirty="0" err="1">
                <a:solidFill>
                  <a:prstClr val="black"/>
                </a:solidFill>
                <a:latin typeface="Helvetica"/>
                <a:cs typeface="Helvetica"/>
              </a:rPr>
              <a:t>true</a:t>
            </a:r>
            <a:r>
              <a:rPr lang="it-IT" sz="2000" dirty="0">
                <a:solidFill>
                  <a:prstClr val="black"/>
                </a:solidFill>
                <a:latin typeface="Helvetica"/>
                <a:cs typeface="Helvetica"/>
              </a:rPr>
              <a:t> </a:t>
            </a:r>
            <a:r>
              <a:rPr lang="it-IT" sz="2000" b="1" dirty="0" err="1">
                <a:solidFill>
                  <a:prstClr val="black"/>
                </a:solidFill>
                <a:latin typeface="Helvetica"/>
                <a:cs typeface="Helvetica"/>
              </a:rPr>
              <a:t>then</a:t>
            </a:r>
            <a:endParaRPr lang="it-IT" sz="2000" dirty="0">
              <a:solidFill>
                <a:prstClr val="black"/>
              </a:solidFill>
              <a:latin typeface="Helvetica"/>
              <a:cs typeface="Helvetica"/>
            </a:endParaRPr>
          </a:p>
          <a:p>
            <a:r>
              <a:rPr lang="it-IT" sz="2000" dirty="0">
                <a:solidFill>
                  <a:prstClr val="black"/>
                </a:solidFill>
                <a:latin typeface="Helvetica"/>
                <a:cs typeface="Helvetica"/>
              </a:rPr>
              <a:t>        </a:t>
            </a:r>
            <a:r>
              <a:rPr lang="it-IT" sz="2000" b="1" dirty="0" err="1">
                <a:solidFill>
                  <a:prstClr val="black"/>
                </a:solidFill>
                <a:latin typeface="Helvetica"/>
                <a:cs typeface="Helvetica"/>
              </a:rPr>
              <a:t>return</a:t>
            </a:r>
            <a:r>
              <a:rPr lang="it-IT" sz="2000" dirty="0">
                <a:solidFill>
                  <a:prstClr val="black"/>
                </a:solidFill>
                <a:latin typeface="Helvetica"/>
                <a:cs typeface="Helvetica"/>
              </a:rPr>
              <a:t> </a:t>
            </a:r>
            <a:r>
              <a:rPr lang="it-IT" sz="2000" dirty="0" err="1">
                <a:solidFill>
                  <a:prstClr val="black"/>
                </a:solidFill>
                <a:latin typeface="Helvetica"/>
                <a:cs typeface="Helvetica"/>
              </a:rPr>
              <a:t>util</a:t>
            </a:r>
            <a:r>
              <a:rPr lang="it-IT" sz="2000" dirty="0">
                <a:solidFill>
                  <a:prstClr val="black"/>
                </a:solidFill>
                <a:latin typeface="Helvetica"/>
                <a:cs typeface="Helvetica"/>
              </a:rPr>
              <a:t>(</a:t>
            </a:r>
            <a:r>
              <a:rPr lang="it-IT" sz="2000" dirty="0" err="1">
                <a:solidFill>
                  <a:prstClr val="black"/>
                </a:solidFill>
                <a:latin typeface="Helvetica"/>
                <a:cs typeface="Helvetica"/>
              </a:rPr>
              <a:t>node</a:t>
            </a:r>
            <a:r>
              <a:rPr lang="it-IT" sz="2000" dirty="0">
                <a:solidFill>
                  <a:prstClr val="black"/>
                </a:solidFill>
                <a:latin typeface="Helvetica"/>
                <a:cs typeface="Helvetica"/>
              </a:rPr>
              <a:t>)</a:t>
            </a:r>
          </a:p>
          <a:p>
            <a:r>
              <a:rPr lang="it-IT" sz="2000" dirty="0">
                <a:solidFill>
                  <a:prstClr val="black"/>
                </a:solidFill>
                <a:latin typeface="Helvetica"/>
                <a:cs typeface="Helvetica"/>
              </a:rPr>
              <a:t>    </a:t>
            </a:r>
            <a:r>
              <a:rPr lang="it-IT" sz="2000" b="1" dirty="0" err="1">
                <a:solidFill>
                  <a:prstClr val="black"/>
                </a:solidFill>
                <a:latin typeface="Helvetica"/>
                <a:cs typeface="Helvetica"/>
              </a:rPr>
              <a:t>if</a:t>
            </a:r>
            <a:r>
              <a:rPr lang="it-IT" sz="2000" dirty="0">
                <a:solidFill>
                  <a:prstClr val="black"/>
                </a:solidFill>
                <a:latin typeface="Helvetica"/>
                <a:cs typeface="Helvetica"/>
              </a:rPr>
              <a:t> MAX == </a:t>
            </a:r>
            <a:r>
              <a:rPr lang="it-IT" sz="2000" dirty="0" err="1">
                <a:solidFill>
                  <a:prstClr val="black"/>
                </a:solidFill>
                <a:latin typeface="Helvetica"/>
                <a:cs typeface="Helvetica"/>
              </a:rPr>
              <a:t>true</a:t>
            </a:r>
            <a:r>
              <a:rPr lang="it-IT" sz="2000" dirty="0">
                <a:solidFill>
                  <a:prstClr val="black"/>
                </a:solidFill>
                <a:latin typeface="Helvetica"/>
                <a:cs typeface="Helvetica"/>
              </a:rPr>
              <a:t> </a:t>
            </a:r>
            <a:r>
              <a:rPr lang="it-IT" sz="2000" b="1" dirty="0" err="1">
                <a:solidFill>
                  <a:prstClr val="black"/>
                </a:solidFill>
                <a:latin typeface="Helvetica"/>
                <a:cs typeface="Helvetica"/>
              </a:rPr>
              <a:t>then</a:t>
            </a:r>
            <a:endParaRPr lang="it-IT" sz="2000" dirty="0">
              <a:solidFill>
                <a:prstClr val="black"/>
              </a:solidFill>
              <a:latin typeface="Helvetica"/>
              <a:cs typeface="Helvetica"/>
            </a:endParaRPr>
          </a:p>
          <a:p>
            <a:r>
              <a:rPr lang="mr-IN" sz="2000" dirty="0">
                <a:solidFill>
                  <a:prstClr val="black"/>
                </a:solidFill>
                <a:latin typeface="Helvetica"/>
                <a:cs typeface="Helvetica"/>
              </a:rPr>
              <a:t>        v = −∞</a:t>
            </a:r>
          </a:p>
          <a:p>
            <a:r>
              <a:rPr lang="it-IT" sz="2000" dirty="0">
                <a:solidFill>
                  <a:prstClr val="black"/>
                </a:solidFill>
                <a:latin typeface="Helvetica"/>
                <a:cs typeface="Helvetica"/>
              </a:rPr>
              <a:t>        </a:t>
            </a:r>
            <a:r>
              <a:rPr lang="it-IT" sz="2000" b="1" dirty="0">
                <a:solidFill>
                  <a:prstClr val="black"/>
                </a:solidFill>
                <a:latin typeface="Helvetica"/>
                <a:cs typeface="Helvetica"/>
              </a:rPr>
              <a:t>for </a:t>
            </a:r>
            <a:r>
              <a:rPr lang="it-IT" sz="2000" b="1" dirty="0" err="1">
                <a:solidFill>
                  <a:prstClr val="black"/>
                </a:solidFill>
                <a:latin typeface="Helvetica"/>
                <a:cs typeface="Helvetica"/>
              </a:rPr>
              <a:t>each</a:t>
            </a:r>
            <a:r>
              <a:rPr lang="it-IT" sz="2000" dirty="0">
                <a:solidFill>
                  <a:prstClr val="black"/>
                </a:solidFill>
                <a:latin typeface="Helvetica"/>
                <a:cs typeface="Helvetica"/>
              </a:rPr>
              <a:t> </a:t>
            </a:r>
            <a:r>
              <a:rPr lang="it-IT" sz="2000" dirty="0" err="1">
                <a:solidFill>
                  <a:prstClr val="black"/>
                </a:solidFill>
                <a:latin typeface="Helvetica"/>
                <a:cs typeface="Helvetica"/>
              </a:rPr>
              <a:t>node.child</a:t>
            </a:r>
            <a:r>
              <a:rPr lang="it-IT" sz="2000" dirty="0">
                <a:solidFill>
                  <a:prstClr val="black"/>
                </a:solidFill>
                <a:latin typeface="Helvetica"/>
                <a:cs typeface="Helvetica"/>
              </a:rPr>
              <a:t> </a:t>
            </a:r>
            <a:r>
              <a:rPr lang="it-IT" sz="2000" b="1" dirty="0">
                <a:solidFill>
                  <a:prstClr val="black"/>
                </a:solidFill>
                <a:latin typeface="Helvetica"/>
                <a:cs typeface="Helvetica"/>
              </a:rPr>
              <a:t>do</a:t>
            </a:r>
            <a:endParaRPr lang="it-IT" sz="2000" dirty="0">
              <a:solidFill>
                <a:prstClr val="black"/>
              </a:solidFill>
              <a:latin typeface="Helvetica"/>
              <a:cs typeface="Helvetica"/>
            </a:endParaRPr>
          </a:p>
          <a:p>
            <a:r>
              <a:rPr lang="it-IT" sz="2000" dirty="0">
                <a:solidFill>
                  <a:prstClr val="black"/>
                </a:solidFill>
                <a:latin typeface="Helvetica"/>
                <a:cs typeface="Helvetica"/>
              </a:rPr>
              <a:t>            v = </a:t>
            </a:r>
            <a:r>
              <a:rPr lang="it-IT" sz="2000" dirty="0" err="1">
                <a:solidFill>
                  <a:prstClr val="black"/>
                </a:solidFill>
                <a:latin typeface="Helvetica"/>
                <a:cs typeface="Helvetica"/>
              </a:rPr>
              <a:t>max</a:t>
            </a:r>
            <a:r>
              <a:rPr lang="it-IT" sz="2000" dirty="0">
                <a:solidFill>
                  <a:prstClr val="black"/>
                </a:solidFill>
                <a:latin typeface="Helvetica"/>
                <a:cs typeface="Helvetica"/>
              </a:rPr>
              <a:t>(v, minimax(</a:t>
            </a:r>
            <a:r>
              <a:rPr lang="it-IT" sz="2000" dirty="0" err="1">
                <a:solidFill>
                  <a:prstClr val="black"/>
                </a:solidFill>
                <a:latin typeface="Helvetica"/>
                <a:cs typeface="Helvetica"/>
              </a:rPr>
              <a:t>child</a:t>
            </a:r>
            <a:r>
              <a:rPr lang="it-IT" sz="2000" dirty="0">
                <a:solidFill>
                  <a:prstClr val="black"/>
                </a:solidFill>
                <a:latin typeface="Helvetica"/>
                <a:cs typeface="Helvetica"/>
              </a:rPr>
              <a:t>, FALSE))</a:t>
            </a:r>
          </a:p>
          <a:p>
            <a:r>
              <a:rPr lang="it-IT" sz="2000" dirty="0">
                <a:solidFill>
                  <a:prstClr val="black"/>
                </a:solidFill>
                <a:latin typeface="Helvetica"/>
                <a:cs typeface="Helvetica"/>
              </a:rPr>
              <a:t>        </a:t>
            </a:r>
            <a:r>
              <a:rPr lang="it-IT" sz="2000" b="1" dirty="0" err="1">
                <a:solidFill>
                  <a:prstClr val="black"/>
                </a:solidFill>
                <a:latin typeface="Helvetica"/>
                <a:cs typeface="Helvetica"/>
              </a:rPr>
              <a:t>return</a:t>
            </a:r>
            <a:r>
              <a:rPr lang="it-IT" sz="2000" dirty="0">
                <a:solidFill>
                  <a:prstClr val="black"/>
                </a:solidFill>
                <a:latin typeface="Helvetica"/>
                <a:cs typeface="Helvetica"/>
              </a:rPr>
              <a:t> v</a:t>
            </a:r>
          </a:p>
          <a:p>
            <a:r>
              <a:rPr lang="it-IT" sz="2000" dirty="0">
                <a:solidFill>
                  <a:prstClr val="black"/>
                </a:solidFill>
                <a:latin typeface="Helvetica"/>
                <a:cs typeface="Helvetica"/>
              </a:rPr>
              <a:t>    </a:t>
            </a:r>
            <a:r>
              <a:rPr lang="it-IT" sz="2000" b="1" dirty="0">
                <a:solidFill>
                  <a:prstClr val="black"/>
                </a:solidFill>
                <a:latin typeface="Helvetica"/>
                <a:cs typeface="Helvetica"/>
              </a:rPr>
              <a:t>else</a:t>
            </a:r>
            <a:endParaRPr lang="it-IT" sz="2000" dirty="0">
              <a:solidFill>
                <a:prstClr val="black"/>
              </a:solidFill>
              <a:latin typeface="Helvetica"/>
              <a:cs typeface="Helvetica"/>
            </a:endParaRPr>
          </a:p>
          <a:p>
            <a:r>
              <a:rPr lang="mr-IN" sz="2000" dirty="0">
                <a:solidFill>
                  <a:prstClr val="black"/>
                </a:solidFill>
                <a:latin typeface="Helvetica"/>
                <a:cs typeface="Helvetica"/>
              </a:rPr>
              <a:t>        v = +∞</a:t>
            </a:r>
          </a:p>
          <a:p>
            <a:r>
              <a:rPr lang="it-IT" sz="2000" dirty="0">
                <a:solidFill>
                  <a:prstClr val="black"/>
                </a:solidFill>
                <a:latin typeface="Helvetica"/>
                <a:cs typeface="Helvetica"/>
              </a:rPr>
              <a:t>        </a:t>
            </a:r>
            <a:r>
              <a:rPr lang="it-IT" sz="2000" b="1" dirty="0">
                <a:solidFill>
                  <a:prstClr val="black"/>
                </a:solidFill>
                <a:latin typeface="Helvetica"/>
                <a:cs typeface="Helvetica"/>
              </a:rPr>
              <a:t>for </a:t>
            </a:r>
            <a:r>
              <a:rPr lang="it-IT" sz="2000" b="1" dirty="0" err="1">
                <a:solidFill>
                  <a:prstClr val="black"/>
                </a:solidFill>
                <a:latin typeface="Helvetica"/>
                <a:cs typeface="Helvetica"/>
              </a:rPr>
              <a:t>each</a:t>
            </a:r>
            <a:r>
              <a:rPr lang="it-IT" sz="2000" dirty="0">
                <a:solidFill>
                  <a:prstClr val="black"/>
                </a:solidFill>
                <a:latin typeface="Helvetica"/>
                <a:cs typeface="Helvetica"/>
              </a:rPr>
              <a:t> </a:t>
            </a:r>
            <a:r>
              <a:rPr lang="it-IT" sz="2000" dirty="0" err="1">
                <a:solidFill>
                  <a:prstClr val="black"/>
                </a:solidFill>
                <a:latin typeface="Helvetica"/>
                <a:cs typeface="Helvetica"/>
              </a:rPr>
              <a:t>node.child</a:t>
            </a:r>
            <a:r>
              <a:rPr lang="it-IT" sz="2000" dirty="0">
                <a:solidFill>
                  <a:prstClr val="black"/>
                </a:solidFill>
                <a:latin typeface="Helvetica"/>
                <a:cs typeface="Helvetica"/>
              </a:rPr>
              <a:t> </a:t>
            </a:r>
            <a:r>
              <a:rPr lang="it-IT" sz="2000" b="1" dirty="0">
                <a:solidFill>
                  <a:prstClr val="black"/>
                </a:solidFill>
                <a:latin typeface="Helvetica"/>
                <a:cs typeface="Helvetica"/>
              </a:rPr>
              <a:t>do</a:t>
            </a:r>
            <a:endParaRPr lang="it-IT" sz="2000" dirty="0">
              <a:solidFill>
                <a:prstClr val="black"/>
              </a:solidFill>
              <a:latin typeface="Helvetica"/>
              <a:cs typeface="Helvetica"/>
            </a:endParaRPr>
          </a:p>
          <a:p>
            <a:r>
              <a:rPr lang="it-IT" sz="2000" dirty="0">
                <a:solidFill>
                  <a:prstClr val="black"/>
                </a:solidFill>
                <a:latin typeface="Helvetica"/>
                <a:cs typeface="Helvetica"/>
              </a:rPr>
              <a:t>            v = </a:t>
            </a:r>
            <a:r>
              <a:rPr lang="it-IT" sz="2000" dirty="0" err="1">
                <a:solidFill>
                  <a:prstClr val="black"/>
                </a:solidFill>
                <a:latin typeface="Helvetica"/>
                <a:cs typeface="Helvetica"/>
              </a:rPr>
              <a:t>min</a:t>
            </a:r>
            <a:r>
              <a:rPr lang="it-IT" sz="2000" dirty="0">
                <a:solidFill>
                  <a:prstClr val="black"/>
                </a:solidFill>
                <a:latin typeface="Helvetica"/>
                <a:cs typeface="Helvetica"/>
              </a:rPr>
              <a:t>(v, minimax(</a:t>
            </a:r>
            <a:r>
              <a:rPr lang="it-IT" sz="2000" dirty="0" err="1">
                <a:solidFill>
                  <a:prstClr val="black"/>
                </a:solidFill>
                <a:latin typeface="Helvetica"/>
                <a:cs typeface="Helvetica"/>
              </a:rPr>
              <a:t>child</a:t>
            </a:r>
            <a:r>
              <a:rPr lang="it-IT" sz="2000" dirty="0">
                <a:solidFill>
                  <a:prstClr val="black"/>
                </a:solidFill>
                <a:latin typeface="Helvetica"/>
                <a:cs typeface="Helvetica"/>
              </a:rPr>
              <a:t>, TRUE))</a:t>
            </a:r>
          </a:p>
          <a:p>
            <a:r>
              <a:rPr lang="it-IT" sz="2000" dirty="0">
                <a:solidFill>
                  <a:prstClr val="black"/>
                </a:solidFill>
                <a:latin typeface="Helvetica"/>
                <a:cs typeface="Helvetica"/>
              </a:rPr>
              <a:t>        </a:t>
            </a:r>
            <a:r>
              <a:rPr lang="it-IT" sz="2000" b="1" dirty="0" err="1">
                <a:solidFill>
                  <a:prstClr val="black"/>
                </a:solidFill>
                <a:latin typeface="Helvetica"/>
                <a:cs typeface="Helvetica"/>
              </a:rPr>
              <a:t>return</a:t>
            </a:r>
            <a:r>
              <a:rPr lang="it-IT" sz="2000" dirty="0">
                <a:solidFill>
                  <a:prstClr val="black"/>
                </a:solidFill>
                <a:latin typeface="Helvetica"/>
                <a:cs typeface="Helvetica"/>
              </a:rPr>
              <a:t> v</a:t>
            </a: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Algoritmo MINIMAX</a:t>
            </a:r>
          </a:p>
        </p:txBody>
      </p:sp>
    </p:spTree>
    <p:extLst>
      <p:ext uri="{BB962C8B-B14F-4D97-AF65-F5344CB8AC3E}">
        <p14:creationId xmlns:p14="http://schemas.microsoft.com/office/powerpoint/2010/main" val="908143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Algoritmo MINIMAX</a:t>
            </a:r>
          </a:p>
        </p:txBody>
      </p:sp>
      <p:sp>
        <p:nvSpPr>
          <p:cNvPr id="4" name="Fumetto 1 3"/>
          <p:cNvSpPr/>
          <p:nvPr/>
        </p:nvSpPr>
        <p:spPr>
          <a:xfrm>
            <a:off x="5076056" y="1484784"/>
            <a:ext cx="4067944" cy="576064"/>
          </a:xfrm>
          <a:prstGeom prst="wedgeRectCallout">
            <a:avLst>
              <a:gd name="adj1" fmla="val -85271"/>
              <a:gd name="adj2" fmla="val 84068"/>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MAX è un </a:t>
            </a:r>
            <a:r>
              <a:rPr lang="it-IT" dirty="0" err="1">
                <a:solidFill>
                  <a:schemeClr val="tx1"/>
                </a:solidFill>
                <a:latin typeface="Helvetica"/>
                <a:cs typeface="Helvetica"/>
              </a:rPr>
              <a:t>bool</a:t>
            </a:r>
            <a:r>
              <a:rPr lang="it-IT" dirty="0">
                <a:solidFill>
                  <a:schemeClr val="tx1"/>
                </a:solidFill>
                <a:latin typeface="Helvetica"/>
                <a:cs typeface="Helvetica"/>
              </a:rPr>
              <a:t> che è vero se il turno è di MAX, falso se è di MIN</a:t>
            </a:r>
          </a:p>
        </p:txBody>
      </p:sp>
      <p:sp>
        <p:nvSpPr>
          <p:cNvPr id="21" name="Fumetto 1 20"/>
          <p:cNvSpPr/>
          <p:nvPr/>
        </p:nvSpPr>
        <p:spPr>
          <a:xfrm>
            <a:off x="251520" y="1052736"/>
            <a:ext cx="4067944" cy="792088"/>
          </a:xfrm>
          <a:prstGeom prst="wedgeRectCallout">
            <a:avLst>
              <a:gd name="adj1" fmla="val 7183"/>
              <a:gd name="adj2" fmla="val 92289"/>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nodo in cui si trova l’esecutore, che lancia MINIMAX per capire quale è la mossa migliore</a:t>
            </a:r>
          </a:p>
        </p:txBody>
      </p:sp>
      <p:sp>
        <p:nvSpPr>
          <p:cNvPr id="22" name="Fumetto 1 21"/>
          <p:cNvSpPr/>
          <p:nvPr/>
        </p:nvSpPr>
        <p:spPr>
          <a:xfrm>
            <a:off x="4427984" y="2204864"/>
            <a:ext cx="4067944" cy="576064"/>
          </a:xfrm>
          <a:prstGeom prst="wedgeRectCallout">
            <a:avLst>
              <a:gd name="adj1" fmla="val -93455"/>
              <a:gd name="adj2" fmla="val 68749"/>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Se il nodo è una foglia, il gioco è finito e il valore del nodo è il risultato finale</a:t>
            </a:r>
          </a:p>
        </p:txBody>
      </p:sp>
      <p:sp>
        <p:nvSpPr>
          <p:cNvPr id="27" name="Fumetto 1 26"/>
          <p:cNvSpPr/>
          <p:nvPr/>
        </p:nvSpPr>
        <p:spPr>
          <a:xfrm>
            <a:off x="4427984" y="2852936"/>
            <a:ext cx="4067944" cy="360040"/>
          </a:xfrm>
          <a:prstGeom prst="wedgeRectCallout">
            <a:avLst>
              <a:gd name="adj1" fmla="val -90874"/>
              <a:gd name="adj2" fmla="val 45068"/>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questa è la parte eseguita da MAX</a:t>
            </a:r>
          </a:p>
        </p:txBody>
      </p:sp>
      <p:sp>
        <p:nvSpPr>
          <p:cNvPr id="28" name="Fumetto 1 27"/>
          <p:cNvSpPr/>
          <p:nvPr/>
        </p:nvSpPr>
        <p:spPr>
          <a:xfrm>
            <a:off x="5788845" y="4293096"/>
            <a:ext cx="3384376" cy="1152128"/>
          </a:xfrm>
          <a:prstGeom prst="wedgeRectCallout">
            <a:avLst>
              <a:gd name="adj1" fmla="val -141386"/>
              <a:gd name="adj2" fmla="val -50634"/>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per ogni nodo figlio (futuri stati), calcola il suo valore simulando la strategia di MIN, e scegli il valore massimo</a:t>
            </a:r>
          </a:p>
        </p:txBody>
      </p:sp>
      <p:sp>
        <p:nvSpPr>
          <p:cNvPr id="29" name="Fumetto 1 28"/>
          <p:cNvSpPr/>
          <p:nvPr/>
        </p:nvSpPr>
        <p:spPr>
          <a:xfrm>
            <a:off x="4860032" y="5949280"/>
            <a:ext cx="4067944" cy="864096"/>
          </a:xfrm>
          <a:prstGeom prst="wedgeRectCallout">
            <a:avLst>
              <a:gd name="adj1" fmla="val -93275"/>
              <a:gd name="adj2" fmla="val -7249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questa è la parte eseguita da MIN, che cerca il nodo con il valore minimo, simulando la strategia di MAX</a:t>
            </a:r>
          </a:p>
        </p:txBody>
      </p:sp>
      <p:sp>
        <p:nvSpPr>
          <p:cNvPr id="5" name="Rettangolo 4"/>
          <p:cNvSpPr/>
          <p:nvPr/>
        </p:nvSpPr>
        <p:spPr>
          <a:xfrm>
            <a:off x="55090" y="6165304"/>
            <a:ext cx="2578989" cy="646331"/>
          </a:xfrm>
          <a:prstGeom prst="rect">
            <a:avLst/>
          </a:prstGeom>
        </p:spPr>
        <p:txBody>
          <a:bodyPr wrap="none">
            <a:spAutoFit/>
          </a:bodyPr>
          <a:lstStyle/>
          <a:p>
            <a:r>
              <a:rPr lang="it-IT" dirty="0">
                <a:latin typeface="Helvetica"/>
                <a:cs typeface="Helvetica"/>
              </a:rPr>
              <a:t>chiamata iniziale:</a:t>
            </a:r>
            <a:br>
              <a:rPr lang="it-IT" dirty="0">
                <a:latin typeface="Helvetica"/>
                <a:cs typeface="Helvetica"/>
              </a:rPr>
            </a:br>
            <a:r>
              <a:rPr lang="it-IT" dirty="0">
                <a:latin typeface="Helvetica"/>
                <a:cs typeface="Helvetica"/>
              </a:rPr>
              <a:t>minimax(radice, TRUE)</a:t>
            </a:r>
          </a:p>
        </p:txBody>
      </p:sp>
      <p:sp>
        <p:nvSpPr>
          <p:cNvPr id="30" name="CasellaDiTesto 29"/>
          <p:cNvSpPr txBox="1"/>
          <p:nvPr/>
        </p:nvSpPr>
        <p:spPr>
          <a:xfrm>
            <a:off x="107504" y="2071876"/>
            <a:ext cx="4961615" cy="4093428"/>
          </a:xfrm>
          <a:prstGeom prst="rect">
            <a:avLst/>
          </a:prstGeom>
          <a:noFill/>
        </p:spPr>
        <p:txBody>
          <a:bodyPr wrap="none" rtlCol="0">
            <a:spAutoFit/>
          </a:bodyPr>
          <a:lstStyle/>
          <a:p>
            <a:r>
              <a:rPr lang="it-IT" sz="2000" b="1" dirty="0" err="1">
                <a:solidFill>
                  <a:prstClr val="black"/>
                </a:solidFill>
                <a:latin typeface="Helvetica"/>
                <a:cs typeface="Helvetica"/>
              </a:rPr>
              <a:t>function</a:t>
            </a:r>
            <a:r>
              <a:rPr lang="it-IT" sz="2000" dirty="0">
                <a:solidFill>
                  <a:prstClr val="black"/>
                </a:solidFill>
                <a:latin typeface="Helvetica"/>
                <a:cs typeface="Helvetica"/>
              </a:rPr>
              <a:t> minimax(</a:t>
            </a:r>
            <a:r>
              <a:rPr lang="it-IT" sz="2000" dirty="0" err="1">
                <a:solidFill>
                  <a:prstClr val="black"/>
                </a:solidFill>
                <a:latin typeface="Helvetica"/>
                <a:cs typeface="Helvetica"/>
              </a:rPr>
              <a:t>node</a:t>
            </a:r>
            <a:r>
              <a:rPr lang="it-IT" sz="2000" dirty="0">
                <a:solidFill>
                  <a:prstClr val="black"/>
                </a:solidFill>
                <a:latin typeface="Helvetica"/>
                <a:cs typeface="Helvetica"/>
              </a:rPr>
              <a:t>, MAX)</a:t>
            </a:r>
          </a:p>
          <a:p>
            <a:r>
              <a:rPr lang="it-IT" sz="2000" dirty="0">
                <a:solidFill>
                  <a:prstClr val="black"/>
                </a:solidFill>
                <a:latin typeface="Helvetica"/>
                <a:cs typeface="Helvetica"/>
              </a:rPr>
              <a:t>    </a:t>
            </a:r>
            <a:r>
              <a:rPr lang="it-IT" sz="2000" b="1" dirty="0" err="1">
                <a:solidFill>
                  <a:prstClr val="black"/>
                </a:solidFill>
                <a:latin typeface="Helvetica"/>
                <a:cs typeface="Helvetica"/>
              </a:rPr>
              <a:t>if</a:t>
            </a:r>
            <a:r>
              <a:rPr lang="it-IT" sz="2000" dirty="0">
                <a:solidFill>
                  <a:prstClr val="black"/>
                </a:solidFill>
                <a:latin typeface="Helvetica"/>
                <a:cs typeface="Helvetica"/>
              </a:rPr>
              <a:t> </a:t>
            </a:r>
            <a:r>
              <a:rPr lang="it-IT" sz="2000" dirty="0" err="1">
                <a:solidFill>
                  <a:prstClr val="black"/>
                </a:solidFill>
                <a:latin typeface="Helvetica"/>
                <a:cs typeface="Helvetica"/>
              </a:rPr>
              <a:t>isLeaf</a:t>
            </a:r>
            <a:r>
              <a:rPr lang="it-IT" sz="2000" dirty="0">
                <a:solidFill>
                  <a:prstClr val="black"/>
                </a:solidFill>
                <a:latin typeface="Helvetica"/>
                <a:cs typeface="Helvetica"/>
              </a:rPr>
              <a:t>(</a:t>
            </a:r>
            <a:r>
              <a:rPr lang="it-IT" sz="2000" dirty="0" err="1">
                <a:solidFill>
                  <a:prstClr val="black"/>
                </a:solidFill>
                <a:latin typeface="Helvetica"/>
                <a:cs typeface="Helvetica"/>
              </a:rPr>
              <a:t>node</a:t>
            </a:r>
            <a:r>
              <a:rPr lang="it-IT" sz="2000" dirty="0">
                <a:solidFill>
                  <a:prstClr val="black"/>
                </a:solidFill>
                <a:latin typeface="Helvetica"/>
                <a:cs typeface="Helvetica"/>
              </a:rPr>
              <a:t>) == </a:t>
            </a:r>
            <a:r>
              <a:rPr lang="it-IT" sz="2000" dirty="0" err="1">
                <a:solidFill>
                  <a:prstClr val="black"/>
                </a:solidFill>
                <a:latin typeface="Helvetica"/>
                <a:cs typeface="Helvetica"/>
              </a:rPr>
              <a:t>true</a:t>
            </a:r>
            <a:r>
              <a:rPr lang="it-IT" sz="2000" dirty="0">
                <a:solidFill>
                  <a:prstClr val="black"/>
                </a:solidFill>
                <a:latin typeface="Helvetica"/>
                <a:cs typeface="Helvetica"/>
              </a:rPr>
              <a:t> </a:t>
            </a:r>
            <a:r>
              <a:rPr lang="it-IT" sz="2000" b="1" dirty="0" err="1">
                <a:solidFill>
                  <a:prstClr val="black"/>
                </a:solidFill>
                <a:latin typeface="Helvetica"/>
                <a:cs typeface="Helvetica"/>
              </a:rPr>
              <a:t>then</a:t>
            </a:r>
            <a:endParaRPr lang="it-IT" sz="2000" dirty="0">
              <a:solidFill>
                <a:prstClr val="black"/>
              </a:solidFill>
              <a:latin typeface="Helvetica"/>
              <a:cs typeface="Helvetica"/>
            </a:endParaRPr>
          </a:p>
          <a:p>
            <a:r>
              <a:rPr lang="it-IT" sz="2000" dirty="0">
                <a:solidFill>
                  <a:prstClr val="black"/>
                </a:solidFill>
                <a:latin typeface="Helvetica"/>
                <a:cs typeface="Helvetica"/>
              </a:rPr>
              <a:t>        </a:t>
            </a:r>
            <a:r>
              <a:rPr lang="it-IT" sz="2000" b="1" dirty="0" err="1">
                <a:solidFill>
                  <a:prstClr val="black"/>
                </a:solidFill>
                <a:latin typeface="Helvetica"/>
                <a:cs typeface="Helvetica"/>
              </a:rPr>
              <a:t>return</a:t>
            </a:r>
            <a:r>
              <a:rPr lang="it-IT" sz="2000" dirty="0">
                <a:solidFill>
                  <a:prstClr val="black"/>
                </a:solidFill>
                <a:latin typeface="Helvetica"/>
                <a:cs typeface="Helvetica"/>
              </a:rPr>
              <a:t> </a:t>
            </a:r>
            <a:r>
              <a:rPr lang="it-IT" sz="2000" dirty="0" err="1">
                <a:solidFill>
                  <a:prstClr val="black"/>
                </a:solidFill>
                <a:latin typeface="Helvetica"/>
                <a:cs typeface="Helvetica"/>
              </a:rPr>
              <a:t>util</a:t>
            </a:r>
            <a:r>
              <a:rPr lang="it-IT" sz="2000" dirty="0">
                <a:solidFill>
                  <a:prstClr val="black"/>
                </a:solidFill>
                <a:latin typeface="Helvetica"/>
                <a:cs typeface="Helvetica"/>
              </a:rPr>
              <a:t>(</a:t>
            </a:r>
            <a:r>
              <a:rPr lang="it-IT" sz="2000" dirty="0" err="1">
                <a:solidFill>
                  <a:prstClr val="black"/>
                </a:solidFill>
                <a:latin typeface="Helvetica"/>
                <a:cs typeface="Helvetica"/>
              </a:rPr>
              <a:t>node</a:t>
            </a:r>
            <a:r>
              <a:rPr lang="it-IT" sz="2000" dirty="0">
                <a:solidFill>
                  <a:prstClr val="black"/>
                </a:solidFill>
                <a:latin typeface="Helvetica"/>
                <a:cs typeface="Helvetica"/>
              </a:rPr>
              <a:t>)</a:t>
            </a:r>
          </a:p>
          <a:p>
            <a:r>
              <a:rPr lang="it-IT" sz="2000" dirty="0">
                <a:solidFill>
                  <a:prstClr val="black"/>
                </a:solidFill>
                <a:latin typeface="Helvetica"/>
                <a:cs typeface="Helvetica"/>
              </a:rPr>
              <a:t>    </a:t>
            </a:r>
            <a:r>
              <a:rPr lang="it-IT" sz="2000" b="1" dirty="0" err="1">
                <a:solidFill>
                  <a:prstClr val="black"/>
                </a:solidFill>
                <a:latin typeface="Helvetica"/>
                <a:cs typeface="Helvetica"/>
              </a:rPr>
              <a:t>if</a:t>
            </a:r>
            <a:r>
              <a:rPr lang="it-IT" sz="2000" dirty="0">
                <a:solidFill>
                  <a:prstClr val="black"/>
                </a:solidFill>
                <a:latin typeface="Helvetica"/>
                <a:cs typeface="Helvetica"/>
              </a:rPr>
              <a:t> MAX == </a:t>
            </a:r>
            <a:r>
              <a:rPr lang="it-IT" sz="2000" dirty="0" err="1">
                <a:solidFill>
                  <a:prstClr val="black"/>
                </a:solidFill>
                <a:latin typeface="Helvetica"/>
                <a:cs typeface="Helvetica"/>
              </a:rPr>
              <a:t>true</a:t>
            </a:r>
            <a:r>
              <a:rPr lang="it-IT" sz="2000" dirty="0">
                <a:solidFill>
                  <a:prstClr val="black"/>
                </a:solidFill>
                <a:latin typeface="Helvetica"/>
                <a:cs typeface="Helvetica"/>
              </a:rPr>
              <a:t> </a:t>
            </a:r>
            <a:r>
              <a:rPr lang="it-IT" sz="2000" b="1" dirty="0" err="1">
                <a:solidFill>
                  <a:prstClr val="black"/>
                </a:solidFill>
                <a:latin typeface="Helvetica"/>
                <a:cs typeface="Helvetica"/>
              </a:rPr>
              <a:t>then</a:t>
            </a:r>
            <a:endParaRPr lang="it-IT" sz="2000" dirty="0">
              <a:solidFill>
                <a:prstClr val="black"/>
              </a:solidFill>
              <a:latin typeface="Helvetica"/>
              <a:cs typeface="Helvetica"/>
            </a:endParaRPr>
          </a:p>
          <a:p>
            <a:r>
              <a:rPr lang="mr-IN" sz="2000" dirty="0">
                <a:solidFill>
                  <a:prstClr val="black"/>
                </a:solidFill>
                <a:latin typeface="Helvetica"/>
                <a:cs typeface="Helvetica"/>
              </a:rPr>
              <a:t>        v = −∞</a:t>
            </a:r>
          </a:p>
          <a:p>
            <a:r>
              <a:rPr lang="it-IT" sz="2000" dirty="0">
                <a:solidFill>
                  <a:prstClr val="black"/>
                </a:solidFill>
                <a:latin typeface="Helvetica"/>
                <a:cs typeface="Helvetica"/>
              </a:rPr>
              <a:t>        </a:t>
            </a:r>
            <a:r>
              <a:rPr lang="it-IT" sz="2000" b="1" dirty="0">
                <a:solidFill>
                  <a:prstClr val="black"/>
                </a:solidFill>
                <a:latin typeface="Helvetica"/>
                <a:cs typeface="Helvetica"/>
              </a:rPr>
              <a:t>for </a:t>
            </a:r>
            <a:r>
              <a:rPr lang="it-IT" sz="2000" b="1" dirty="0" err="1">
                <a:solidFill>
                  <a:prstClr val="black"/>
                </a:solidFill>
                <a:latin typeface="Helvetica"/>
                <a:cs typeface="Helvetica"/>
              </a:rPr>
              <a:t>each</a:t>
            </a:r>
            <a:r>
              <a:rPr lang="it-IT" sz="2000" dirty="0">
                <a:solidFill>
                  <a:prstClr val="black"/>
                </a:solidFill>
                <a:latin typeface="Helvetica"/>
                <a:cs typeface="Helvetica"/>
              </a:rPr>
              <a:t> </a:t>
            </a:r>
            <a:r>
              <a:rPr lang="it-IT" sz="2000" dirty="0" err="1">
                <a:solidFill>
                  <a:prstClr val="black"/>
                </a:solidFill>
                <a:latin typeface="Helvetica"/>
                <a:cs typeface="Helvetica"/>
              </a:rPr>
              <a:t>node.child</a:t>
            </a:r>
            <a:r>
              <a:rPr lang="it-IT" sz="2000" dirty="0">
                <a:solidFill>
                  <a:prstClr val="black"/>
                </a:solidFill>
                <a:latin typeface="Helvetica"/>
                <a:cs typeface="Helvetica"/>
              </a:rPr>
              <a:t> </a:t>
            </a:r>
            <a:r>
              <a:rPr lang="it-IT" sz="2000" b="1" dirty="0">
                <a:solidFill>
                  <a:prstClr val="black"/>
                </a:solidFill>
                <a:latin typeface="Helvetica"/>
                <a:cs typeface="Helvetica"/>
              </a:rPr>
              <a:t>do</a:t>
            </a:r>
            <a:endParaRPr lang="it-IT" sz="2000" dirty="0">
              <a:solidFill>
                <a:prstClr val="black"/>
              </a:solidFill>
              <a:latin typeface="Helvetica"/>
              <a:cs typeface="Helvetica"/>
            </a:endParaRPr>
          </a:p>
          <a:p>
            <a:r>
              <a:rPr lang="it-IT" sz="2000" dirty="0">
                <a:solidFill>
                  <a:prstClr val="black"/>
                </a:solidFill>
                <a:latin typeface="Helvetica"/>
                <a:cs typeface="Helvetica"/>
              </a:rPr>
              <a:t>            v = </a:t>
            </a:r>
            <a:r>
              <a:rPr lang="it-IT" sz="2000" dirty="0" err="1">
                <a:solidFill>
                  <a:prstClr val="black"/>
                </a:solidFill>
                <a:latin typeface="Helvetica"/>
                <a:cs typeface="Helvetica"/>
              </a:rPr>
              <a:t>max</a:t>
            </a:r>
            <a:r>
              <a:rPr lang="it-IT" sz="2000" dirty="0">
                <a:solidFill>
                  <a:prstClr val="black"/>
                </a:solidFill>
                <a:latin typeface="Helvetica"/>
                <a:cs typeface="Helvetica"/>
              </a:rPr>
              <a:t>(v, minimax(</a:t>
            </a:r>
            <a:r>
              <a:rPr lang="it-IT" sz="2000" dirty="0" err="1">
                <a:solidFill>
                  <a:prstClr val="black"/>
                </a:solidFill>
                <a:latin typeface="Helvetica"/>
                <a:cs typeface="Helvetica"/>
              </a:rPr>
              <a:t>child</a:t>
            </a:r>
            <a:r>
              <a:rPr lang="it-IT" sz="2000" dirty="0">
                <a:solidFill>
                  <a:prstClr val="black"/>
                </a:solidFill>
                <a:latin typeface="Helvetica"/>
                <a:cs typeface="Helvetica"/>
              </a:rPr>
              <a:t>, FALSE))</a:t>
            </a:r>
          </a:p>
          <a:p>
            <a:r>
              <a:rPr lang="it-IT" sz="2000" dirty="0">
                <a:solidFill>
                  <a:prstClr val="black"/>
                </a:solidFill>
                <a:latin typeface="Helvetica"/>
                <a:cs typeface="Helvetica"/>
              </a:rPr>
              <a:t>        </a:t>
            </a:r>
            <a:r>
              <a:rPr lang="it-IT" sz="2000" b="1" dirty="0" err="1">
                <a:solidFill>
                  <a:prstClr val="black"/>
                </a:solidFill>
                <a:latin typeface="Helvetica"/>
                <a:cs typeface="Helvetica"/>
              </a:rPr>
              <a:t>return</a:t>
            </a:r>
            <a:r>
              <a:rPr lang="it-IT" sz="2000" dirty="0">
                <a:solidFill>
                  <a:prstClr val="black"/>
                </a:solidFill>
                <a:latin typeface="Helvetica"/>
                <a:cs typeface="Helvetica"/>
              </a:rPr>
              <a:t> v</a:t>
            </a:r>
          </a:p>
          <a:p>
            <a:r>
              <a:rPr lang="it-IT" sz="2000" dirty="0">
                <a:solidFill>
                  <a:prstClr val="black"/>
                </a:solidFill>
                <a:latin typeface="Helvetica"/>
                <a:cs typeface="Helvetica"/>
              </a:rPr>
              <a:t>    </a:t>
            </a:r>
            <a:r>
              <a:rPr lang="it-IT" sz="2000" b="1" dirty="0">
                <a:solidFill>
                  <a:prstClr val="black"/>
                </a:solidFill>
                <a:latin typeface="Helvetica"/>
                <a:cs typeface="Helvetica"/>
              </a:rPr>
              <a:t>else</a:t>
            </a:r>
            <a:endParaRPr lang="it-IT" sz="2000" dirty="0">
              <a:solidFill>
                <a:prstClr val="black"/>
              </a:solidFill>
              <a:latin typeface="Helvetica"/>
              <a:cs typeface="Helvetica"/>
            </a:endParaRPr>
          </a:p>
          <a:p>
            <a:r>
              <a:rPr lang="mr-IN" sz="2000" dirty="0">
                <a:solidFill>
                  <a:prstClr val="black"/>
                </a:solidFill>
                <a:latin typeface="Helvetica"/>
                <a:cs typeface="Helvetica"/>
              </a:rPr>
              <a:t>        v = +∞</a:t>
            </a:r>
          </a:p>
          <a:p>
            <a:r>
              <a:rPr lang="it-IT" sz="2000" dirty="0">
                <a:solidFill>
                  <a:prstClr val="black"/>
                </a:solidFill>
                <a:latin typeface="Helvetica"/>
                <a:cs typeface="Helvetica"/>
              </a:rPr>
              <a:t>        </a:t>
            </a:r>
            <a:r>
              <a:rPr lang="it-IT" sz="2000" b="1" dirty="0">
                <a:solidFill>
                  <a:prstClr val="black"/>
                </a:solidFill>
                <a:latin typeface="Helvetica"/>
                <a:cs typeface="Helvetica"/>
              </a:rPr>
              <a:t>for </a:t>
            </a:r>
            <a:r>
              <a:rPr lang="it-IT" sz="2000" b="1" dirty="0" err="1">
                <a:solidFill>
                  <a:prstClr val="black"/>
                </a:solidFill>
                <a:latin typeface="Helvetica"/>
                <a:cs typeface="Helvetica"/>
              </a:rPr>
              <a:t>each</a:t>
            </a:r>
            <a:r>
              <a:rPr lang="it-IT" sz="2000" dirty="0">
                <a:solidFill>
                  <a:prstClr val="black"/>
                </a:solidFill>
                <a:latin typeface="Helvetica"/>
                <a:cs typeface="Helvetica"/>
              </a:rPr>
              <a:t> </a:t>
            </a:r>
            <a:r>
              <a:rPr lang="it-IT" sz="2000" dirty="0" err="1">
                <a:solidFill>
                  <a:prstClr val="black"/>
                </a:solidFill>
                <a:latin typeface="Helvetica"/>
                <a:cs typeface="Helvetica"/>
              </a:rPr>
              <a:t>node.child</a:t>
            </a:r>
            <a:r>
              <a:rPr lang="it-IT" sz="2000" dirty="0">
                <a:solidFill>
                  <a:prstClr val="black"/>
                </a:solidFill>
                <a:latin typeface="Helvetica"/>
                <a:cs typeface="Helvetica"/>
              </a:rPr>
              <a:t> </a:t>
            </a:r>
            <a:r>
              <a:rPr lang="it-IT" sz="2000" b="1" dirty="0">
                <a:solidFill>
                  <a:prstClr val="black"/>
                </a:solidFill>
                <a:latin typeface="Helvetica"/>
                <a:cs typeface="Helvetica"/>
              </a:rPr>
              <a:t>do</a:t>
            </a:r>
            <a:endParaRPr lang="it-IT" sz="2000" dirty="0">
              <a:solidFill>
                <a:prstClr val="black"/>
              </a:solidFill>
              <a:latin typeface="Helvetica"/>
              <a:cs typeface="Helvetica"/>
            </a:endParaRPr>
          </a:p>
          <a:p>
            <a:r>
              <a:rPr lang="it-IT" sz="2000" dirty="0">
                <a:solidFill>
                  <a:prstClr val="black"/>
                </a:solidFill>
                <a:latin typeface="Helvetica"/>
                <a:cs typeface="Helvetica"/>
              </a:rPr>
              <a:t>            v = </a:t>
            </a:r>
            <a:r>
              <a:rPr lang="it-IT" sz="2000" dirty="0" err="1">
                <a:solidFill>
                  <a:prstClr val="black"/>
                </a:solidFill>
                <a:latin typeface="Helvetica"/>
                <a:cs typeface="Helvetica"/>
              </a:rPr>
              <a:t>min</a:t>
            </a:r>
            <a:r>
              <a:rPr lang="it-IT" sz="2000" dirty="0">
                <a:solidFill>
                  <a:prstClr val="black"/>
                </a:solidFill>
                <a:latin typeface="Helvetica"/>
                <a:cs typeface="Helvetica"/>
              </a:rPr>
              <a:t>(v, minimax(</a:t>
            </a:r>
            <a:r>
              <a:rPr lang="it-IT" sz="2000" dirty="0" err="1">
                <a:solidFill>
                  <a:prstClr val="black"/>
                </a:solidFill>
                <a:latin typeface="Helvetica"/>
                <a:cs typeface="Helvetica"/>
              </a:rPr>
              <a:t>child</a:t>
            </a:r>
            <a:r>
              <a:rPr lang="it-IT" sz="2000" dirty="0">
                <a:solidFill>
                  <a:prstClr val="black"/>
                </a:solidFill>
                <a:latin typeface="Helvetica"/>
                <a:cs typeface="Helvetica"/>
              </a:rPr>
              <a:t>, TRUE))</a:t>
            </a:r>
          </a:p>
          <a:p>
            <a:r>
              <a:rPr lang="it-IT" sz="2000" dirty="0">
                <a:solidFill>
                  <a:prstClr val="black"/>
                </a:solidFill>
                <a:latin typeface="Helvetica"/>
                <a:cs typeface="Helvetica"/>
              </a:rPr>
              <a:t>        </a:t>
            </a:r>
            <a:r>
              <a:rPr lang="it-IT" sz="2000" b="1" dirty="0" err="1">
                <a:solidFill>
                  <a:prstClr val="black"/>
                </a:solidFill>
                <a:latin typeface="Helvetica"/>
                <a:cs typeface="Helvetica"/>
              </a:rPr>
              <a:t>return</a:t>
            </a:r>
            <a:r>
              <a:rPr lang="it-IT" sz="2000" dirty="0">
                <a:solidFill>
                  <a:prstClr val="black"/>
                </a:solidFill>
                <a:latin typeface="Helvetica"/>
                <a:cs typeface="Helvetica"/>
              </a:rPr>
              <a:t> v</a:t>
            </a:r>
          </a:p>
        </p:txBody>
      </p:sp>
    </p:spTree>
    <p:extLst>
      <p:ext uri="{BB962C8B-B14F-4D97-AF65-F5344CB8AC3E}">
        <p14:creationId xmlns:p14="http://schemas.microsoft.com/office/powerpoint/2010/main" val="3639605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2051720" y="170080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355976"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1619672" y="350100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flipH="1">
            <a:off x="2204120" y="3501008"/>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flipH="1">
            <a:off x="3059832" y="342900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H="1">
            <a:off x="3851920" y="3429000"/>
            <a:ext cx="4392488"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6" name="Connettore 2 25"/>
          <p:cNvCxnSpPr/>
          <p:nvPr/>
        </p:nvCxnSpPr>
        <p:spPr>
          <a:xfrm flipH="1">
            <a:off x="2411760" y="836712"/>
            <a:ext cx="2304256" cy="864096"/>
          </a:xfrm>
          <a:prstGeom prst="straightConnector1">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cxnSp>
      <p:sp>
        <p:nvSpPr>
          <p:cNvPr id="28" name="Anello 27"/>
          <p:cNvSpPr/>
          <p:nvPr/>
        </p:nvSpPr>
        <p:spPr>
          <a:xfrm>
            <a:off x="1979712" y="1412776"/>
            <a:ext cx="1008112" cy="936104"/>
          </a:xfrm>
          <a:prstGeom prst="donut">
            <a:avLst>
              <a:gd name="adj" fmla="val 7575"/>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sp>
        <p:nvSpPr>
          <p:cNvPr id="29" name="Fumetto 1 28"/>
          <p:cNvSpPr/>
          <p:nvPr/>
        </p:nvSpPr>
        <p:spPr>
          <a:xfrm>
            <a:off x="4427984" y="4869160"/>
            <a:ext cx="4067944" cy="864096"/>
          </a:xfrm>
          <a:prstGeom prst="wedgeRectCallout">
            <a:avLst>
              <a:gd name="adj1" fmla="val -85671"/>
              <a:gd name="adj2" fmla="val -375831"/>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quanto vale questo nodo?</a:t>
            </a:r>
          </a:p>
          <a:p>
            <a:pPr algn="ctr"/>
            <a:r>
              <a:rPr lang="it-IT" dirty="0">
                <a:solidFill>
                  <a:schemeClr val="tx1"/>
                </a:solidFill>
                <a:latin typeface="Helvetica"/>
                <a:cs typeface="Helvetica"/>
              </a:rPr>
              <a:t>ossia, che punteggio ottiene MAX a fine partita se sceglie la mossa a</a:t>
            </a:r>
            <a:r>
              <a:rPr lang="it-IT" baseline="-25000" dirty="0">
                <a:solidFill>
                  <a:schemeClr val="tx1"/>
                </a:solidFill>
                <a:latin typeface="Helvetica"/>
                <a:cs typeface="Helvetica"/>
              </a:rPr>
              <a:t>1</a:t>
            </a:r>
            <a:r>
              <a:rPr lang="it-IT" dirty="0">
                <a:solidFill>
                  <a:schemeClr val="tx1"/>
                </a:solidFill>
                <a:latin typeface="Helvetica"/>
                <a:cs typeface="Helvetica"/>
              </a:rPr>
              <a:t> ?</a:t>
            </a:r>
          </a:p>
        </p:txBody>
      </p:sp>
    </p:spTree>
    <p:extLst>
      <p:ext uri="{BB962C8B-B14F-4D97-AF65-F5344CB8AC3E}">
        <p14:creationId xmlns:p14="http://schemas.microsoft.com/office/powerpoint/2010/main" val="687640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Parallelogramma 25"/>
          <p:cNvSpPr/>
          <p:nvPr/>
        </p:nvSpPr>
        <p:spPr>
          <a:xfrm>
            <a:off x="2195736" y="836712"/>
            <a:ext cx="2664296" cy="864096"/>
          </a:xfrm>
          <a:prstGeom prst="parallelogram">
            <a:avLst>
              <a:gd name="adj" fmla="val 266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2051720" y="170080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355976"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H="1">
            <a:off x="3851920" y="3429000"/>
            <a:ext cx="4392488"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Anello 13"/>
          <p:cNvSpPr/>
          <p:nvPr/>
        </p:nvSpPr>
        <p:spPr>
          <a:xfrm>
            <a:off x="1979712" y="1412776"/>
            <a:ext cx="1008112" cy="936104"/>
          </a:xfrm>
          <a:prstGeom prst="donut">
            <a:avLst>
              <a:gd name="adj" fmla="val 7575"/>
            </a:avLst>
          </a:prstGeom>
          <a:ln w="7302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cxnSp>
        <p:nvCxnSpPr>
          <p:cNvPr id="15" name="Connettore 2 14"/>
          <p:cNvCxnSpPr/>
          <p:nvPr/>
        </p:nvCxnSpPr>
        <p:spPr>
          <a:xfrm flipH="1">
            <a:off x="1691680" y="2060848"/>
            <a:ext cx="792088" cy="936104"/>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2483768" y="2060848"/>
            <a:ext cx="720080" cy="936104"/>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a:off x="2483768" y="2132856"/>
            <a:ext cx="0" cy="1008112"/>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Fumetto 1 20"/>
          <p:cNvSpPr/>
          <p:nvPr/>
        </p:nvSpPr>
        <p:spPr>
          <a:xfrm>
            <a:off x="4427984" y="3645024"/>
            <a:ext cx="4464496" cy="3096344"/>
          </a:xfrm>
          <a:prstGeom prst="wedgeRectCallout">
            <a:avLst>
              <a:gd name="adj1" fmla="val -86435"/>
              <a:gd name="adj2" fmla="val -95254"/>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Simulando la strategia di MIN (nota perché entrambi i giocatori condividono la stessa strategia ottimale), MAX vede le opzioni che ci sono. Tutti i nodi successivi sono foglie, quindi minimax restituisce i valori associati a queste foglie: rispettivamente 3, 12 e 8. Questo sarebbe il turno di MIN, e visto che MIN ha l’obiettivo di minimizzare il punteggio, sceglierà il minimo, ossia 3. </a:t>
            </a:r>
          </a:p>
        </p:txBody>
      </p:sp>
      <p:cxnSp>
        <p:nvCxnSpPr>
          <p:cNvPr id="22" name="Connettore 2 21"/>
          <p:cNvCxnSpPr/>
          <p:nvPr/>
        </p:nvCxnSpPr>
        <p:spPr>
          <a:xfrm flipV="1">
            <a:off x="1728000" y="3789040"/>
            <a:ext cx="0" cy="720080"/>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flipH="1">
            <a:off x="2555776" y="836712"/>
            <a:ext cx="2121481" cy="864096"/>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7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Esempio: </a:t>
            </a:r>
            <a:r>
              <a:rPr lang="it-IT" dirty="0" err="1">
                <a:latin typeface="Helvetica"/>
                <a:cs typeface="Helvetica"/>
              </a:rPr>
              <a:t>heuristic</a:t>
            </a:r>
            <a:r>
              <a:rPr lang="it-IT" dirty="0">
                <a:latin typeface="Helvetica"/>
                <a:cs typeface="Helvetica"/>
              </a:rPr>
              <a:t> </a:t>
            </a:r>
            <a:r>
              <a:rPr lang="it-IT" dirty="0" err="1">
                <a:latin typeface="Helvetica"/>
                <a:cs typeface="Helvetica"/>
              </a:rPr>
              <a:t>breadth</a:t>
            </a:r>
            <a:r>
              <a:rPr lang="it-IT" dirty="0">
                <a:latin typeface="Helvetica"/>
                <a:cs typeface="Helvetica"/>
              </a:rPr>
              <a:t>-first</a:t>
            </a:r>
          </a:p>
        </p:txBody>
      </p:sp>
      <p:pic>
        <p:nvPicPr>
          <p:cNvPr id="20" name="Immagine 19"/>
          <p:cNvPicPr/>
          <p:nvPr/>
        </p:nvPicPr>
        <p:blipFill>
          <a:blip r:embed="rId2">
            <a:extLst>
              <a:ext uri="{28A0092B-C50C-407E-A947-70E740481C1C}">
                <a14:useLocalDpi xmlns:a14="http://schemas.microsoft.com/office/drawing/2010/main" val="0"/>
              </a:ext>
            </a:extLst>
          </a:blip>
          <a:stretch>
            <a:fillRect/>
          </a:stretch>
        </p:blipFill>
        <p:spPr>
          <a:xfrm>
            <a:off x="467544" y="1268760"/>
            <a:ext cx="8440445" cy="2484288"/>
          </a:xfrm>
          <a:prstGeom prst="rect">
            <a:avLst/>
          </a:prstGeom>
        </p:spPr>
      </p:pic>
      <p:sp>
        <p:nvSpPr>
          <p:cNvPr id="21" name="CasellaDiTesto 20"/>
          <p:cNvSpPr txBox="1"/>
          <p:nvPr/>
        </p:nvSpPr>
        <p:spPr>
          <a:xfrm>
            <a:off x="539552" y="3717032"/>
            <a:ext cx="8064896" cy="3046988"/>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Ciò si ottiene valutando immediatamente i nodi man mano che vengono espansi e ordinandoli nell'elenco dei nodi aperti. </a:t>
            </a:r>
          </a:p>
          <a:p>
            <a:r>
              <a:rPr lang="it-IT" sz="2400" dirty="0">
                <a:solidFill>
                  <a:prstClr val="black"/>
                </a:solidFill>
                <a:latin typeface="Helvetica"/>
                <a:cs typeface="Helvetica"/>
              </a:rPr>
              <a:t>La versione “</a:t>
            </a:r>
            <a:r>
              <a:rPr lang="it-IT" sz="2400" dirty="0" err="1">
                <a:solidFill>
                  <a:prstClr val="black"/>
                </a:solidFill>
                <a:latin typeface="Helvetica"/>
                <a:cs typeface="Helvetica"/>
              </a:rPr>
              <a:t>heuristic</a:t>
            </a:r>
            <a:r>
              <a:rPr lang="it-IT" sz="2400" dirty="0">
                <a:solidFill>
                  <a:prstClr val="black"/>
                </a:solidFill>
                <a:latin typeface="Helvetica"/>
                <a:cs typeface="Helvetica"/>
              </a:rPr>
              <a:t>” della funzione “</a:t>
            </a:r>
            <a:r>
              <a:rPr lang="it-IT" sz="2400" dirty="0" err="1">
                <a:solidFill>
                  <a:prstClr val="black"/>
                </a:solidFill>
                <a:latin typeface="Helvetica"/>
                <a:cs typeface="Helvetica"/>
              </a:rPr>
              <a:t>Successors</a:t>
            </a:r>
            <a:r>
              <a:rPr lang="it-IT" sz="2400" dirty="0">
                <a:solidFill>
                  <a:prstClr val="black"/>
                </a:solidFill>
                <a:latin typeface="Helvetica"/>
                <a:cs typeface="Helvetica"/>
              </a:rPr>
              <a:t>”, che genera i successori (figli) di un nodo, deve anche calcolare immediatamente per questi nodi successori le loro valutazioni euristiche come componente di ciascun nodo, per permetterne l’ordinamento.</a:t>
            </a:r>
          </a:p>
        </p:txBody>
      </p:sp>
      <p:sp>
        <p:nvSpPr>
          <p:cNvPr id="3" name="CasellaDiTesto 2"/>
          <p:cNvSpPr txBox="1"/>
          <p:nvPr/>
        </p:nvSpPr>
        <p:spPr>
          <a:xfrm>
            <a:off x="2627784" y="1916832"/>
            <a:ext cx="944502" cy="523220"/>
          </a:xfrm>
          <a:prstGeom prst="rect">
            <a:avLst/>
          </a:prstGeom>
          <a:noFill/>
        </p:spPr>
        <p:txBody>
          <a:bodyPr wrap="none" rtlCol="0">
            <a:spAutoFit/>
          </a:bodyPr>
          <a:lstStyle/>
          <a:p>
            <a:r>
              <a:rPr lang="it-IT" sz="2800" i="1" dirty="0" err="1">
                <a:solidFill>
                  <a:srgbClr val="FF0000"/>
                </a:solidFill>
              </a:rPr>
              <a:t>f</a:t>
            </a:r>
            <a:r>
              <a:rPr lang="it-IT" sz="2800" i="1" dirty="0">
                <a:solidFill>
                  <a:srgbClr val="FF0000"/>
                </a:solidFill>
              </a:rPr>
              <a:t>(    )</a:t>
            </a:r>
          </a:p>
        </p:txBody>
      </p:sp>
    </p:spTree>
    <p:extLst>
      <p:ext uri="{BB962C8B-B14F-4D97-AF65-F5344CB8AC3E}">
        <p14:creationId xmlns:p14="http://schemas.microsoft.com/office/powerpoint/2010/main" val="84285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Parallelogramma 15"/>
          <p:cNvSpPr/>
          <p:nvPr/>
        </p:nvSpPr>
        <p:spPr>
          <a:xfrm>
            <a:off x="2195736" y="836712"/>
            <a:ext cx="2664296" cy="864096"/>
          </a:xfrm>
          <a:prstGeom prst="parallelogram">
            <a:avLst>
              <a:gd name="adj" fmla="val 266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355976"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H="1">
            <a:off x="3851920" y="3429000"/>
            <a:ext cx="4392488"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Anello 13"/>
          <p:cNvSpPr/>
          <p:nvPr/>
        </p:nvSpPr>
        <p:spPr>
          <a:xfrm>
            <a:off x="1763688" y="1124744"/>
            <a:ext cx="1368152" cy="1368152"/>
          </a:xfrm>
          <a:prstGeom prst="donut">
            <a:avLst>
              <a:gd name="adj" fmla="val 2152"/>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sp>
        <p:nvSpPr>
          <p:cNvPr id="15" name="Fumetto 1 14"/>
          <p:cNvSpPr/>
          <p:nvPr/>
        </p:nvSpPr>
        <p:spPr>
          <a:xfrm>
            <a:off x="4464496" y="4941168"/>
            <a:ext cx="4067944" cy="1296144"/>
          </a:xfrm>
          <a:prstGeom prst="wedgeRectCallout">
            <a:avLst>
              <a:gd name="adj1" fmla="val -85260"/>
              <a:gd name="adj2" fmla="val -277842"/>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A questo punto MAX sa che se esegue la mossa a</a:t>
            </a:r>
            <a:r>
              <a:rPr lang="it-IT" baseline="-25000" dirty="0">
                <a:solidFill>
                  <a:schemeClr val="tx1"/>
                </a:solidFill>
                <a:latin typeface="Helvetica"/>
                <a:cs typeface="Helvetica"/>
              </a:rPr>
              <a:t>1 </a:t>
            </a:r>
            <a:r>
              <a:rPr lang="it-IT" dirty="0">
                <a:solidFill>
                  <a:schemeClr val="tx1"/>
                </a:solidFill>
                <a:latin typeface="Helvetica"/>
                <a:cs typeface="Helvetica"/>
              </a:rPr>
              <a:t>il gioco finirà con punteggio 3. Ora passa a esaminare gli altri nodi figlio.</a:t>
            </a:r>
            <a:endParaRPr lang="it-IT" baseline="-25000" dirty="0">
              <a:solidFill>
                <a:schemeClr val="tx1"/>
              </a:solidFill>
              <a:latin typeface="Helvetica"/>
              <a:cs typeface="Helvetica"/>
            </a:endParaRPr>
          </a:p>
        </p:txBody>
      </p:sp>
      <p:cxnSp>
        <p:nvCxnSpPr>
          <p:cNvPr id="17" name="Connettore 1 16"/>
          <p:cNvCxnSpPr/>
          <p:nvPr/>
        </p:nvCxnSpPr>
        <p:spPr>
          <a:xfrm flipH="1">
            <a:off x="2555776" y="836712"/>
            <a:ext cx="2121481" cy="864096"/>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70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355976"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H="1">
            <a:off x="6156176" y="3429000"/>
            <a:ext cx="208823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Anello 13"/>
          <p:cNvSpPr/>
          <p:nvPr/>
        </p:nvSpPr>
        <p:spPr>
          <a:xfrm>
            <a:off x="4283968" y="1412776"/>
            <a:ext cx="1008112" cy="936104"/>
          </a:xfrm>
          <a:prstGeom prst="donut">
            <a:avLst>
              <a:gd name="adj" fmla="val 7575"/>
            </a:avLst>
          </a:prstGeom>
          <a:ln w="7302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cxnSp>
        <p:nvCxnSpPr>
          <p:cNvPr id="15" name="Connettore 2 14"/>
          <p:cNvCxnSpPr/>
          <p:nvPr/>
        </p:nvCxnSpPr>
        <p:spPr>
          <a:xfrm flipH="1">
            <a:off x="4067944" y="2132856"/>
            <a:ext cx="720080" cy="864096"/>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4788024" y="2060848"/>
            <a:ext cx="720080" cy="936104"/>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a:off x="4788024" y="2132856"/>
            <a:ext cx="0" cy="1008112"/>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Fumetto 1 20"/>
          <p:cNvSpPr/>
          <p:nvPr/>
        </p:nvSpPr>
        <p:spPr>
          <a:xfrm>
            <a:off x="5292080" y="4149080"/>
            <a:ext cx="3384376" cy="2016224"/>
          </a:xfrm>
          <a:prstGeom prst="wedgeRectCallout">
            <a:avLst>
              <a:gd name="adj1" fmla="val -48913"/>
              <a:gd name="adj2" fmla="val -154931"/>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L’algoritmo passa ad esaminare allo stesso modo </a:t>
            </a:r>
          </a:p>
          <a:p>
            <a:pPr algn="ctr"/>
            <a:r>
              <a:rPr lang="it-IT" dirty="0">
                <a:solidFill>
                  <a:schemeClr val="tx1"/>
                </a:solidFill>
                <a:latin typeface="Helvetica"/>
                <a:cs typeface="Helvetica"/>
              </a:rPr>
              <a:t>il nodo figlio successivo, </a:t>
            </a:r>
          </a:p>
          <a:p>
            <a:pPr algn="ctr"/>
            <a:r>
              <a:rPr lang="it-IT" dirty="0">
                <a:solidFill>
                  <a:schemeClr val="tx1"/>
                </a:solidFill>
                <a:latin typeface="Helvetica"/>
                <a:cs typeface="Helvetica"/>
              </a:rPr>
              <a:t>e le sue foglie rivelano i punteggi in figura.</a:t>
            </a:r>
          </a:p>
          <a:p>
            <a:pPr algn="ctr"/>
            <a:r>
              <a:rPr lang="it-IT" dirty="0">
                <a:solidFill>
                  <a:schemeClr val="tx1"/>
                </a:solidFill>
                <a:latin typeface="Helvetica"/>
                <a:cs typeface="Helvetica"/>
              </a:rPr>
              <a:t>MIN sceglierà quello minimo, che vale 2.</a:t>
            </a:r>
          </a:p>
        </p:txBody>
      </p:sp>
      <p:cxnSp>
        <p:nvCxnSpPr>
          <p:cNvPr id="17" name="Connettore 2 16"/>
          <p:cNvCxnSpPr/>
          <p:nvPr/>
        </p:nvCxnSpPr>
        <p:spPr>
          <a:xfrm flipV="1">
            <a:off x="4067944" y="3789040"/>
            <a:ext cx="0" cy="720080"/>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Parallelogramma 18"/>
          <p:cNvSpPr/>
          <p:nvPr/>
        </p:nvSpPr>
        <p:spPr>
          <a:xfrm>
            <a:off x="2195736" y="836712"/>
            <a:ext cx="2664296" cy="864096"/>
          </a:xfrm>
          <a:prstGeom prst="parallelogram">
            <a:avLst>
              <a:gd name="adj" fmla="val 266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1 19"/>
          <p:cNvCxnSpPr/>
          <p:nvPr/>
        </p:nvCxnSpPr>
        <p:spPr>
          <a:xfrm flipH="1">
            <a:off x="2555776" y="836712"/>
            <a:ext cx="2121481" cy="864096"/>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453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H="1">
            <a:off x="6156176" y="3429000"/>
            <a:ext cx="208823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Anello 13"/>
          <p:cNvSpPr/>
          <p:nvPr/>
        </p:nvSpPr>
        <p:spPr>
          <a:xfrm>
            <a:off x="4067944" y="1124744"/>
            <a:ext cx="1368152" cy="1368152"/>
          </a:xfrm>
          <a:prstGeom prst="donut">
            <a:avLst>
              <a:gd name="adj" fmla="val 2152"/>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sp>
        <p:nvSpPr>
          <p:cNvPr id="15" name="Fumetto 1 14"/>
          <p:cNvSpPr/>
          <p:nvPr/>
        </p:nvSpPr>
        <p:spPr>
          <a:xfrm>
            <a:off x="4211960" y="5085184"/>
            <a:ext cx="4067944" cy="1296144"/>
          </a:xfrm>
          <a:prstGeom prst="wedgeRectCallout">
            <a:avLst>
              <a:gd name="adj1" fmla="val -31042"/>
              <a:gd name="adj2" fmla="val -249476"/>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A questo punto MAX sa che se esegue la mossa a</a:t>
            </a:r>
            <a:r>
              <a:rPr lang="it-IT" baseline="-25000" dirty="0">
                <a:solidFill>
                  <a:schemeClr val="tx1"/>
                </a:solidFill>
                <a:latin typeface="Helvetica"/>
                <a:cs typeface="Helvetica"/>
              </a:rPr>
              <a:t>2 </a:t>
            </a:r>
            <a:r>
              <a:rPr lang="it-IT" dirty="0">
                <a:solidFill>
                  <a:schemeClr val="tx1"/>
                </a:solidFill>
                <a:latin typeface="Helvetica"/>
                <a:cs typeface="Helvetica"/>
              </a:rPr>
              <a:t>il gioco finirà con punteggio 2. Ora passa a esaminare l’ultimo nodo figlio.</a:t>
            </a:r>
            <a:endParaRPr lang="it-IT" baseline="-25000" dirty="0">
              <a:solidFill>
                <a:schemeClr val="tx1"/>
              </a:solidFill>
              <a:latin typeface="Helvetica"/>
              <a:cs typeface="Helvetica"/>
            </a:endParaRPr>
          </a:p>
        </p:txBody>
      </p:sp>
      <p:sp>
        <p:nvSpPr>
          <p:cNvPr id="16" name="Parallelogramma 15"/>
          <p:cNvSpPr/>
          <p:nvPr/>
        </p:nvSpPr>
        <p:spPr>
          <a:xfrm>
            <a:off x="2195736" y="836712"/>
            <a:ext cx="2664296" cy="864096"/>
          </a:xfrm>
          <a:prstGeom prst="parallelogram">
            <a:avLst>
              <a:gd name="adj" fmla="val 266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1 16"/>
          <p:cNvCxnSpPr/>
          <p:nvPr/>
        </p:nvCxnSpPr>
        <p:spPr>
          <a:xfrm flipH="1">
            <a:off x="2555776" y="836712"/>
            <a:ext cx="2121481" cy="864096"/>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70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5"/>
          <p:cNvSpPr/>
          <p:nvPr/>
        </p:nvSpPr>
        <p:spPr>
          <a:xfrm>
            <a:off x="4355976" y="476672"/>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6732240" y="1772816"/>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Anello 13"/>
          <p:cNvSpPr/>
          <p:nvPr/>
        </p:nvSpPr>
        <p:spPr>
          <a:xfrm>
            <a:off x="6660232" y="1412776"/>
            <a:ext cx="1008112" cy="936104"/>
          </a:xfrm>
          <a:prstGeom prst="donut">
            <a:avLst>
              <a:gd name="adj" fmla="val 7575"/>
            </a:avLst>
          </a:prstGeom>
          <a:ln w="7302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cxnSp>
        <p:nvCxnSpPr>
          <p:cNvPr id="15" name="Connettore 2 14"/>
          <p:cNvCxnSpPr/>
          <p:nvPr/>
        </p:nvCxnSpPr>
        <p:spPr>
          <a:xfrm flipH="1">
            <a:off x="6444208" y="2132856"/>
            <a:ext cx="720080" cy="864096"/>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7164288" y="2060848"/>
            <a:ext cx="720080" cy="936104"/>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a:off x="7164288" y="2132856"/>
            <a:ext cx="0" cy="1008112"/>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V="1">
            <a:off x="7884368" y="3789040"/>
            <a:ext cx="0" cy="720080"/>
          </a:xfrm>
          <a:prstGeom prst="straightConnector1">
            <a:avLst/>
          </a:prstGeom>
          <a:ln w="730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Fumetto 1 18"/>
          <p:cNvSpPr/>
          <p:nvPr/>
        </p:nvSpPr>
        <p:spPr>
          <a:xfrm>
            <a:off x="2843808" y="4581128"/>
            <a:ext cx="3672408" cy="2016224"/>
          </a:xfrm>
          <a:prstGeom prst="wedgeRectCallout">
            <a:avLst>
              <a:gd name="adj1" fmla="val 57699"/>
              <a:gd name="adj2" fmla="val -98568"/>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Le foglie dell’ultimo nodo rivelano i punteggi in figura.</a:t>
            </a:r>
          </a:p>
          <a:p>
            <a:pPr algn="ctr"/>
            <a:r>
              <a:rPr lang="it-IT" dirty="0">
                <a:solidFill>
                  <a:schemeClr val="tx1"/>
                </a:solidFill>
                <a:latin typeface="Helvetica"/>
                <a:cs typeface="Helvetica"/>
              </a:rPr>
              <a:t>MIN sceglierà quello minimo, che vale 2. Avendo terminato l’analisi dei nodi figli di quello dove si trova, MAX ora sa qual è il valore massimo che può ottenere</a:t>
            </a:r>
          </a:p>
        </p:txBody>
      </p:sp>
      <p:sp>
        <p:nvSpPr>
          <p:cNvPr id="20" name="Parallelogramma 19"/>
          <p:cNvSpPr/>
          <p:nvPr/>
        </p:nvSpPr>
        <p:spPr>
          <a:xfrm>
            <a:off x="2195736" y="836712"/>
            <a:ext cx="2664296" cy="864096"/>
          </a:xfrm>
          <a:prstGeom prst="parallelogram">
            <a:avLst>
              <a:gd name="adj" fmla="val 266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 name="Connettore 1 2"/>
          <p:cNvCxnSpPr>
            <a:stCxn id="20" idx="1"/>
          </p:cNvCxnSpPr>
          <p:nvPr/>
        </p:nvCxnSpPr>
        <p:spPr>
          <a:xfrm flipH="1">
            <a:off x="2555776" y="836712"/>
            <a:ext cx="2121481" cy="864096"/>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70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7934793" cy="3444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Anello 13"/>
          <p:cNvSpPr/>
          <p:nvPr/>
        </p:nvSpPr>
        <p:spPr>
          <a:xfrm>
            <a:off x="1763688" y="1124744"/>
            <a:ext cx="1368152" cy="1368152"/>
          </a:xfrm>
          <a:prstGeom prst="donut">
            <a:avLst>
              <a:gd name="adj" fmla="val 2152"/>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sp>
        <p:nvSpPr>
          <p:cNvPr id="15" name="Fumetto 1 14"/>
          <p:cNvSpPr/>
          <p:nvPr/>
        </p:nvSpPr>
        <p:spPr>
          <a:xfrm>
            <a:off x="2627784" y="4437112"/>
            <a:ext cx="5904656" cy="1512168"/>
          </a:xfrm>
          <a:prstGeom prst="wedgeRectCallout">
            <a:avLst>
              <a:gd name="adj1" fmla="val -35910"/>
              <a:gd name="adj2" fmla="val -256475"/>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MAX esegue la mossa a</a:t>
            </a:r>
            <a:r>
              <a:rPr lang="it-IT" baseline="-25000" dirty="0">
                <a:solidFill>
                  <a:schemeClr val="tx1"/>
                </a:solidFill>
                <a:latin typeface="Helvetica"/>
                <a:cs typeface="Helvetica"/>
              </a:rPr>
              <a:t>1</a:t>
            </a:r>
            <a:r>
              <a:rPr lang="it-IT" dirty="0">
                <a:solidFill>
                  <a:schemeClr val="tx1"/>
                </a:solidFill>
                <a:latin typeface="Helvetica"/>
                <a:cs typeface="Helvetica"/>
              </a:rPr>
              <a:t>.</a:t>
            </a:r>
            <a:endParaRPr lang="it-IT" baseline="-25000" dirty="0">
              <a:solidFill>
                <a:schemeClr val="tx1"/>
              </a:solidFill>
              <a:latin typeface="Helvetica"/>
              <a:cs typeface="Helvetica"/>
            </a:endParaRPr>
          </a:p>
          <a:p>
            <a:pPr algn="ctr"/>
            <a:r>
              <a:rPr lang="it-IT" dirty="0">
                <a:solidFill>
                  <a:schemeClr val="tx1"/>
                </a:solidFill>
                <a:latin typeface="Helvetica"/>
                <a:cs typeface="Helvetica"/>
              </a:rPr>
              <a:t>Data l’analisi precedente, sa già come finirà il gioco.</a:t>
            </a:r>
          </a:p>
          <a:p>
            <a:pPr algn="ctr"/>
            <a:r>
              <a:rPr lang="it-IT" dirty="0">
                <a:solidFill>
                  <a:schemeClr val="tx1"/>
                </a:solidFill>
                <a:latin typeface="Helvetica"/>
                <a:cs typeface="Helvetica"/>
              </a:rPr>
              <a:t>Questo fatto, che renderebbe il tutto noioso per gli umani, è una naturale conseguenza di un gioco a informazione perfetta, con giocatori ottimali.</a:t>
            </a:r>
          </a:p>
        </p:txBody>
      </p:sp>
      <p:sp>
        <p:nvSpPr>
          <p:cNvPr id="16" name="Anello 15"/>
          <p:cNvSpPr/>
          <p:nvPr/>
        </p:nvSpPr>
        <p:spPr>
          <a:xfrm>
            <a:off x="4067944" y="30645"/>
            <a:ext cx="1368152" cy="1368152"/>
          </a:xfrm>
          <a:prstGeom prst="donut">
            <a:avLst>
              <a:gd name="adj" fmla="val 2152"/>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967570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vert="horz" lIns="91440" tIns="45720" rIns="91440" bIns="45720" rtlCol="0" anchor="ctr">
            <a:normAutofit/>
          </a:bodyPr>
          <a:lstStyle/>
          <a:p>
            <a:pPr algn="ctr"/>
            <a:r>
              <a:rPr lang="it-IT" sz="4400" b="0" dirty="0">
                <a:solidFill>
                  <a:schemeClr val="tx1"/>
                </a:solidFill>
                <a:latin typeface="Helvetica"/>
                <a:cs typeface="Helvetica"/>
              </a:rPr>
              <a:t>Algoritmo MINIMAX</a:t>
            </a:r>
            <a:endParaRPr lang="en-US" sz="4400" b="0" dirty="0">
              <a:solidFill>
                <a:schemeClr val="tx1"/>
              </a:solidFill>
              <a:latin typeface="Helvetica"/>
              <a:cs typeface="Helvetica"/>
            </a:endParaRPr>
          </a:p>
        </p:txBody>
      </p:sp>
      <p:sp>
        <p:nvSpPr>
          <p:cNvPr id="4" name="Content Placeholder 2"/>
          <p:cNvSpPr txBox="1">
            <a:spLocks/>
          </p:cNvSpPr>
          <p:nvPr/>
        </p:nvSpPr>
        <p:spPr>
          <a:xfrm>
            <a:off x="457200" y="1144864"/>
            <a:ext cx="8323726" cy="498130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100"/>
              </a:spcAft>
              <a:buFont typeface="Wingdings" charset="2"/>
              <a:buNone/>
              <a:defRPr sz="2000" b="0" kern="1200">
                <a:solidFill>
                  <a:schemeClr val="tx1"/>
                </a:solidFill>
                <a:latin typeface="Avenir Light"/>
                <a:ea typeface="+mn-ea"/>
                <a:cs typeface="Avenir Light"/>
              </a:defRPr>
            </a:lvl1pPr>
            <a:lvl2pPr marL="0" indent="-285750" algn="l" defTabSz="457200" rtl="0" eaLnBrk="1" latinLnBrk="0" hangingPunct="1">
              <a:spcBef>
                <a:spcPct val="20000"/>
              </a:spcBef>
              <a:spcAft>
                <a:spcPts val="100"/>
              </a:spcAft>
              <a:buFont typeface="Arial"/>
              <a:buChar char="•"/>
              <a:defRPr sz="2000" b="0" kern="1200">
                <a:solidFill>
                  <a:schemeClr val="tx1"/>
                </a:solidFill>
                <a:latin typeface="Avenir Light"/>
                <a:ea typeface="+mn-ea"/>
                <a:cs typeface="Avenir Light"/>
              </a:defRPr>
            </a:lvl2pPr>
            <a:lvl3pPr marL="0" indent="-228600" algn="l" defTabSz="457200" rtl="0" eaLnBrk="1" latinLnBrk="0" hangingPunct="1">
              <a:spcBef>
                <a:spcPct val="20000"/>
              </a:spcBef>
              <a:spcAft>
                <a:spcPts val="100"/>
              </a:spcAft>
              <a:buFont typeface="Arial"/>
              <a:buChar char="•"/>
              <a:defRPr sz="2000" kern="1200">
                <a:solidFill>
                  <a:schemeClr val="tx1"/>
                </a:solidFill>
                <a:latin typeface="Avenir Light"/>
                <a:ea typeface="+mn-ea"/>
                <a:cs typeface="Avenir Light"/>
              </a:defRPr>
            </a:lvl3pPr>
            <a:lvl4pPr marL="0" indent="-228600" algn="l" defTabSz="457200" rtl="0" eaLnBrk="1" latinLnBrk="0" hangingPunct="1">
              <a:spcBef>
                <a:spcPct val="20000"/>
              </a:spcBef>
              <a:spcAft>
                <a:spcPts val="100"/>
              </a:spcAft>
              <a:buFont typeface="Arial"/>
              <a:buChar char="–"/>
              <a:defRPr sz="2000" kern="1200">
                <a:solidFill>
                  <a:schemeClr val="tx1"/>
                </a:solidFill>
                <a:latin typeface="Avenir Light"/>
                <a:ea typeface="+mn-ea"/>
                <a:cs typeface="Avenir Light"/>
              </a:defRPr>
            </a:lvl4pPr>
            <a:lvl5pPr marL="342900" indent="-342900" algn="l" defTabSz="457200" rtl="0" eaLnBrk="1" latinLnBrk="0" hangingPunct="1">
              <a:spcBef>
                <a:spcPct val="20000"/>
              </a:spcBef>
              <a:spcAft>
                <a:spcPts val="100"/>
              </a:spcAft>
              <a:buFont typeface="Arial"/>
              <a:buChar char="•"/>
              <a:defRPr sz="2000" b="0" kern="1200">
                <a:solidFill>
                  <a:schemeClr val="tx1"/>
                </a:solidFill>
                <a:latin typeface="Avenir Light"/>
                <a:ea typeface="+mn-ea"/>
                <a:cs typeface="Avenir Light"/>
              </a:defRPr>
            </a:lvl5pPr>
            <a:lvl6pPr marL="538163" indent="-269875" algn="l" defTabSz="457200" rtl="0" eaLnBrk="1" latinLnBrk="0" hangingPunct="1">
              <a:spcBef>
                <a:spcPct val="20000"/>
              </a:spcBef>
              <a:buFont typeface="Arial"/>
              <a:buChar char="•"/>
              <a:defRPr sz="2000" b="0" kern="1200">
                <a:solidFill>
                  <a:schemeClr val="tx1"/>
                </a:solidFill>
                <a:latin typeface="Avenir Light"/>
                <a:ea typeface="+mn-ea"/>
                <a:cs typeface="Avenir Light"/>
              </a:defRPr>
            </a:lvl6pPr>
            <a:lvl7pPr marL="806450" indent="-268288" algn="l" defTabSz="457200" rtl="0" eaLnBrk="1" latinLnBrk="0" hangingPunct="1">
              <a:spcBef>
                <a:spcPct val="20000"/>
              </a:spcBef>
              <a:buFont typeface="Arial"/>
              <a:buChar char="•"/>
              <a:defRPr sz="2000" b="0" kern="1200">
                <a:solidFill>
                  <a:schemeClr val="tx1"/>
                </a:solidFill>
                <a:latin typeface="Avenir Light"/>
                <a:ea typeface="+mn-ea"/>
                <a:cs typeface="Avenir Light"/>
              </a:defRPr>
            </a:lvl7pPr>
            <a:lvl8pPr marL="1074738" indent="-268288" algn="l" defTabSz="457200" rtl="0" eaLnBrk="1" latinLnBrk="0" hangingPunct="1">
              <a:spcBef>
                <a:spcPct val="20000"/>
              </a:spcBef>
              <a:buFont typeface="Arial"/>
              <a:buChar char="•"/>
              <a:defRPr sz="2000" kern="1200">
                <a:solidFill>
                  <a:schemeClr val="tx1"/>
                </a:solidFill>
                <a:latin typeface="Avenir Light"/>
                <a:ea typeface="+mn-ea"/>
                <a:cs typeface="Avenir Light"/>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800" dirty="0">
                <a:latin typeface="Helvetica"/>
                <a:cs typeface="Helvetica"/>
              </a:rPr>
              <a:t>Calcolo ricorsivo del valore di uno stato a partire dai nodi successori.</a:t>
            </a:r>
          </a:p>
          <a:p>
            <a:r>
              <a:rPr lang="it-IT" sz="2800" dirty="0">
                <a:latin typeface="Helvetica"/>
                <a:cs typeface="Helvetica"/>
              </a:rPr>
              <a:t>La </a:t>
            </a:r>
            <a:r>
              <a:rPr lang="it-IT" sz="2800" dirty="0" err="1">
                <a:latin typeface="Helvetica"/>
                <a:cs typeface="Helvetica"/>
              </a:rPr>
              <a:t>ricorsione</a:t>
            </a:r>
            <a:r>
              <a:rPr lang="it-IT" sz="2800" dirty="0">
                <a:latin typeface="Helvetica"/>
                <a:cs typeface="Helvetica"/>
              </a:rPr>
              <a:t> si ferma alle foglie dove il valore è definito (e dato dal problema stesso).</a:t>
            </a:r>
          </a:p>
          <a:p>
            <a:r>
              <a:rPr lang="it-IT" sz="2800" dirty="0">
                <a:latin typeface="Helvetica"/>
                <a:cs typeface="Helvetica"/>
              </a:rPr>
              <a:t>Si ha completezza: si riesce sempre a costruire una strategia da utilizzare.</a:t>
            </a:r>
          </a:p>
          <a:p>
            <a:r>
              <a:rPr lang="it-IT" sz="2800" dirty="0">
                <a:latin typeface="Helvetica"/>
                <a:cs typeface="Helvetica"/>
              </a:rPr>
              <a:t>Si ha </a:t>
            </a:r>
            <a:r>
              <a:rPr lang="it-IT" sz="2800" dirty="0" err="1">
                <a:latin typeface="Helvetica"/>
                <a:cs typeface="Helvetica"/>
              </a:rPr>
              <a:t>ottimalità</a:t>
            </a:r>
            <a:r>
              <a:rPr lang="it-IT" sz="2800" dirty="0">
                <a:latin typeface="Helvetica"/>
                <a:cs typeface="Helvetica"/>
              </a:rPr>
              <a:t>: si ottiene sempre il risultato migliore compatibilmente con le regole del gioco e i valori delle foglie.</a:t>
            </a:r>
          </a:p>
          <a:p>
            <a:r>
              <a:rPr lang="it-IT" sz="2800" dirty="0">
                <a:latin typeface="Helvetica"/>
                <a:cs typeface="Helvetica"/>
              </a:rPr>
              <a:t>Se </a:t>
            </a:r>
            <a:r>
              <a:rPr lang="it-IT" sz="2800" i="1" dirty="0">
                <a:latin typeface="Helvetica"/>
                <a:cs typeface="Helvetica"/>
              </a:rPr>
              <a:t>b</a:t>
            </a:r>
            <a:r>
              <a:rPr lang="it-IT" sz="2800" dirty="0">
                <a:latin typeface="Helvetica"/>
                <a:cs typeface="Helvetica"/>
              </a:rPr>
              <a:t> è il branching </a:t>
            </a:r>
            <a:r>
              <a:rPr lang="it-IT" sz="2800" dirty="0" err="1">
                <a:latin typeface="Helvetica"/>
                <a:cs typeface="Helvetica"/>
              </a:rPr>
              <a:t>factor</a:t>
            </a:r>
            <a:r>
              <a:rPr lang="it-IT" sz="2800" dirty="0">
                <a:latin typeface="Helvetica"/>
                <a:cs typeface="Helvetica"/>
              </a:rPr>
              <a:t> e </a:t>
            </a:r>
            <a:r>
              <a:rPr lang="it-IT" sz="2800" i="1" dirty="0">
                <a:latin typeface="Helvetica"/>
                <a:cs typeface="Helvetica"/>
              </a:rPr>
              <a:t>d</a:t>
            </a:r>
            <a:r>
              <a:rPr lang="it-IT" sz="2800" dirty="0">
                <a:latin typeface="Helvetica"/>
                <a:cs typeface="Helvetica"/>
              </a:rPr>
              <a:t> è la profondità massima dell’albero, la complessità temporale è </a:t>
            </a:r>
            <a:r>
              <a:rPr lang="it-IT" sz="2800" i="1" dirty="0">
                <a:latin typeface="Helvetica"/>
                <a:cs typeface="Helvetica"/>
              </a:rPr>
              <a:t>O(</a:t>
            </a:r>
            <a:r>
              <a:rPr lang="it-IT" sz="2800" i="1" dirty="0" err="1">
                <a:latin typeface="Helvetica"/>
                <a:cs typeface="Helvetica"/>
              </a:rPr>
              <a:t>b</a:t>
            </a:r>
            <a:r>
              <a:rPr lang="it-IT" sz="2800" i="1" baseline="30000" dirty="0" err="1">
                <a:latin typeface="Helvetica"/>
                <a:cs typeface="Helvetica"/>
              </a:rPr>
              <a:t>d</a:t>
            </a:r>
            <a:r>
              <a:rPr lang="it-IT" sz="2800" i="1" dirty="0">
                <a:latin typeface="Helvetica"/>
                <a:cs typeface="Helvetica"/>
              </a:rPr>
              <a:t>)</a:t>
            </a:r>
            <a:r>
              <a:rPr lang="it-IT" sz="2800" dirty="0">
                <a:latin typeface="Helvetica"/>
                <a:cs typeface="Helvetica"/>
              </a:rPr>
              <a:t> e quella spaziale è </a:t>
            </a:r>
            <a:r>
              <a:rPr lang="it-IT" sz="2800" i="1" dirty="0">
                <a:latin typeface="Helvetica"/>
                <a:cs typeface="Helvetica"/>
              </a:rPr>
              <a:t>O(</a:t>
            </a:r>
            <a:r>
              <a:rPr lang="it-IT" sz="2800" i="1" dirty="0" err="1">
                <a:latin typeface="Helvetica"/>
                <a:cs typeface="Helvetica"/>
              </a:rPr>
              <a:t>bd</a:t>
            </a:r>
            <a:r>
              <a:rPr lang="it-IT" sz="2800" i="1" dirty="0">
                <a:latin typeface="Helvetica"/>
                <a:cs typeface="Helvetica"/>
              </a:rPr>
              <a:t>)</a:t>
            </a:r>
            <a:r>
              <a:rPr lang="it-IT" sz="2800" dirty="0">
                <a:latin typeface="Helvetica"/>
                <a:cs typeface="Helvetica"/>
              </a:rPr>
              <a:t>.</a:t>
            </a:r>
            <a:endParaRPr lang="en-US" sz="2800" dirty="0">
              <a:latin typeface="Helvetica"/>
              <a:cs typeface="Helvetica"/>
            </a:endParaRPr>
          </a:p>
        </p:txBody>
      </p:sp>
    </p:spTree>
    <p:extLst>
      <p:ext uri="{BB962C8B-B14F-4D97-AF65-F5344CB8AC3E}">
        <p14:creationId xmlns:p14="http://schemas.microsoft.com/office/powerpoint/2010/main" val="2757541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vert="horz" lIns="91440" tIns="45720" rIns="91440" bIns="45720" rtlCol="0" anchor="ctr">
                <a:normAutofit/>
              </a:bodyPr>
              <a:lstStyle/>
              <a:p>
                <a:pPr algn="ctr"/>
                <a:r>
                  <a:rPr lang="en-US" sz="4400" b="0" dirty="0">
                    <a:solidFill>
                      <a:schemeClr val="tx1"/>
                    </a:solidFill>
                    <a:latin typeface="Helvetica"/>
                    <a:cs typeface="Helvetica"/>
                  </a:rPr>
                  <a:t>Potatura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it-IT">
                    <a:noFill/>
                  </a:rPr>
                  <a:t> </a:t>
                </a:r>
              </a:p>
            </p:txBody>
          </p:sp>
        </mc:Fallback>
      </mc:AlternateContent>
      <p:sp>
        <p:nvSpPr>
          <p:cNvPr id="5" name="Content Placeholder 2"/>
          <p:cNvSpPr txBox="1">
            <a:spLocks/>
          </p:cNvSpPr>
          <p:nvPr/>
        </p:nvSpPr>
        <p:spPr>
          <a:xfrm>
            <a:off x="457200" y="1144864"/>
            <a:ext cx="8323726" cy="498130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100"/>
              </a:spcAft>
              <a:buFont typeface="Wingdings" charset="2"/>
              <a:buNone/>
              <a:defRPr sz="2000" b="0" kern="1200">
                <a:solidFill>
                  <a:schemeClr val="tx1"/>
                </a:solidFill>
                <a:latin typeface="Avenir Light"/>
                <a:ea typeface="+mn-ea"/>
                <a:cs typeface="Avenir Light"/>
              </a:defRPr>
            </a:lvl1pPr>
            <a:lvl2pPr marL="0" indent="-285750" algn="l" defTabSz="457200" rtl="0" eaLnBrk="1" latinLnBrk="0" hangingPunct="1">
              <a:spcBef>
                <a:spcPct val="20000"/>
              </a:spcBef>
              <a:spcAft>
                <a:spcPts val="100"/>
              </a:spcAft>
              <a:buFont typeface="Arial"/>
              <a:buChar char="•"/>
              <a:defRPr sz="2000" b="0" kern="1200">
                <a:solidFill>
                  <a:schemeClr val="tx1"/>
                </a:solidFill>
                <a:latin typeface="Avenir Light"/>
                <a:ea typeface="+mn-ea"/>
                <a:cs typeface="Avenir Light"/>
              </a:defRPr>
            </a:lvl2pPr>
            <a:lvl3pPr marL="0" indent="-228600" algn="l" defTabSz="457200" rtl="0" eaLnBrk="1" latinLnBrk="0" hangingPunct="1">
              <a:spcBef>
                <a:spcPct val="20000"/>
              </a:spcBef>
              <a:spcAft>
                <a:spcPts val="100"/>
              </a:spcAft>
              <a:buFont typeface="Arial"/>
              <a:buChar char="•"/>
              <a:defRPr sz="2000" kern="1200">
                <a:solidFill>
                  <a:schemeClr val="tx1"/>
                </a:solidFill>
                <a:latin typeface="Avenir Light"/>
                <a:ea typeface="+mn-ea"/>
                <a:cs typeface="Avenir Light"/>
              </a:defRPr>
            </a:lvl3pPr>
            <a:lvl4pPr marL="0" indent="-228600" algn="l" defTabSz="457200" rtl="0" eaLnBrk="1" latinLnBrk="0" hangingPunct="1">
              <a:spcBef>
                <a:spcPct val="20000"/>
              </a:spcBef>
              <a:spcAft>
                <a:spcPts val="100"/>
              </a:spcAft>
              <a:buFont typeface="Arial"/>
              <a:buChar char="–"/>
              <a:defRPr sz="2000" kern="1200">
                <a:solidFill>
                  <a:schemeClr val="tx1"/>
                </a:solidFill>
                <a:latin typeface="Avenir Light"/>
                <a:ea typeface="+mn-ea"/>
                <a:cs typeface="Avenir Light"/>
              </a:defRPr>
            </a:lvl4pPr>
            <a:lvl5pPr marL="342900" indent="-342900" algn="l" defTabSz="457200" rtl="0" eaLnBrk="1" latinLnBrk="0" hangingPunct="1">
              <a:spcBef>
                <a:spcPct val="20000"/>
              </a:spcBef>
              <a:spcAft>
                <a:spcPts val="100"/>
              </a:spcAft>
              <a:buFont typeface="Arial"/>
              <a:buChar char="•"/>
              <a:defRPr sz="2000" b="0" kern="1200">
                <a:solidFill>
                  <a:schemeClr val="tx1"/>
                </a:solidFill>
                <a:latin typeface="Avenir Light"/>
                <a:ea typeface="+mn-ea"/>
                <a:cs typeface="Avenir Light"/>
              </a:defRPr>
            </a:lvl5pPr>
            <a:lvl6pPr marL="538163" indent="-269875" algn="l" defTabSz="457200" rtl="0" eaLnBrk="1" latinLnBrk="0" hangingPunct="1">
              <a:spcBef>
                <a:spcPct val="20000"/>
              </a:spcBef>
              <a:buFont typeface="Arial"/>
              <a:buChar char="•"/>
              <a:defRPr sz="2000" b="0" kern="1200">
                <a:solidFill>
                  <a:schemeClr val="tx1"/>
                </a:solidFill>
                <a:latin typeface="Avenir Light"/>
                <a:ea typeface="+mn-ea"/>
                <a:cs typeface="Avenir Light"/>
              </a:defRPr>
            </a:lvl6pPr>
            <a:lvl7pPr marL="806450" indent="-268288" algn="l" defTabSz="457200" rtl="0" eaLnBrk="1" latinLnBrk="0" hangingPunct="1">
              <a:spcBef>
                <a:spcPct val="20000"/>
              </a:spcBef>
              <a:buFont typeface="Arial"/>
              <a:buChar char="•"/>
              <a:defRPr sz="2000" b="0" kern="1200">
                <a:solidFill>
                  <a:schemeClr val="tx1"/>
                </a:solidFill>
                <a:latin typeface="Avenir Light"/>
                <a:ea typeface="+mn-ea"/>
                <a:cs typeface="Avenir Light"/>
              </a:defRPr>
            </a:lvl7pPr>
            <a:lvl8pPr marL="1074738" indent="-268288" algn="l" defTabSz="457200" rtl="0" eaLnBrk="1" latinLnBrk="0" hangingPunct="1">
              <a:spcBef>
                <a:spcPct val="20000"/>
              </a:spcBef>
              <a:buFont typeface="Arial"/>
              <a:buChar char="•"/>
              <a:defRPr sz="2000" kern="1200">
                <a:solidFill>
                  <a:schemeClr val="tx1"/>
                </a:solidFill>
                <a:latin typeface="Avenir Light"/>
                <a:ea typeface="+mn-ea"/>
                <a:cs typeface="Avenir Light"/>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800" dirty="0">
                <a:latin typeface="Helvetica"/>
                <a:cs typeface="Helvetica"/>
              </a:rPr>
              <a:t>Modifica di MINIMAX per non espandere inutilmente nodi dell’albero di ricerca che non porterebbero a una soluzione ottimale.</a:t>
            </a:r>
          </a:p>
          <a:p>
            <a:r>
              <a:rPr lang="it-IT" sz="2800" dirty="0">
                <a:latin typeface="Helvetica"/>
                <a:cs typeface="Helvetica"/>
              </a:rPr>
              <a:t>Idea di base:</a:t>
            </a:r>
            <a:br>
              <a:rPr lang="it-IT" sz="2800" dirty="0">
                <a:latin typeface="Helvetica"/>
                <a:cs typeface="Helvetica"/>
              </a:rPr>
            </a:br>
            <a:r>
              <a:rPr lang="it-IT" sz="2800" dirty="0">
                <a:latin typeface="Helvetica"/>
                <a:cs typeface="Helvetica"/>
              </a:rPr>
              <a:t>quando eseguiamo MINIMAX non dobbiamo calcolare tutti i valori dei figli nodi per decidere se alcuni nodi sono subottimali.</a:t>
            </a:r>
            <a:endParaRPr lang="en-US" sz="2800" dirty="0">
              <a:latin typeface="Helvetica"/>
              <a:cs typeface="Helvetica"/>
            </a:endParaRPr>
          </a:p>
        </p:txBody>
      </p:sp>
    </p:spTree>
    <p:extLst>
      <p:ext uri="{BB962C8B-B14F-4D97-AF65-F5344CB8AC3E}">
        <p14:creationId xmlns:p14="http://schemas.microsoft.com/office/powerpoint/2010/main" val="3699986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Idea di base</a:t>
            </a:r>
          </a:p>
        </p:txBody>
      </p:sp>
      <p:sp>
        <p:nvSpPr>
          <p:cNvPr id="6" name="Triangolo isoscele 5"/>
          <p:cNvSpPr/>
          <p:nvPr/>
        </p:nvSpPr>
        <p:spPr>
          <a:xfrm>
            <a:off x="3491880" y="1844824"/>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Triangolo isoscele 6"/>
          <p:cNvSpPr/>
          <p:nvPr/>
        </p:nvSpPr>
        <p:spPr>
          <a:xfrm flipV="1">
            <a:off x="2267744"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riangolo isoscele 8"/>
          <p:cNvSpPr/>
          <p:nvPr/>
        </p:nvSpPr>
        <p:spPr>
          <a:xfrm flipV="1">
            <a:off x="4572000"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Triangolo isoscele 9"/>
          <p:cNvSpPr/>
          <p:nvPr/>
        </p:nvSpPr>
        <p:spPr>
          <a:xfrm>
            <a:off x="14756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riangolo isoscele 10"/>
          <p:cNvSpPr/>
          <p:nvPr/>
        </p:nvSpPr>
        <p:spPr>
          <a:xfrm>
            <a:off x="26277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Triangolo isoscele 11"/>
          <p:cNvSpPr/>
          <p:nvPr/>
        </p:nvSpPr>
        <p:spPr>
          <a:xfrm>
            <a:off x="3923928"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riangolo isoscele 12"/>
          <p:cNvSpPr/>
          <p:nvPr/>
        </p:nvSpPr>
        <p:spPr>
          <a:xfrm>
            <a:off x="50760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Triangolo isoscele 15"/>
          <p:cNvSpPr/>
          <p:nvPr/>
        </p:nvSpPr>
        <p:spPr>
          <a:xfrm>
            <a:off x="62281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1 7"/>
          <p:cNvCxnSpPr>
            <a:stCxn id="6" idx="3"/>
            <a:endCxn id="7" idx="3"/>
          </p:cNvCxnSpPr>
          <p:nvPr/>
        </p:nvCxnSpPr>
        <p:spPr>
          <a:xfrm flipH="1">
            <a:off x="2699792" y="2564904"/>
            <a:ext cx="122413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a:stCxn id="6" idx="3"/>
            <a:endCxn id="9" idx="3"/>
          </p:cNvCxnSpPr>
          <p:nvPr/>
        </p:nvCxnSpPr>
        <p:spPr>
          <a:xfrm>
            <a:off x="3923928" y="2564904"/>
            <a:ext cx="108012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a:stCxn id="7" idx="0"/>
            <a:endCxn id="10" idx="0"/>
          </p:cNvCxnSpPr>
          <p:nvPr/>
        </p:nvCxnSpPr>
        <p:spPr>
          <a:xfrm flipH="1">
            <a:off x="1907704" y="4149080"/>
            <a:ext cx="792088"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a:stCxn id="7" idx="0"/>
            <a:endCxn id="11" idx="0"/>
          </p:cNvCxnSpPr>
          <p:nvPr/>
        </p:nvCxnSpPr>
        <p:spPr>
          <a:xfrm>
            <a:off x="2699792" y="4149080"/>
            <a:ext cx="36004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a:stCxn id="9" idx="0"/>
            <a:endCxn id="12" idx="0"/>
          </p:cNvCxnSpPr>
          <p:nvPr/>
        </p:nvCxnSpPr>
        <p:spPr>
          <a:xfrm flipH="1">
            <a:off x="4355976" y="4149080"/>
            <a:ext cx="648072"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a:stCxn id="9" idx="0"/>
            <a:endCxn id="16" idx="0"/>
          </p:cNvCxnSpPr>
          <p:nvPr/>
        </p:nvCxnSpPr>
        <p:spPr>
          <a:xfrm>
            <a:off x="5004048" y="4149080"/>
            <a:ext cx="1656184"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a:stCxn id="9" idx="0"/>
            <a:endCxn id="13" idx="0"/>
          </p:cNvCxnSpPr>
          <p:nvPr/>
        </p:nvCxnSpPr>
        <p:spPr>
          <a:xfrm>
            <a:off x="5004048" y="4149080"/>
            <a:ext cx="50405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CasellaDiTesto 38"/>
          <p:cNvSpPr txBox="1"/>
          <p:nvPr/>
        </p:nvSpPr>
        <p:spPr>
          <a:xfrm>
            <a:off x="1750060" y="5795972"/>
            <a:ext cx="301660" cy="369332"/>
          </a:xfrm>
          <a:prstGeom prst="rect">
            <a:avLst/>
          </a:prstGeom>
          <a:noFill/>
        </p:spPr>
        <p:txBody>
          <a:bodyPr wrap="none" rtlCol="0">
            <a:spAutoFit/>
          </a:bodyPr>
          <a:lstStyle/>
          <a:p>
            <a:r>
              <a:rPr lang="it-IT" dirty="0">
                <a:latin typeface="Times New Roman"/>
                <a:cs typeface="Times New Roman"/>
              </a:rPr>
              <a:t>5</a:t>
            </a:r>
          </a:p>
        </p:txBody>
      </p:sp>
      <p:sp>
        <p:nvSpPr>
          <p:cNvPr id="40" name="CasellaDiTesto 39"/>
          <p:cNvSpPr txBox="1"/>
          <p:nvPr/>
        </p:nvSpPr>
        <p:spPr>
          <a:xfrm>
            <a:off x="2915816" y="5805264"/>
            <a:ext cx="301660" cy="369332"/>
          </a:xfrm>
          <a:prstGeom prst="rect">
            <a:avLst/>
          </a:prstGeom>
          <a:noFill/>
        </p:spPr>
        <p:txBody>
          <a:bodyPr wrap="none" rtlCol="0">
            <a:spAutoFit/>
          </a:bodyPr>
          <a:lstStyle/>
          <a:p>
            <a:r>
              <a:rPr lang="it-IT" dirty="0">
                <a:latin typeface="Times New Roman"/>
                <a:cs typeface="Times New Roman"/>
              </a:rPr>
              <a:t>6</a:t>
            </a:r>
          </a:p>
        </p:txBody>
      </p:sp>
      <p:sp>
        <p:nvSpPr>
          <p:cNvPr id="41" name="CasellaDiTesto 40"/>
          <p:cNvSpPr txBox="1"/>
          <p:nvPr/>
        </p:nvSpPr>
        <p:spPr>
          <a:xfrm>
            <a:off x="4211960" y="5795972"/>
            <a:ext cx="301660" cy="369332"/>
          </a:xfrm>
          <a:prstGeom prst="rect">
            <a:avLst/>
          </a:prstGeom>
          <a:noFill/>
        </p:spPr>
        <p:txBody>
          <a:bodyPr wrap="none" rtlCol="0">
            <a:spAutoFit/>
          </a:bodyPr>
          <a:lstStyle/>
          <a:p>
            <a:r>
              <a:rPr lang="it-IT" dirty="0">
                <a:latin typeface="Times New Roman"/>
                <a:cs typeface="Times New Roman"/>
              </a:rPr>
              <a:t>7</a:t>
            </a:r>
          </a:p>
        </p:txBody>
      </p:sp>
      <p:sp>
        <p:nvSpPr>
          <p:cNvPr id="42" name="CasellaDiTesto 41"/>
          <p:cNvSpPr txBox="1"/>
          <p:nvPr/>
        </p:nvSpPr>
        <p:spPr>
          <a:xfrm>
            <a:off x="5364088" y="5805264"/>
            <a:ext cx="301660" cy="369332"/>
          </a:xfrm>
          <a:prstGeom prst="rect">
            <a:avLst/>
          </a:prstGeom>
          <a:noFill/>
        </p:spPr>
        <p:txBody>
          <a:bodyPr wrap="none" rtlCol="0">
            <a:spAutoFit/>
          </a:bodyPr>
          <a:lstStyle/>
          <a:p>
            <a:r>
              <a:rPr lang="it-IT" dirty="0">
                <a:latin typeface="Times New Roman"/>
                <a:cs typeface="Times New Roman"/>
              </a:rPr>
              <a:t>4</a:t>
            </a:r>
          </a:p>
        </p:txBody>
      </p:sp>
      <p:sp>
        <p:nvSpPr>
          <p:cNvPr id="43" name="CasellaDiTesto 42"/>
          <p:cNvSpPr txBox="1"/>
          <p:nvPr/>
        </p:nvSpPr>
        <p:spPr>
          <a:xfrm>
            <a:off x="1979712" y="3645024"/>
            <a:ext cx="301660" cy="369332"/>
          </a:xfrm>
          <a:prstGeom prst="rect">
            <a:avLst/>
          </a:prstGeom>
          <a:noFill/>
        </p:spPr>
        <p:txBody>
          <a:bodyPr wrap="none" rtlCol="0">
            <a:spAutoFit/>
          </a:bodyPr>
          <a:lstStyle/>
          <a:p>
            <a:r>
              <a:rPr lang="it-IT" dirty="0">
                <a:latin typeface="Times New Roman"/>
                <a:cs typeface="Times New Roman"/>
              </a:rPr>
              <a:t>5</a:t>
            </a:r>
          </a:p>
        </p:txBody>
      </p:sp>
      <p:sp>
        <p:nvSpPr>
          <p:cNvPr id="44" name="CasellaDiTesto 43"/>
          <p:cNvSpPr txBox="1"/>
          <p:nvPr/>
        </p:nvSpPr>
        <p:spPr>
          <a:xfrm>
            <a:off x="4355976" y="3645024"/>
            <a:ext cx="301660" cy="369332"/>
          </a:xfrm>
          <a:prstGeom prst="rect">
            <a:avLst/>
          </a:prstGeom>
          <a:noFill/>
        </p:spPr>
        <p:txBody>
          <a:bodyPr wrap="none" rtlCol="0">
            <a:spAutoFit/>
          </a:bodyPr>
          <a:lstStyle/>
          <a:p>
            <a:r>
              <a:rPr lang="it-IT" dirty="0">
                <a:latin typeface="Times New Roman"/>
                <a:cs typeface="Times New Roman"/>
              </a:rPr>
              <a:t>4</a:t>
            </a:r>
          </a:p>
        </p:txBody>
      </p:sp>
    </p:spTree>
    <p:extLst>
      <p:ext uri="{BB962C8B-B14F-4D97-AF65-F5344CB8AC3E}">
        <p14:creationId xmlns:p14="http://schemas.microsoft.com/office/powerpoint/2010/main" val="3775629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Idea di base</a:t>
            </a:r>
          </a:p>
        </p:txBody>
      </p:sp>
      <p:sp>
        <p:nvSpPr>
          <p:cNvPr id="6" name="Triangolo isoscele 5"/>
          <p:cNvSpPr/>
          <p:nvPr/>
        </p:nvSpPr>
        <p:spPr>
          <a:xfrm>
            <a:off x="3491880" y="1844824"/>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Triangolo isoscele 6"/>
          <p:cNvSpPr/>
          <p:nvPr/>
        </p:nvSpPr>
        <p:spPr>
          <a:xfrm flipV="1">
            <a:off x="2267744"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riangolo isoscele 8"/>
          <p:cNvSpPr/>
          <p:nvPr/>
        </p:nvSpPr>
        <p:spPr>
          <a:xfrm flipV="1">
            <a:off x="4572000"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Triangolo isoscele 9"/>
          <p:cNvSpPr/>
          <p:nvPr/>
        </p:nvSpPr>
        <p:spPr>
          <a:xfrm>
            <a:off x="14756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riangolo isoscele 10"/>
          <p:cNvSpPr/>
          <p:nvPr/>
        </p:nvSpPr>
        <p:spPr>
          <a:xfrm>
            <a:off x="26277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Triangolo isoscele 11"/>
          <p:cNvSpPr/>
          <p:nvPr/>
        </p:nvSpPr>
        <p:spPr>
          <a:xfrm>
            <a:off x="3923928"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riangolo isoscele 12"/>
          <p:cNvSpPr/>
          <p:nvPr/>
        </p:nvSpPr>
        <p:spPr>
          <a:xfrm>
            <a:off x="50760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Triangolo isoscele 15"/>
          <p:cNvSpPr/>
          <p:nvPr/>
        </p:nvSpPr>
        <p:spPr>
          <a:xfrm>
            <a:off x="62281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1 7"/>
          <p:cNvCxnSpPr>
            <a:stCxn id="6" idx="3"/>
            <a:endCxn id="7" idx="3"/>
          </p:cNvCxnSpPr>
          <p:nvPr/>
        </p:nvCxnSpPr>
        <p:spPr>
          <a:xfrm flipH="1">
            <a:off x="2699792" y="2564904"/>
            <a:ext cx="122413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a:stCxn id="6" idx="3"/>
            <a:endCxn id="9" idx="3"/>
          </p:cNvCxnSpPr>
          <p:nvPr/>
        </p:nvCxnSpPr>
        <p:spPr>
          <a:xfrm>
            <a:off x="3923928" y="2564904"/>
            <a:ext cx="108012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a:stCxn id="7" idx="0"/>
            <a:endCxn id="10" idx="0"/>
          </p:cNvCxnSpPr>
          <p:nvPr/>
        </p:nvCxnSpPr>
        <p:spPr>
          <a:xfrm flipH="1">
            <a:off x="1907704" y="4149080"/>
            <a:ext cx="792088"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a:stCxn id="7" idx="0"/>
            <a:endCxn id="11" idx="0"/>
          </p:cNvCxnSpPr>
          <p:nvPr/>
        </p:nvCxnSpPr>
        <p:spPr>
          <a:xfrm>
            <a:off x="2699792" y="4149080"/>
            <a:ext cx="36004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a:stCxn id="9" idx="0"/>
            <a:endCxn id="12" idx="0"/>
          </p:cNvCxnSpPr>
          <p:nvPr/>
        </p:nvCxnSpPr>
        <p:spPr>
          <a:xfrm flipH="1">
            <a:off x="4355976" y="4149080"/>
            <a:ext cx="648072"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a:stCxn id="9" idx="0"/>
            <a:endCxn id="16" idx="0"/>
          </p:cNvCxnSpPr>
          <p:nvPr/>
        </p:nvCxnSpPr>
        <p:spPr>
          <a:xfrm>
            <a:off x="5004048" y="4149080"/>
            <a:ext cx="1656184"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a:stCxn id="9" idx="0"/>
            <a:endCxn id="13" idx="0"/>
          </p:cNvCxnSpPr>
          <p:nvPr/>
        </p:nvCxnSpPr>
        <p:spPr>
          <a:xfrm>
            <a:off x="5004048" y="4149080"/>
            <a:ext cx="50405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CasellaDiTesto 38"/>
          <p:cNvSpPr txBox="1"/>
          <p:nvPr/>
        </p:nvSpPr>
        <p:spPr>
          <a:xfrm>
            <a:off x="1750060" y="5795972"/>
            <a:ext cx="301660" cy="369332"/>
          </a:xfrm>
          <a:prstGeom prst="rect">
            <a:avLst/>
          </a:prstGeom>
          <a:noFill/>
        </p:spPr>
        <p:txBody>
          <a:bodyPr wrap="none" rtlCol="0">
            <a:spAutoFit/>
          </a:bodyPr>
          <a:lstStyle/>
          <a:p>
            <a:r>
              <a:rPr lang="it-IT" dirty="0">
                <a:latin typeface="Times New Roman"/>
                <a:cs typeface="Times New Roman"/>
              </a:rPr>
              <a:t>5</a:t>
            </a:r>
          </a:p>
        </p:txBody>
      </p:sp>
      <p:sp>
        <p:nvSpPr>
          <p:cNvPr id="40" name="CasellaDiTesto 39"/>
          <p:cNvSpPr txBox="1"/>
          <p:nvPr/>
        </p:nvSpPr>
        <p:spPr>
          <a:xfrm>
            <a:off x="2915816" y="5805264"/>
            <a:ext cx="301660" cy="369332"/>
          </a:xfrm>
          <a:prstGeom prst="rect">
            <a:avLst/>
          </a:prstGeom>
          <a:noFill/>
        </p:spPr>
        <p:txBody>
          <a:bodyPr wrap="none" rtlCol="0">
            <a:spAutoFit/>
          </a:bodyPr>
          <a:lstStyle/>
          <a:p>
            <a:r>
              <a:rPr lang="it-IT" dirty="0">
                <a:latin typeface="Times New Roman"/>
                <a:cs typeface="Times New Roman"/>
              </a:rPr>
              <a:t>6</a:t>
            </a:r>
          </a:p>
        </p:txBody>
      </p:sp>
      <p:sp>
        <p:nvSpPr>
          <p:cNvPr id="41" name="CasellaDiTesto 40"/>
          <p:cNvSpPr txBox="1"/>
          <p:nvPr/>
        </p:nvSpPr>
        <p:spPr>
          <a:xfrm>
            <a:off x="4211960" y="5795972"/>
            <a:ext cx="301660" cy="369332"/>
          </a:xfrm>
          <a:prstGeom prst="rect">
            <a:avLst/>
          </a:prstGeom>
          <a:noFill/>
        </p:spPr>
        <p:txBody>
          <a:bodyPr wrap="none" rtlCol="0">
            <a:spAutoFit/>
          </a:bodyPr>
          <a:lstStyle/>
          <a:p>
            <a:r>
              <a:rPr lang="it-IT" dirty="0">
                <a:latin typeface="Times New Roman"/>
                <a:cs typeface="Times New Roman"/>
              </a:rPr>
              <a:t>7</a:t>
            </a:r>
          </a:p>
        </p:txBody>
      </p:sp>
      <p:sp>
        <p:nvSpPr>
          <p:cNvPr id="42" name="CasellaDiTesto 41"/>
          <p:cNvSpPr txBox="1"/>
          <p:nvPr/>
        </p:nvSpPr>
        <p:spPr>
          <a:xfrm>
            <a:off x="5364088" y="5805264"/>
            <a:ext cx="301660" cy="369332"/>
          </a:xfrm>
          <a:prstGeom prst="rect">
            <a:avLst/>
          </a:prstGeom>
          <a:noFill/>
        </p:spPr>
        <p:txBody>
          <a:bodyPr wrap="none" rtlCol="0">
            <a:spAutoFit/>
          </a:bodyPr>
          <a:lstStyle/>
          <a:p>
            <a:r>
              <a:rPr lang="it-IT" dirty="0">
                <a:latin typeface="Times New Roman"/>
                <a:cs typeface="Times New Roman"/>
              </a:rPr>
              <a:t>4</a:t>
            </a:r>
          </a:p>
        </p:txBody>
      </p:sp>
      <p:sp>
        <p:nvSpPr>
          <p:cNvPr id="43" name="CasellaDiTesto 42"/>
          <p:cNvSpPr txBox="1"/>
          <p:nvPr/>
        </p:nvSpPr>
        <p:spPr>
          <a:xfrm>
            <a:off x="1979712" y="3645024"/>
            <a:ext cx="301660" cy="369332"/>
          </a:xfrm>
          <a:prstGeom prst="rect">
            <a:avLst/>
          </a:prstGeom>
          <a:noFill/>
        </p:spPr>
        <p:txBody>
          <a:bodyPr wrap="none" rtlCol="0">
            <a:spAutoFit/>
          </a:bodyPr>
          <a:lstStyle/>
          <a:p>
            <a:r>
              <a:rPr lang="it-IT" dirty="0">
                <a:latin typeface="Times New Roman"/>
                <a:cs typeface="Times New Roman"/>
              </a:rPr>
              <a:t>5</a:t>
            </a:r>
          </a:p>
        </p:txBody>
      </p:sp>
      <p:sp>
        <p:nvSpPr>
          <p:cNvPr id="44" name="CasellaDiTesto 43"/>
          <p:cNvSpPr txBox="1"/>
          <p:nvPr/>
        </p:nvSpPr>
        <p:spPr>
          <a:xfrm>
            <a:off x="4355976" y="3645024"/>
            <a:ext cx="301660" cy="369332"/>
          </a:xfrm>
          <a:prstGeom prst="rect">
            <a:avLst/>
          </a:prstGeom>
          <a:noFill/>
        </p:spPr>
        <p:txBody>
          <a:bodyPr wrap="none" rtlCol="0">
            <a:spAutoFit/>
          </a:bodyPr>
          <a:lstStyle/>
          <a:p>
            <a:r>
              <a:rPr lang="it-IT" dirty="0">
                <a:latin typeface="Times New Roman"/>
                <a:cs typeface="Times New Roman"/>
              </a:rPr>
              <a:t>4</a:t>
            </a:r>
          </a:p>
        </p:txBody>
      </p:sp>
      <p:sp>
        <p:nvSpPr>
          <p:cNvPr id="3" name="Figura a mano libera 2"/>
          <p:cNvSpPr/>
          <p:nvPr/>
        </p:nvSpPr>
        <p:spPr>
          <a:xfrm>
            <a:off x="1187624" y="2618545"/>
            <a:ext cx="2524104" cy="3982696"/>
          </a:xfrm>
          <a:custGeom>
            <a:avLst/>
            <a:gdLst>
              <a:gd name="connsiteX0" fmla="*/ 2445716 w 2524104"/>
              <a:gd name="connsiteY0" fmla="*/ 862395 h 3982696"/>
              <a:gd name="connsiteX1" fmla="*/ 1034726 w 2524104"/>
              <a:gd name="connsiteY1" fmla="*/ 0 h 3982696"/>
              <a:gd name="connsiteX2" fmla="*/ 0 w 2524104"/>
              <a:gd name="connsiteY2" fmla="*/ 1630710 h 3982696"/>
              <a:gd name="connsiteX3" fmla="*/ 109743 w 2524104"/>
              <a:gd name="connsiteY3" fmla="*/ 3810218 h 3982696"/>
              <a:gd name="connsiteX4" fmla="*/ 1693188 w 2524104"/>
              <a:gd name="connsiteY4" fmla="*/ 3982696 h 3982696"/>
              <a:gd name="connsiteX5" fmla="*/ 2524104 w 2524104"/>
              <a:gd name="connsiteY5" fmla="*/ 3606379 h 3982696"/>
              <a:gd name="connsiteX6" fmla="*/ 2445716 w 2524104"/>
              <a:gd name="connsiteY6" fmla="*/ 862395 h 398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104" h="3982696">
                <a:moveTo>
                  <a:pt x="2445716" y="862395"/>
                </a:moveTo>
                <a:lnTo>
                  <a:pt x="1034726" y="0"/>
                </a:lnTo>
                <a:lnTo>
                  <a:pt x="0" y="1630710"/>
                </a:lnTo>
                <a:lnTo>
                  <a:pt x="109743" y="3810218"/>
                </a:lnTo>
                <a:lnTo>
                  <a:pt x="1693188" y="3982696"/>
                </a:lnTo>
                <a:lnTo>
                  <a:pt x="2524104" y="3606379"/>
                </a:lnTo>
                <a:lnTo>
                  <a:pt x="2445716" y="862395"/>
                </a:lnTo>
                <a:close/>
              </a:path>
            </a:pathLst>
          </a:custGeom>
          <a:noFill/>
          <a:ln w="9842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Fumetto 1 24"/>
          <p:cNvSpPr/>
          <p:nvPr/>
        </p:nvSpPr>
        <p:spPr>
          <a:xfrm>
            <a:off x="5148064" y="1628800"/>
            <a:ext cx="3672408" cy="1296144"/>
          </a:xfrm>
          <a:prstGeom prst="wedgeRectCallout">
            <a:avLst>
              <a:gd name="adj1" fmla="val -91291"/>
              <a:gd name="adj2" fmla="val 90496"/>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MAX ha già applicato minimax a questa parte dell’albero. Se esegue la mossa a1 guadagnerà 5 punti.</a:t>
            </a:r>
          </a:p>
        </p:txBody>
      </p:sp>
    </p:spTree>
    <p:extLst>
      <p:ext uri="{BB962C8B-B14F-4D97-AF65-F5344CB8AC3E}">
        <p14:creationId xmlns:p14="http://schemas.microsoft.com/office/powerpoint/2010/main" val="2516504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Idea di base</a:t>
            </a:r>
          </a:p>
        </p:txBody>
      </p:sp>
      <p:sp>
        <p:nvSpPr>
          <p:cNvPr id="6" name="Triangolo isoscele 5"/>
          <p:cNvSpPr/>
          <p:nvPr/>
        </p:nvSpPr>
        <p:spPr>
          <a:xfrm>
            <a:off x="3491880" y="1844824"/>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Triangolo isoscele 6"/>
          <p:cNvSpPr/>
          <p:nvPr/>
        </p:nvSpPr>
        <p:spPr>
          <a:xfrm flipV="1">
            <a:off x="2267744"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riangolo isoscele 8"/>
          <p:cNvSpPr/>
          <p:nvPr/>
        </p:nvSpPr>
        <p:spPr>
          <a:xfrm flipV="1">
            <a:off x="4572000"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Triangolo isoscele 9"/>
          <p:cNvSpPr/>
          <p:nvPr/>
        </p:nvSpPr>
        <p:spPr>
          <a:xfrm>
            <a:off x="14756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riangolo isoscele 10"/>
          <p:cNvSpPr/>
          <p:nvPr/>
        </p:nvSpPr>
        <p:spPr>
          <a:xfrm>
            <a:off x="26277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Triangolo isoscele 11"/>
          <p:cNvSpPr/>
          <p:nvPr/>
        </p:nvSpPr>
        <p:spPr>
          <a:xfrm>
            <a:off x="3923928"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riangolo isoscele 12"/>
          <p:cNvSpPr/>
          <p:nvPr/>
        </p:nvSpPr>
        <p:spPr>
          <a:xfrm>
            <a:off x="50760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Triangolo isoscele 15"/>
          <p:cNvSpPr/>
          <p:nvPr/>
        </p:nvSpPr>
        <p:spPr>
          <a:xfrm>
            <a:off x="62281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1 7"/>
          <p:cNvCxnSpPr>
            <a:stCxn id="6" idx="3"/>
            <a:endCxn id="7" idx="3"/>
          </p:cNvCxnSpPr>
          <p:nvPr/>
        </p:nvCxnSpPr>
        <p:spPr>
          <a:xfrm flipH="1">
            <a:off x="2699792" y="2564904"/>
            <a:ext cx="122413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a:stCxn id="6" idx="3"/>
            <a:endCxn id="9" idx="3"/>
          </p:cNvCxnSpPr>
          <p:nvPr/>
        </p:nvCxnSpPr>
        <p:spPr>
          <a:xfrm>
            <a:off x="3923928" y="2564904"/>
            <a:ext cx="108012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a:stCxn id="7" idx="0"/>
            <a:endCxn id="10" idx="0"/>
          </p:cNvCxnSpPr>
          <p:nvPr/>
        </p:nvCxnSpPr>
        <p:spPr>
          <a:xfrm flipH="1">
            <a:off x="1907704" y="4149080"/>
            <a:ext cx="792088"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a:stCxn id="7" idx="0"/>
            <a:endCxn id="11" idx="0"/>
          </p:cNvCxnSpPr>
          <p:nvPr/>
        </p:nvCxnSpPr>
        <p:spPr>
          <a:xfrm>
            <a:off x="2699792" y="4149080"/>
            <a:ext cx="36004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a:stCxn id="9" idx="0"/>
            <a:endCxn id="12" idx="0"/>
          </p:cNvCxnSpPr>
          <p:nvPr/>
        </p:nvCxnSpPr>
        <p:spPr>
          <a:xfrm flipH="1">
            <a:off x="4355976" y="4149080"/>
            <a:ext cx="648072"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a:stCxn id="9" idx="0"/>
            <a:endCxn id="16" idx="0"/>
          </p:cNvCxnSpPr>
          <p:nvPr/>
        </p:nvCxnSpPr>
        <p:spPr>
          <a:xfrm>
            <a:off x="5004048" y="4149080"/>
            <a:ext cx="1656184"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a:stCxn id="9" idx="0"/>
            <a:endCxn id="13" idx="0"/>
          </p:cNvCxnSpPr>
          <p:nvPr/>
        </p:nvCxnSpPr>
        <p:spPr>
          <a:xfrm>
            <a:off x="5004048" y="4149080"/>
            <a:ext cx="50405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CasellaDiTesto 38"/>
          <p:cNvSpPr txBox="1"/>
          <p:nvPr/>
        </p:nvSpPr>
        <p:spPr>
          <a:xfrm>
            <a:off x="1750060" y="5795972"/>
            <a:ext cx="301660" cy="369332"/>
          </a:xfrm>
          <a:prstGeom prst="rect">
            <a:avLst/>
          </a:prstGeom>
          <a:noFill/>
        </p:spPr>
        <p:txBody>
          <a:bodyPr wrap="none" rtlCol="0">
            <a:spAutoFit/>
          </a:bodyPr>
          <a:lstStyle/>
          <a:p>
            <a:r>
              <a:rPr lang="it-IT" dirty="0">
                <a:latin typeface="Times New Roman"/>
                <a:cs typeface="Times New Roman"/>
              </a:rPr>
              <a:t>5</a:t>
            </a:r>
          </a:p>
        </p:txBody>
      </p:sp>
      <p:sp>
        <p:nvSpPr>
          <p:cNvPr id="40" name="CasellaDiTesto 39"/>
          <p:cNvSpPr txBox="1"/>
          <p:nvPr/>
        </p:nvSpPr>
        <p:spPr>
          <a:xfrm>
            <a:off x="2915816" y="5805264"/>
            <a:ext cx="301660" cy="369332"/>
          </a:xfrm>
          <a:prstGeom prst="rect">
            <a:avLst/>
          </a:prstGeom>
          <a:noFill/>
        </p:spPr>
        <p:txBody>
          <a:bodyPr wrap="none" rtlCol="0">
            <a:spAutoFit/>
          </a:bodyPr>
          <a:lstStyle/>
          <a:p>
            <a:r>
              <a:rPr lang="it-IT" dirty="0">
                <a:latin typeface="Times New Roman"/>
                <a:cs typeface="Times New Roman"/>
              </a:rPr>
              <a:t>6</a:t>
            </a:r>
          </a:p>
        </p:txBody>
      </p:sp>
      <p:sp>
        <p:nvSpPr>
          <p:cNvPr id="41" name="CasellaDiTesto 40"/>
          <p:cNvSpPr txBox="1"/>
          <p:nvPr/>
        </p:nvSpPr>
        <p:spPr>
          <a:xfrm>
            <a:off x="4211960" y="5795972"/>
            <a:ext cx="301660" cy="369332"/>
          </a:xfrm>
          <a:prstGeom prst="rect">
            <a:avLst/>
          </a:prstGeom>
          <a:noFill/>
        </p:spPr>
        <p:txBody>
          <a:bodyPr wrap="none" rtlCol="0">
            <a:spAutoFit/>
          </a:bodyPr>
          <a:lstStyle/>
          <a:p>
            <a:r>
              <a:rPr lang="it-IT" dirty="0">
                <a:latin typeface="Times New Roman"/>
                <a:cs typeface="Times New Roman"/>
              </a:rPr>
              <a:t>7</a:t>
            </a:r>
          </a:p>
        </p:txBody>
      </p:sp>
      <p:sp>
        <p:nvSpPr>
          <p:cNvPr id="42" name="CasellaDiTesto 41"/>
          <p:cNvSpPr txBox="1"/>
          <p:nvPr/>
        </p:nvSpPr>
        <p:spPr>
          <a:xfrm>
            <a:off x="5364088" y="5805264"/>
            <a:ext cx="301660" cy="369332"/>
          </a:xfrm>
          <a:prstGeom prst="rect">
            <a:avLst/>
          </a:prstGeom>
          <a:noFill/>
        </p:spPr>
        <p:txBody>
          <a:bodyPr wrap="none" rtlCol="0">
            <a:spAutoFit/>
          </a:bodyPr>
          <a:lstStyle/>
          <a:p>
            <a:r>
              <a:rPr lang="it-IT" dirty="0">
                <a:latin typeface="Times New Roman"/>
                <a:cs typeface="Times New Roman"/>
              </a:rPr>
              <a:t>4</a:t>
            </a:r>
          </a:p>
        </p:txBody>
      </p:sp>
      <p:sp>
        <p:nvSpPr>
          <p:cNvPr id="43" name="CasellaDiTesto 42"/>
          <p:cNvSpPr txBox="1"/>
          <p:nvPr/>
        </p:nvSpPr>
        <p:spPr>
          <a:xfrm>
            <a:off x="1979712" y="3645024"/>
            <a:ext cx="301660" cy="369332"/>
          </a:xfrm>
          <a:prstGeom prst="rect">
            <a:avLst/>
          </a:prstGeom>
          <a:noFill/>
        </p:spPr>
        <p:txBody>
          <a:bodyPr wrap="none" rtlCol="0">
            <a:spAutoFit/>
          </a:bodyPr>
          <a:lstStyle/>
          <a:p>
            <a:r>
              <a:rPr lang="it-IT" dirty="0">
                <a:latin typeface="Times New Roman"/>
                <a:cs typeface="Times New Roman"/>
              </a:rPr>
              <a:t>5</a:t>
            </a:r>
          </a:p>
        </p:txBody>
      </p:sp>
      <p:sp>
        <p:nvSpPr>
          <p:cNvPr id="44" name="CasellaDiTesto 43"/>
          <p:cNvSpPr txBox="1"/>
          <p:nvPr/>
        </p:nvSpPr>
        <p:spPr>
          <a:xfrm>
            <a:off x="4355976" y="3645024"/>
            <a:ext cx="301660" cy="369332"/>
          </a:xfrm>
          <a:prstGeom prst="rect">
            <a:avLst/>
          </a:prstGeom>
          <a:noFill/>
        </p:spPr>
        <p:txBody>
          <a:bodyPr wrap="none" rtlCol="0">
            <a:spAutoFit/>
          </a:bodyPr>
          <a:lstStyle/>
          <a:p>
            <a:r>
              <a:rPr lang="it-IT" dirty="0">
                <a:latin typeface="Times New Roman"/>
                <a:cs typeface="Times New Roman"/>
              </a:rPr>
              <a:t>4</a:t>
            </a:r>
          </a:p>
        </p:txBody>
      </p:sp>
      <p:sp>
        <p:nvSpPr>
          <p:cNvPr id="3" name="Figura a mano libera 2"/>
          <p:cNvSpPr/>
          <p:nvPr/>
        </p:nvSpPr>
        <p:spPr>
          <a:xfrm>
            <a:off x="3651572" y="3188606"/>
            <a:ext cx="3728737" cy="3088942"/>
          </a:xfrm>
          <a:custGeom>
            <a:avLst/>
            <a:gdLst>
              <a:gd name="connsiteX0" fmla="*/ 2445716 w 2524104"/>
              <a:gd name="connsiteY0" fmla="*/ 862395 h 3982696"/>
              <a:gd name="connsiteX1" fmla="*/ 1034726 w 2524104"/>
              <a:gd name="connsiteY1" fmla="*/ 0 h 3982696"/>
              <a:gd name="connsiteX2" fmla="*/ 0 w 2524104"/>
              <a:gd name="connsiteY2" fmla="*/ 1630710 h 3982696"/>
              <a:gd name="connsiteX3" fmla="*/ 109743 w 2524104"/>
              <a:gd name="connsiteY3" fmla="*/ 3810218 h 3982696"/>
              <a:gd name="connsiteX4" fmla="*/ 1693188 w 2524104"/>
              <a:gd name="connsiteY4" fmla="*/ 3982696 h 3982696"/>
              <a:gd name="connsiteX5" fmla="*/ 2524104 w 2524104"/>
              <a:gd name="connsiteY5" fmla="*/ 3606379 h 3982696"/>
              <a:gd name="connsiteX6" fmla="*/ 2445716 w 2524104"/>
              <a:gd name="connsiteY6" fmla="*/ 862395 h 3982696"/>
              <a:gd name="connsiteX0" fmla="*/ 2445716 w 2524104"/>
              <a:gd name="connsiteY0" fmla="*/ 486077 h 3606378"/>
              <a:gd name="connsiteX1" fmla="*/ 548584 w 2524104"/>
              <a:gd name="connsiteY1" fmla="*/ 0 h 3606378"/>
              <a:gd name="connsiteX2" fmla="*/ 0 w 2524104"/>
              <a:gd name="connsiteY2" fmla="*/ 1254392 h 3606378"/>
              <a:gd name="connsiteX3" fmla="*/ 109743 w 2524104"/>
              <a:gd name="connsiteY3" fmla="*/ 3433900 h 3606378"/>
              <a:gd name="connsiteX4" fmla="*/ 1693188 w 2524104"/>
              <a:gd name="connsiteY4" fmla="*/ 3606378 h 3606378"/>
              <a:gd name="connsiteX5" fmla="*/ 2524104 w 2524104"/>
              <a:gd name="connsiteY5" fmla="*/ 3230061 h 3606378"/>
              <a:gd name="connsiteX6" fmla="*/ 2445716 w 2524104"/>
              <a:gd name="connsiteY6" fmla="*/ 486077 h 3606378"/>
              <a:gd name="connsiteX0" fmla="*/ 2445716 w 2524104"/>
              <a:gd name="connsiteY0" fmla="*/ 486077 h 3433900"/>
              <a:gd name="connsiteX1" fmla="*/ 548584 w 2524104"/>
              <a:gd name="connsiteY1" fmla="*/ 0 h 3433900"/>
              <a:gd name="connsiteX2" fmla="*/ 0 w 2524104"/>
              <a:gd name="connsiteY2" fmla="*/ 1254392 h 3433900"/>
              <a:gd name="connsiteX3" fmla="*/ 109743 w 2524104"/>
              <a:gd name="connsiteY3" fmla="*/ 3433900 h 3433900"/>
              <a:gd name="connsiteX4" fmla="*/ 1703757 w 2524104"/>
              <a:gd name="connsiteY4" fmla="*/ 3355499 h 3433900"/>
              <a:gd name="connsiteX5" fmla="*/ 2524104 w 2524104"/>
              <a:gd name="connsiteY5" fmla="*/ 3230061 h 3433900"/>
              <a:gd name="connsiteX6" fmla="*/ 2445716 w 2524104"/>
              <a:gd name="connsiteY6" fmla="*/ 486077 h 3433900"/>
              <a:gd name="connsiteX0" fmla="*/ 2445716 w 2524104"/>
              <a:gd name="connsiteY0" fmla="*/ 486077 h 3433900"/>
              <a:gd name="connsiteX1" fmla="*/ 548584 w 2524104"/>
              <a:gd name="connsiteY1" fmla="*/ 0 h 3433900"/>
              <a:gd name="connsiteX2" fmla="*/ 0 w 2524104"/>
              <a:gd name="connsiteY2" fmla="*/ 1254392 h 3433900"/>
              <a:gd name="connsiteX3" fmla="*/ 109743 w 2524104"/>
              <a:gd name="connsiteY3" fmla="*/ 3433900 h 3433900"/>
              <a:gd name="connsiteX4" fmla="*/ 1703757 w 2524104"/>
              <a:gd name="connsiteY4" fmla="*/ 3073261 h 3433900"/>
              <a:gd name="connsiteX5" fmla="*/ 2524104 w 2524104"/>
              <a:gd name="connsiteY5" fmla="*/ 3230061 h 3433900"/>
              <a:gd name="connsiteX6" fmla="*/ 2445716 w 2524104"/>
              <a:gd name="connsiteY6" fmla="*/ 486077 h 3433900"/>
              <a:gd name="connsiteX0" fmla="*/ 2445716 w 2513535"/>
              <a:gd name="connsiteY0" fmla="*/ 486077 h 3433900"/>
              <a:gd name="connsiteX1" fmla="*/ 548584 w 2513535"/>
              <a:gd name="connsiteY1" fmla="*/ 0 h 3433900"/>
              <a:gd name="connsiteX2" fmla="*/ 0 w 2513535"/>
              <a:gd name="connsiteY2" fmla="*/ 1254392 h 3433900"/>
              <a:gd name="connsiteX3" fmla="*/ 109743 w 2513535"/>
              <a:gd name="connsiteY3" fmla="*/ 3433900 h 3433900"/>
              <a:gd name="connsiteX4" fmla="*/ 1703757 w 2513535"/>
              <a:gd name="connsiteY4" fmla="*/ 3073261 h 3433900"/>
              <a:gd name="connsiteX5" fmla="*/ 2513535 w 2513535"/>
              <a:gd name="connsiteY5" fmla="*/ 2571504 h 3433900"/>
              <a:gd name="connsiteX6" fmla="*/ 2445716 w 2513535"/>
              <a:gd name="connsiteY6" fmla="*/ 486077 h 3433900"/>
              <a:gd name="connsiteX0" fmla="*/ 2445716 w 2513535"/>
              <a:gd name="connsiteY0" fmla="*/ 486077 h 3088942"/>
              <a:gd name="connsiteX1" fmla="*/ 548584 w 2513535"/>
              <a:gd name="connsiteY1" fmla="*/ 0 h 3088942"/>
              <a:gd name="connsiteX2" fmla="*/ 0 w 2513535"/>
              <a:gd name="connsiteY2" fmla="*/ 1254392 h 3088942"/>
              <a:gd name="connsiteX3" fmla="*/ 183721 w 2513535"/>
              <a:gd name="connsiteY3" fmla="*/ 3088942 h 3088942"/>
              <a:gd name="connsiteX4" fmla="*/ 1703757 w 2513535"/>
              <a:gd name="connsiteY4" fmla="*/ 3073261 h 3088942"/>
              <a:gd name="connsiteX5" fmla="*/ 2513535 w 2513535"/>
              <a:gd name="connsiteY5" fmla="*/ 2571504 h 3088942"/>
              <a:gd name="connsiteX6" fmla="*/ 2445716 w 2513535"/>
              <a:gd name="connsiteY6" fmla="*/ 486077 h 30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535" h="3088942">
                <a:moveTo>
                  <a:pt x="2445716" y="486077"/>
                </a:moveTo>
                <a:lnTo>
                  <a:pt x="548584" y="0"/>
                </a:lnTo>
                <a:lnTo>
                  <a:pt x="0" y="1254392"/>
                </a:lnTo>
                <a:lnTo>
                  <a:pt x="183721" y="3088942"/>
                </a:lnTo>
                <a:lnTo>
                  <a:pt x="1703757" y="3073261"/>
                </a:lnTo>
                <a:lnTo>
                  <a:pt x="2513535" y="2571504"/>
                </a:lnTo>
                <a:lnTo>
                  <a:pt x="2445716" y="486077"/>
                </a:lnTo>
                <a:close/>
              </a:path>
            </a:pathLst>
          </a:custGeom>
          <a:noFill/>
          <a:ln w="9842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Fumetto 1 24"/>
          <p:cNvSpPr/>
          <p:nvPr/>
        </p:nvSpPr>
        <p:spPr>
          <a:xfrm>
            <a:off x="5724128" y="1340768"/>
            <a:ext cx="3312368" cy="2016224"/>
          </a:xfrm>
          <a:prstGeom prst="wedgeRectCallout">
            <a:avLst>
              <a:gd name="adj1" fmla="val -61946"/>
              <a:gd name="adj2" fmla="val 49279"/>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MAX sta applicando minimax a questa parte dell’albero, e per ora il valore associato a questo nodo è 4, perché è il valore minimo trovato tra i figli (quello che MIN sceglierebbe)</a:t>
            </a:r>
          </a:p>
        </p:txBody>
      </p:sp>
    </p:spTree>
    <p:extLst>
      <p:ext uri="{BB962C8B-B14F-4D97-AF65-F5344CB8AC3E}">
        <p14:creationId xmlns:p14="http://schemas.microsoft.com/office/powerpoint/2010/main" val="40095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Algoritmo di </a:t>
            </a:r>
            <a:r>
              <a:rPr lang="it-IT" dirty="0" err="1">
                <a:latin typeface="Helvetica"/>
                <a:cs typeface="Helvetica"/>
              </a:rPr>
              <a:t>Heuristic</a:t>
            </a:r>
            <a:r>
              <a:rPr lang="it-IT" dirty="0">
                <a:latin typeface="Helvetica"/>
                <a:cs typeface="Helvetica"/>
              </a:rPr>
              <a:t> </a:t>
            </a:r>
            <a:r>
              <a:rPr lang="it-IT" dirty="0" err="1">
                <a:latin typeface="Helvetica"/>
                <a:cs typeface="Helvetica"/>
              </a:rPr>
              <a:t>Search</a:t>
            </a:r>
            <a:endParaRPr lang="it-IT" dirty="0">
              <a:latin typeface="Helvetica"/>
              <a:cs typeface="Helvetica"/>
            </a:endParaRPr>
          </a:p>
        </p:txBody>
      </p:sp>
      <p:pic>
        <p:nvPicPr>
          <p:cNvPr id="4" name="Immagine 3" descr="Screen Shot 2021-04-11 at 5.27.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1552"/>
            <a:ext cx="8809539" cy="3887688"/>
          </a:xfrm>
          <a:prstGeom prst="rect">
            <a:avLst/>
          </a:prstGeom>
        </p:spPr>
      </p:pic>
    </p:spTree>
    <p:extLst>
      <p:ext uri="{BB962C8B-B14F-4D97-AF65-F5344CB8AC3E}">
        <p14:creationId xmlns:p14="http://schemas.microsoft.com/office/powerpoint/2010/main" val="2467230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Idea di base</a:t>
            </a:r>
          </a:p>
        </p:txBody>
      </p:sp>
      <p:sp>
        <p:nvSpPr>
          <p:cNvPr id="6" name="Triangolo isoscele 5"/>
          <p:cNvSpPr/>
          <p:nvPr/>
        </p:nvSpPr>
        <p:spPr>
          <a:xfrm>
            <a:off x="3491880" y="1844824"/>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Triangolo isoscele 6"/>
          <p:cNvSpPr/>
          <p:nvPr/>
        </p:nvSpPr>
        <p:spPr>
          <a:xfrm flipV="1">
            <a:off x="2267744"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riangolo isoscele 8"/>
          <p:cNvSpPr/>
          <p:nvPr/>
        </p:nvSpPr>
        <p:spPr>
          <a:xfrm flipV="1">
            <a:off x="4572000" y="3429000"/>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Triangolo isoscele 9"/>
          <p:cNvSpPr/>
          <p:nvPr/>
        </p:nvSpPr>
        <p:spPr>
          <a:xfrm>
            <a:off x="14756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riangolo isoscele 10"/>
          <p:cNvSpPr/>
          <p:nvPr/>
        </p:nvSpPr>
        <p:spPr>
          <a:xfrm>
            <a:off x="26277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Triangolo isoscele 11"/>
          <p:cNvSpPr/>
          <p:nvPr/>
        </p:nvSpPr>
        <p:spPr>
          <a:xfrm>
            <a:off x="3923928"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riangolo isoscele 12"/>
          <p:cNvSpPr/>
          <p:nvPr/>
        </p:nvSpPr>
        <p:spPr>
          <a:xfrm>
            <a:off x="5076056"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Triangolo isoscele 15"/>
          <p:cNvSpPr/>
          <p:nvPr/>
        </p:nvSpPr>
        <p:spPr>
          <a:xfrm>
            <a:off x="6228184" y="5013176"/>
            <a:ext cx="864096" cy="720080"/>
          </a:xfrm>
          <a:prstGeom prst="triangle">
            <a:avLst/>
          </a:prstGeom>
          <a:solidFill>
            <a:schemeClr val="bg1">
              <a:lumMod val="6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1 7"/>
          <p:cNvCxnSpPr>
            <a:stCxn id="6" idx="3"/>
            <a:endCxn id="7" idx="3"/>
          </p:cNvCxnSpPr>
          <p:nvPr/>
        </p:nvCxnSpPr>
        <p:spPr>
          <a:xfrm flipH="1">
            <a:off x="2699792" y="2564904"/>
            <a:ext cx="122413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a:stCxn id="6" idx="3"/>
            <a:endCxn id="9" idx="3"/>
          </p:cNvCxnSpPr>
          <p:nvPr/>
        </p:nvCxnSpPr>
        <p:spPr>
          <a:xfrm>
            <a:off x="3923928" y="2564904"/>
            <a:ext cx="108012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a:stCxn id="7" idx="0"/>
            <a:endCxn id="10" idx="0"/>
          </p:cNvCxnSpPr>
          <p:nvPr/>
        </p:nvCxnSpPr>
        <p:spPr>
          <a:xfrm flipH="1">
            <a:off x="1907704" y="4149080"/>
            <a:ext cx="792088"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a:stCxn id="7" idx="0"/>
            <a:endCxn id="11" idx="0"/>
          </p:cNvCxnSpPr>
          <p:nvPr/>
        </p:nvCxnSpPr>
        <p:spPr>
          <a:xfrm>
            <a:off x="2699792" y="4149080"/>
            <a:ext cx="360040"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a:stCxn id="9" idx="0"/>
            <a:endCxn id="12" idx="0"/>
          </p:cNvCxnSpPr>
          <p:nvPr/>
        </p:nvCxnSpPr>
        <p:spPr>
          <a:xfrm flipH="1">
            <a:off x="4355976" y="4149080"/>
            <a:ext cx="648072"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a:stCxn id="9" idx="0"/>
            <a:endCxn id="16" idx="0"/>
          </p:cNvCxnSpPr>
          <p:nvPr/>
        </p:nvCxnSpPr>
        <p:spPr>
          <a:xfrm>
            <a:off x="5004048" y="4149080"/>
            <a:ext cx="1656184"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a:stCxn id="9" idx="0"/>
            <a:endCxn id="13" idx="0"/>
          </p:cNvCxnSpPr>
          <p:nvPr/>
        </p:nvCxnSpPr>
        <p:spPr>
          <a:xfrm>
            <a:off x="5004048" y="4149080"/>
            <a:ext cx="504056" cy="8640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CasellaDiTesto 38"/>
          <p:cNvSpPr txBox="1"/>
          <p:nvPr/>
        </p:nvSpPr>
        <p:spPr>
          <a:xfrm>
            <a:off x="1750060" y="5795972"/>
            <a:ext cx="301660" cy="369332"/>
          </a:xfrm>
          <a:prstGeom prst="rect">
            <a:avLst/>
          </a:prstGeom>
          <a:noFill/>
        </p:spPr>
        <p:txBody>
          <a:bodyPr wrap="none" rtlCol="0">
            <a:spAutoFit/>
          </a:bodyPr>
          <a:lstStyle/>
          <a:p>
            <a:r>
              <a:rPr lang="it-IT" dirty="0">
                <a:latin typeface="Times New Roman"/>
                <a:cs typeface="Times New Roman"/>
              </a:rPr>
              <a:t>5</a:t>
            </a:r>
          </a:p>
        </p:txBody>
      </p:sp>
      <p:sp>
        <p:nvSpPr>
          <p:cNvPr id="40" name="CasellaDiTesto 39"/>
          <p:cNvSpPr txBox="1"/>
          <p:nvPr/>
        </p:nvSpPr>
        <p:spPr>
          <a:xfrm>
            <a:off x="2915816" y="5805264"/>
            <a:ext cx="301660" cy="369332"/>
          </a:xfrm>
          <a:prstGeom prst="rect">
            <a:avLst/>
          </a:prstGeom>
          <a:noFill/>
        </p:spPr>
        <p:txBody>
          <a:bodyPr wrap="none" rtlCol="0">
            <a:spAutoFit/>
          </a:bodyPr>
          <a:lstStyle/>
          <a:p>
            <a:r>
              <a:rPr lang="it-IT" dirty="0">
                <a:latin typeface="Times New Roman"/>
                <a:cs typeface="Times New Roman"/>
              </a:rPr>
              <a:t>6</a:t>
            </a:r>
          </a:p>
        </p:txBody>
      </p:sp>
      <p:sp>
        <p:nvSpPr>
          <p:cNvPr id="41" name="CasellaDiTesto 40"/>
          <p:cNvSpPr txBox="1"/>
          <p:nvPr/>
        </p:nvSpPr>
        <p:spPr>
          <a:xfrm>
            <a:off x="4211960" y="5795972"/>
            <a:ext cx="301660" cy="369332"/>
          </a:xfrm>
          <a:prstGeom prst="rect">
            <a:avLst/>
          </a:prstGeom>
          <a:noFill/>
        </p:spPr>
        <p:txBody>
          <a:bodyPr wrap="none" rtlCol="0">
            <a:spAutoFit/>
          </a:bodyPr>
          <a:lstStyle/>
          <a:p>
            <a:r>
              <a:rPr lang="it-IT" dirty="0">
                <a:latin typeface="Times New Roman"/>
                <a:cs typeface="Times New Roman"/>
              </a:rPr>
              <a:t>7</a:t>
            </a:r>
          </a:p>
        </p:txBody>
      </p:sp>
      <p:sp>
        <p:nvSpPr>
          <p:cNvPr id="42" name="CasellaDiTesto 41"/>
          <p:cNvSpPr txBox="1"/>
          <p:nvPr/>
        </p:nvSpPr>
        <p:spPr>
          <a:xfrm>
            <a:off x="5364088" y="5805264"/>
            <a:ext cx="301660" cy="369332"/>
          </a:xfrm>
          <a:prstGeom prst="rect">
            <a:avLst/>
          </a:prstGeom>
          <a:noFill/>
        </p:spPr>
        <p:txBody>
          <a:bodyPr wrap="none" rtlCol="0">
            <a:spAutoFit/>
          </a:bodyPr>
          <a:lstStyle/>
          <a:p>
            <a:r>
              <a:rPr lang="it-IT" dirty="0">
                <a:latin typeface="Times New Roman"/>
                <a:cs typeface="Times New Roman"/>
              </a:rPr>
              <a:t>4</a:t>
            </a:r>
          </a:p>
        </p:txBody>
      </p:sp>
      <p:sp>
        <p:nvSpPr>
          <p:cNvPr id="43" name="CasellaDiTesto 42"/>
          <p:cNvSpPr txBox="1"/>
          <p:nvPr/>
        </p:nvSpPr>
        <p:spPr>
          <a:xfrm>
            <a:off x="1979712" y="3645024"/>
            <a:ext cx="301660" cy="369332"/>
          </a:xfrm>
          <a:prstGeom prst="rect">
            <a:avLst/>
          </a:prstGeom>
          <a:noFill/>
        </p:spPr>
        <p:txBody>
          <a:bodyPr wrap="none" rtlCol="0">
            <a:spAutoFit/>
          </a:bodyPr>
          <a:lstStyle/>
          <a:p>
            <a:r>
              <a:rPr lang="it-IT" dirty="0">
                <a:latin typeface="Times New Roman"/>
                <a:cs typeface="Times New Roman"/>
              </a:rPr>
              <a:t>5</a:t>
            </a:r>
          </a:p>
        </p:txBody>
      </p:sp>
      <p:sp>
        <p:nvSpPr>
          <p:cNvPr id="44" name="CasellaDiTesto 43"/>
          <p:cNvSpPr txBox="1"/>
          <p:nvPr/>
        </p:nvSpPr>
        <p:spPr>
          <a:xfrm>
            <a:off x="4355976" y="3645024"/>
            <a:ext cx="301660" cy="369332"/>
          </a:xfrm>
          <a:prstGeom prst="rect">
            <a:avLst/>
          </a:prstGeom>
          <a:noFill/>
        </p:spPr>
        <p:txBody>
          <a:bodyPr wrap="none" rtlCol="0">
            <a:spAutoFit/>
          </a:bodyPr>
          <a:lstStyle/>
          <a:p>
            <a:r>
              <a:rPr lang="it-IT" dirty="0">
                <a:latin typeface="Times New Roman"/>
                <a:cs typeface="Times New Roman"/>
              </a:rPr>
              <a:t>4</a:t>
            </a:r>
          </a:p>
        </p:txBody>
      </p:sp>
      <p:sp>
        <p:nvSpPr>
          <p:cNvPr id="3" name="Figura a mano libera 2"/>
          <p:cNvSpPr/>
          <p:nvPr/>
        </p:nvSpPr>
        <p:spPr>
          <a:xfrm>
            <a:off x="5988869" y="4202215"/>
            <a:ext cx="1677511" cy="2069748"/>
          </a:xfrm>
          <a:custGeom>
            <a:avLst/>
            <a:gdLst>
              <a:gd name="connsiteX0" fmla="*/ 501686 w 1677511"/>
              <a:gd name="connsiteY0" fmla="*/ 0 h 2069748"/>
              <a:gd name="connsiteX1" fmla="*/ 0 w 1677511"/>
              <a:gd name="connsiteY1" fmla="*/ 909435 h 2069748"/>
              <a:gd name="connsiteX2" fmla="*/ 94066 w 1677511"/>
              <a:gd name="connsiteY2" fmla="*/ 2054069 h 2069748"/>
              <a:gd name="connsiteX3" fmla="*/ 768206 w 1677511"/>
              <a:gd name="connsiteY3" fmla="*/ 2069748 h 2069748"/>
              <a:gd name="connsiteX4" fmla="*/ 1677511 w 1677511"/>
              <a:gd name="connsiteY4" fmla="*/ 1458232 h 2069748"/>
              <a:gd name="connsiteX5" fmla="*/ 501686 w 1677511"/>
              <a:gd name="connsiteY5" fmla="*/ 0 h 20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7511" h="2069748">
                <a:moveTo>
                  <a:pt x="501686" y="0"/>
                </a:moveTo>
                <a:lnTo>
                  <a:pt x="0" y="909435"/>
                </a:lnTo>
                <a:lnTo>
                  <a:pt x="94066" y="2054069"/>
                </a:lnTo>
                <a:lnTo>
                  <a:pt x="768206" y="2069748"/>
                </a:lnTo>
                <a:lnTo>
                  <a:pt x="1677511" y="1458232"/>
                </a:lnTo>
                <a:lnTo>
                  <a:pt x="501686" y="0"/>
                </a:lnTo>
                <a:close/>
              </a:path>
            </a:pathLst>
          </a:custGeom>
          <a:noFill/>
          <a:ln w="9842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Fumetto 1 24"/>
          <p:cNvSpPr/>
          <p:nvPr/>
        </p:nvSpPr>
        <p:spPr>
          <a:xfrm>
            <a:off x="5436096" y="1124744"/>
            <a:ext cx="3707904" cy="2952328"/>
          </a:xfrm>
          <a:prstGeom prst="wedgeRectCallout">
            <a:avLst>
              <a:gd name="adj1" fmla="val -18402"/>
              <a:gd name="adj2" fmla="val 79116"/>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È necessario che MAX applichi minimax anche a questo nodo? </a:t>
            </a:r>
            <a:r>
              <a:rPr lang="it-IT" b="1" dirty="0">
                <a:solidFill>
                  <a:schemeClr val="tx1"/>
                </a:solidFill>
                <a:latin typeface="Helvetica"/>
                <a:cs typeface="Helvetica"/>
              </a:rPr>
              <a:t>No.</a:t>
            </a:r>
          </a:p>
          <a:p>
            <a:pPr algn="ctr"/>
            <a:r>
              <a:rPr lang="it-IT" dirty="0">
                <a:solidFill>
                  <a:schemeClr val="tx1"/>
                </a:solidFill>
                <a:latin typeface="Helvetica"/>
                <a:cs typeface="Helvetica"/>
              </a:rPr>
              <a:t>Se ha un valore ≥ 4 non cambierà il valore del nodo genitore </a:t>
            </a:r>
            <a:br>
              <a:rPr lang="it-IT" dirty="0">
                <a:solidFill>
                  <a:schemeClr val="tx1"/>
                </a:solidFill>
                <a:latin typeface="Helvetica"/>
                <a:cs typeface="Helvetica"/>
              </a:rPr>
            </a:br>
            <a:r>
              <a:rPr lang="it-IT" dirty="0">
                <a:solidFill>
                  <a:schemeClr val="tx1"/>
                </a:solidFill>
                <a:latin typeface="Helvetica"/>
                <a:cs typeface="Helvetica"/>
              </a:rPr>
              <a:t>(MIN non lo sceglierebbe). </a:t>
            </a:r>
            <a:endParaRPr lang="it-IT" b="1" dirty="0">
              <a:solidFill>
                <a:schemeClr val="tx1"/>
              </a:solidFill>
              <a:latin typeface="Helvetica"/>
              <a:cs typeface="Helvetica"/>
            </a:endParaRPr>
          </a:p>
          <a:p>
            <a:pPr algn="ctr"/>
            <a:r>
              <a:rPr lang="it-IT" dirty="0">
                <a:solidFill>
                  <a:schemeClr val="tx1"/>
                </a:solidFill>
                <a:latin typeface="Helvetica"/>
                <a:cs typeface="Helvetica"/>
              </a:rPr>
              <a:t>Se ha un valore &lt; 4 cambierà il valore del nodo genitore, ma tanto MAX sceglierà l’altro con valore 5.</a:t>
            </a:r>
          </a:p>
        </p:txBody>
      </p:sp>
      <p:sp>
        <p:nvSpPr>
          <p:cNvPr id="27" name="Anello 26"/>
          <p:cNvSpPr/>
          <p:nvPr/>
        </p:nvSpPr>
        <p:spPr>
          <a:xfrm>
            <a:off x="1907704" y="2924944"/>
            <a:ext cx="1584176" cy="1512168"/>
          </a:xfrm>
          <a:prstGeom prst="donut">
            <a:avLst>
              <a:gd name="adj" fmla="val 2152"/>
            </a:avLst>
          </a:prstGeom>
          <a:ln w="73025">
            <a:solidFill>
              <a:srgbClr val="3366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chemeClr val="tx1"/>
              </a:solidFill>
            </a:endParaRPr>
          </a:p>
        </p:txBody>
      </p:sp>
      <p:sp>
        <p:nvSpPr>
          <p:cNvPr id="4" name="CasellaDiTesto 3"/>
          <p:cNvSpPr txBox="1"/>
          <p:nvPr/>
        </p:nvSpPr>
        <p:spPr>
          <a:xfrm>
            <a:off x="395536" y="6444044"/>
            <a:ext cx="8639467" cy="369332"/>
          </a:xfrm>
          <a:prstGeom prst="rect">
            <a:avLst/>
          </a:prstGeom>
          <a:noFill/>
        </p:spPr>
        <p:txBody>
          <a:bodyPr wrap="none" rtlCol="0">
            <a:spAutoFit/>
          </a:bodyPr>
          <a:lstStyle/>
          <a:p>
            <a:r>
              <a:rPr lang="it-IT" dirty="0">
                <a:latin typeface="Helvetica"/>
                <a:cs typeface="Helvetica"/>
              </a:rPr>
              <a:t>Per ottimizzare l’algoritmo evitando controlli inutili tagliamo questo ramo (potatura).</a:t>
            </a:r>
          </a:p>
        </p:txBody>
      </p:sp>
    </p:spTree>
    <p:extLst>
      <p:ext uri="{BB962C8B-B14F-4D97-AF65-F5344CB8AC3E}">
        <p14:creationId xmlns:p14="http://schemas.microsoft.com/office/powerpoint/2010/main" val="129908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107504" y="2071876"/>
            <a:ext cx="184666" cy="400110"/>
          </a:xfrm>
          <a:prstGeom prst="rect">
            <a:avLst/>
          </a:prstGeom>
          <a:noFill/>
        </p:spPr>
        <p:txBody>
          <a:bodyPr wrap="none" rtlCol="0">
            <a:spAutoFit/>
          </a:bodyPr>
          <a:lstStyle/>
          <a:p>
            <a:endParaRPr lang="it-IT" sz="2000" dirty="0">
              <a:solidFill>
                <a:prstClr val="black"/>
              </a:solidFill>
              <a:latin typeface="Helvetica"/>
              <a:cs typeface="Helvetica"/>
            </a:endParaRPr>
          </a:p>
        </p:txBody>
      </p:sp>
      <p:sp>
        <p:nvSpPr>
          <p:cNvPr id="2" name="Titolo 1"/>
          <p:cNvSpPr>
            <a:spLocks noGrp="1"/>
          </p:cNvSpPr>
          <p:nvPr>
            <p:ph type="title"/>
          </p:nvPr>
        </p:nvSpPr>
        <p:spPr>
          <a:xfrm>
            <a:off x="467544" y="116632"/>
            <a:ext cx="8229600" cy="1143000"/>
          </a:xfrm>
        </p:spPr>
        <p:txBody>
          <a:bodyPr>
            <a:normAutofit/>
          </a:bodyPr>
          <a:lstStyle/>
          <a:p>
            <a:r>
              <a:rPr lang="it-IT" dirty="0">
                <a:latin typeface="Helvetica"/>
                <a:cs typeface="Helvetica"/>
              </a:rPr>
              <a:t>α e β</a:t>
            </a:r>
          </a:p>
        </p:txBody>
      </p:sp>
      <p:sp>
        <p:nvSpPr>
          <p:cNvPr id="4" name="Segnaposto contenuto 3"/>
          <p:cNvSpPr>
            <a:spLocks noGrp="1"/>
          </p:cNvSpPr>
          <p:nvPr>
            <p:ph idx="1"/>
          </p:nvPr>
        </p:nvSpPr>
        <p:spPr>
          <a:xfrm>
            <a:off x="457200" y="1124744"/>
            <a:ext cx="8229600" cy="5661248"/>
          </a:xfrm>
        </p:spPr>
        <p:txBody>
          <a:bodyPr>
            <a:normAutofit/>
          </a:bodyPr>
          <a:lstStyle/>
          <a:p>
            <a:r>
              <a:rPr lang="it-IT" dirty="0">
                <a:latin typeface="Helvetica"/>
                <a:cs typeface="Helvetica"/>
              </a:rPr>
              <a:t>L’algoritmo gestisce due valori α e β</a:t>
            </a:r>
          </a:p>
          <a:p>
            <a:r>
              <a:rPr lang="it-IT" dirty="0">
                <a:latin typeface="Helvetica"/>
                <a:cs typeface="Helvetica"/>
              </a:rPr>
              <a:t>α: il miglior punteggio per MAX sinora trovato sul suo percorso</a:t>
            </a:r>
          </a:p>
          <a:p>
            <a:r>
              <a:rPr lang="it-IT" dirty="0">
                <a:latin typeface="Helvetica"/>
                <a:cs typeface="Helvetica"/>
              </a:rPr>
              <a:t>β: il miglior punteggio per MIN sinora trovato sul suo percorso</a:t>
            </a:r>
          </a:p>
          <a:p>
            <a:r>
              <a:rPr lang="it-IT" dirty="0">
                <a:latin typeface="Helvetica"/>
                <a:cs typeface="Helvetica"/>
              </a:rPr>
              <a:t>I loro valori iniziali sono: </a:t>
            </a:r>
          </a:p>
          <a:p>
            <a:pPr lvl="1"/>
            <a:r>
              <a:rPr lang="it-IT" dirty="0">
                <a:latin typeface="Helvetica"/>
                <a:cs typeface="Helvetica"/>
              </a:rPr>
              <a:t>α = -∞ </a:t>
            </a:r>
          </a:p>
          <a:p>
            <a:pPr lvl="1"/>
            <a:r>
              <a:rPr lang="it-IT" dirty="0">
                <a:latin typeface="Helvetica"/>
                <a:cs typeface="Helvetica"/>
              </a:rPr>
              <a:t>β = +∞</a:t>
            </a:r>
          </a:p>
          <a:p>
            <a:pPr lvl="1"/>
            <a:r>
              <a:rPr lang="it-IT" dirty="0">
                <a:latin typeface="Helvetica"/>
                <a:cs typeface="Helvetica"/>
              </a:rPr>
              <a:t>ovvero, entrambi i giocatori iniziano col rispettivo peggior punteggio possibile</a:t>
            </a:r>
          </a:p>
        </p:txBody>
      </p:sp>
    </p:spTree>
    <p:extLst>
      <p:ext uri="{BB962C8B-B14F-4D97-AF65-F5344CB8AC3E}">
        <p14:creationId xmlns:p14="http://schemas.microsoft.com/office/powerpoint/2010/main" val="1331263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Condizioni per potare per MIN</a:t>
            </a:r>
          </a:p>
        </p:txBody>
      </p:sp>
      <p:sp>
        <p:nvSpPr>
          <p:cNvPr id="3" name="Segnaposto contenuto 2"/>
          <p:cNvSpPr>
            <a:spLocks noGrp="1"/>
          </p:cNvSpPr>
          <p:nvPr>
            <p:ph idx="1"/>
          </p:nvPr>
        </p:nvSpPr>
        <p:spPr/>
        <p:txBody>
          <a:bodyPr/>
          <a:lstStyle/>
          <a:p>
            <a:r>
              <a:rPr lang="it-IT" dirty="0">
                <a:latin typeface="Helvetica"/>
                <a:cs typeface="Helvetica"/>
              </a:rPr>
              <a:t>La condizione per la potatura per MIN è avere che il valore del nodo corrente è minore o uguale ad α: MAX non farà mai arrivare il gioco lì perché ha altri percorsi migliori, quindi inutile proseguire con i controlli (come nell’esempio dell’idea di base dei lucidi precedenti)</a:t>
            </a:r>
          </a:p>
          <a:p>
            <a:endParaRPr lang="it-IT" dirty="0">
              <a:latin typeface="Helvetica"/>
              <a:cs typeface="Helvetica"/>
            </a:endParaRPr>
          </a:p>
        </p:txBody>
      </p:sp>
    </p:spTree>
    <p:extLst>
      <p:ext uri="{BB962C8B-B14F-4D97-AF65-F5344CB8AC3E}">
        <p14:creationId xmlns:p14="http://schemas.microsoft.com/office/powerpoint/2010/main" val="3659344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Condizioni per potare per MAX</a:t>
            </a:r>
          </a:p>
        </p:txBody>
      </p:sp>
      <p:sp>
        <p:nvSpPr>
          <p:cNvPr id="3" name="Segnaposto contenuto 2"/>
          <p:cNvSpPr>
            <a:spLocks noGrp="1"/>
          </p:cNvSpPr>
          <p:nvPr>
            <p:ph idx="1"/>
          </p:nvPr>
        </p:nvSpPr>
        <p:spPr/>
        <p:txBody>
          <a:bodyPr/>
          <a:lstStyle/>
          <a:p>
            <a:r>
              <a:rPr lang="it-IT" dirty="0">
                <a:latin typeface="Helvetica"/>
                <a:cs typeface="Helvetica"/>
              </a:rPr>
              <a:t>Viceversa, la condizione per la potatura per MAX è avere che il valore del nodo corrente è maggiore o uguale a β: MIN non farà mai arrivare il gioco lì perché ha altri percorsi migliori, quindi inutile proseguire con i controlli</a:t>
            </a:r>
          </a:p>
          <a:p>
            <a:endParaRPr lang="it-IT" dirty="0">
              <a:latin typeface="Helvetica"/>
              <a:cs typeface="Helvetica"/>
            </a:endParaRPr>
          </a:p>
        </p:txBody>
      </p:sp>
    </p:spTree>
    <p:extLst>
      <p:ext uri="{BB962C8B-B14F-4D97-AF65-F5344CB8AC3E}">
        <p14:creationId xmlns:p14="http://schemas.microsoft.com/office/powerpoint/2010/main" val="1776351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107504" y="2071876"/>
            <a:ext cx="184666" cy="400110"/>
          </a:xfrm>
          <a:prstGeom prst="rect">
            <a:avLst/>
          </a:prstGeom>
          <a:noFill/>
        </p:spPr>
        <p:txBody>
          <a:bodyPr wrap="none" rtlCol="0">
            <a:spAutoFit/>
          </a:bodyPr>
          <a:lstStyle/>
          <a:p>
            <a:endParaRPr lang="it-IT" sz="2000" dirty="0">
              <a:solidFill>
                <a:prstClr val="black"/>
              </a:solidFill>
              <a:latin typeface="Helvetica"/>
              <a:cs typeface="Helvetica"/>
            </a:endParaRPr>
          </a:p>
        </p:txBody>
      </p:sp>
      <p:sp>
        <p:nvSpPr>
          <p:cNvPr id="2" name="Titolo 1"/>
          <p:cNvSpPr>
            <a:spLocks noGrp="1"/>
          </p:cNvSpPr>
          <p:nvPr>
            <p:ph type="title"/>
          </p:nvPr>
        </p:nvSpPr>
        <p:spPr>
          <a:xfrm>
            <a:off x="277688" y="-27384"/>
            <a:ext cx="8686800" cy="1143000"/>
          </a:xfrm>
        </p:spPr>
        <p:txBody>
          <a:bodyPr>
            <a:normAutofit fontScale="90000"/>
          </a:bodyPr>
          <a:lstStyle/>
          <a:p>
            <a:r>
              <a:rPr lang="it-IT" dirty="0">
                <a:latin typeface="Helvetica"/>
                <a:cs typeface="Helvetica"/>
              </a:rPr>
              <a:t>Algoritmo MINIMAX con potatura α-β</a:t>
            </a:r>
          </a:p>
        </p:txBody>
      </p:sp>
      <p:sp>
        <p:nvSpPr>
          <p:cNvPr id="19" name="Rettangolo 18"/>
          <p:cNvSpPr/>
          <p:nvPr/>
        </p:nvSpPr>
        <p:spPr>
          <a:xfrm>
            <a:off x="5586065" y="6237312"/>
            <a:ext cx="3647165" cy="923330"/>
          </a:xfrm>
          <a:prstGeom prst="rect">
            <a:avLst/>
          </a:prstGeom>
        </p:spPr>
        <p:txBody>
          <a:bodyPr wrap="none">
            <a:spAutoFit/>
          </a:bodyPr>
          <a:lstStyle/>
          <a:p>
            <a:pPr algn="r"/>
            <a:r>
              <a:rPr lang="it-IT" dirty="0">
                <a:latin typeface="Helvetica"/>
                <a:cs typeface="Helvetica"/>
              </a:rPr>
              <a:t>chiamata iniziale:</a:t>
            </a:r>
            <a:br>
              <a:rPr lang="it-IT" dirty="0">
                <a:latin typeface="Helvetica"/>
                <a:cs typeface="Helvetica"/>
              </a:rPr>
            </a:br>
            <a:r>
              <a:rPr lang="it-IT" dirty="0" err="1">
                <a:latin typeface="Helvetica"/>
                <a:cs typeface="Helvetica"/>
              </a:rPr>
              <a:t>alphabeta</a:t>
            </a:r>
            <a:r>
              <a:rPr lang="it-IT" dirty="0">
                <a:latin typeface="Helvetica"/>
                <a:cs typeface="Helvetica"/>
              </a:rPr>
              <a:t>(radice, −∞, +∞, TRUE)</a:t>
            </a:r>
          </a:p>
          <a:p>
            <a:pPr algn="r"/>
            <a:endParaRPr lang="it-IT" dirty="0">
              <a:latin typeface="Helvetica"/>
              <a:cs typeface="Helvetica"/>
            </a:endParaRPr>
          </a:p>
        </p:txBody>
      </p:sp>
      <p:sp>
        <p:nvSpPr>
          <p:cNvPr id="21" name="Rettangolo 20"/>
          <p:cNvSpPr/>
          <p:nvPr/>
        </p:nvSpPr>
        <p:spPr>
          <a:xfrm>
            <a:off x="0" y="904065"/>
            <a:ext cx="7416824" cy="5355313"/>
          </a:xfrm>
          <a:prstGeom prst="rect">
            <a:avLst/>
          </a:prstGeom>
        </p:spPr>
        <p:txBody>
          <a:bodyPr wrap="square">
            <a:spAutoFit/>
          </a:bodyPr>
          <a:lstStyle/>
          <a:p>
            <a:r>
              <a:rPr lang="it-IT" b="1" dirty="0" err="1">
                <a:latin typeface="Helvetica"/>
                <a:cs typeface="Helvetica"/>
              </a:rPr>
              <a:t>function</a:t>
            </a:r>
            <a:r>
              <a:rPr lang="it-IT" dirty="0">
                <a:latin typeface="Helvetica"/>
                <a:cs typeface="Helvetica"/>
              </a:rPr>
              <a:t> </a:t>
            </a:r>
            <a:r>
              <a:rPr lang="it-IT" dirty="0" err="1">
                <a:latin typeface="Helvetica"/>
                <a:cs typeface="Helvetica"/>
              </a:rPr>
              <a:t>alphabeta</a:t>
            </a:r>
            <a:r>
              <a:rPr lang="it-IT" dirty="0">
                <a:latin typeface="Helvetica"/>
                <a:cs typeface="Helvetica"/>
              </a:rPr>
              <a:t>(</a:t>
            </a:r>
            <a:r>
              <a:rPr lang="it-IT" dirty="0" err="1">
                <a:latin typeface="Helvetica"/>
                <a:cs typeface="Helvetica"/>
              </a:rPr>
              <a:t>node</a:t>
            </a:r>
            <a:r>
              <a:rPr lang="it-IT" dirty="0">
                <a:latin typeface="Helvetica"/>
                <a:cs typeface="Helvetica"/>
              </a:rPr>
              <a:t>, α, β, MAX) </a:t>
            </a:r>
            <a:r>
              <a:rPr lang="it-IT" b="1" dirty="0" err="1">
                <a:latin typeface="Helvetica"/>
                <a:cs typeface="Helvetica"/>
              </a:rPr>
              <a:t>is</a:t>
            </a:r>
            <a:endParaRPr lang="it-IT" dirty="0">
              <a:latin typeface="Helvetica"/>
              <a:cs typeface="Helvetica"/>
            </a:endParaRPr>
          </a:p>
          <a:p>
            <a:r>
              <a:rPr lang="it-IT" dirty="0">
                <a:latin typeface="Helvetica"/>
                <a:cs typeface="Helvetica"/>
              </a:rPr>
              <a:t>    </a:t>
            </a:r>
            <a:r>
              <a:rPr lang="it-IT" b="1" dirty="0" err="1">
                <a:latin typeface="Helvetica"/>
                <a:cs typeface="Helvetica"/>
              </a:rPr>
              <a:t>if</a:t>
            </a:r>
            <a:r>
              <a:rPr lang="it-IT" dirty="0">
                <a:latin typeface="Helvetica"/>
                <a:cs typeface="Helvetica"/>
              </a:rPr>
              <a:t> </a:t>
            </a:r>
            <a:r>
              <a:rPr lang="it-IT" dirty="0" err="1">
                <a:latin typeface="Helvetica"/>
                <a:cs typeface="Helvetica"/>
              </a:rPr>
              <a:t>isLeaf</a:t>
            </a:r>
            <a:r>
              <a:rPr lang="it-IT" dirty="0">
                <a:latin typeface="Helvetica"/>
                <a:cs typeface="Helvetica"/>
              </a:rPr>
              <a:t>(</a:t>
            </a:r>
            <a:r>
              <a:rPr lang="it-IT" dirty="0" err="1">
                <a:latin typeface="Helvetica"/>
                <a:cs typeface="Helvetica"/>
              </a:rPr>
              <a:t>node</a:t>
            </a:r>
            <a:r>
              <a:rPr lang="it-IT" dirty="0">
                <a:latin typeface="Helvetica"/>
                <a:cs typeface="Helvetica"/>
              </a:rPr>
              <a:t>) == </a:t>
            </a:r>
            <a:r>
              <a:rPr lang="it-IT" dirty="0" err="1">
                <a:latin typeface="Helvetica"/>
                <a:cs typeface="Helvetica"/>
              </a:rPr>
              <a:t>true</a:t>
            </a:r>
            <a:r>
              <a:rPr lang="it-IT" dirty="0">
                <a:latin typeface="Helvetica"/>
                <a:cs typeface="Helvetica"/>
              </a:rPr>
              <a:t> </a:t>
            </a:r>
            <a:r>
              <a:rPr lang="it-IT" b="1" dirty="0" err="1">
                <a:latin typeface="Helvetica"/>
                <a:cs typeface="Helvetica"/>
              </a:rPr>
              <a:t>then</a:t>
            </a:r>
            <a:endParaRPr lang="it-IT" dirty="0">
              <a:latin typeface="Helvetica"/>
              <a:cs typeface="Helvetica"/>
            </a:endParaRPr>
          </a:p>
          <a:p>
            <a:r>
              <a:rPr lang="it-IT" dirty="0">
                <a:latin typeface="Helvetica"/>
                <a:cs typeface="Helvetica"/>
              </a:rPr>
              <a:t>        </a:t>
            </a:r>
            <a:r>
              <a:rPr lang="it-IT" b="1" dirty="0" err="1">
                <a:latin typeface="Helvetica"/>
                <a:cs typeface="Helvetica"/>
              </a:rPr>
              <a:t>return</a:t>
            </a:r>
            <a:r>
              <a:rPr lang="it-IT" dirty="0">
                <a:latin typeface="Helvetica"/>
                <a:cs typeface="Helvetica"/>
              </a:rPr>
              <a:t> </a:t>
            </a:r>
            <a:r>
              <a:rPr lang="it-IT" dirty="0" err="1">
                <a:latin typeface="Helvetica"/>
                <a:cs typeface="Helvetica"/>
              </a:rPr>
              <a:t>util</a:t>
            </a:r>
            <a:r>
              <a:rPr lang="it-IT" dirty="0">
                <a:latin typeface="Helvetica"/>
                <a:cs typeface="Helvetica"/>
              </a:rPr>
              <a:t>(</a:t>
            </a:r>
            <a:r>
              <a:rPr lang="it-IT" dirty="0" err="1">
                <a:latin typeface="Helvetica"/>
                <a:cs typeface="Helvetica"/>
              </a:rPr>
              <a:t>node</a:t>
            </a:r>
            <a:r>
              <a:rPr lang="it-IT" dirty="0">
                <a:latin typeface="Helvetica"/>
                <a:cs typeface="Helvetica"/>
              </a:rPr>
              <a:t>)</a:t>
            </a:r>
          </a:p>
          <a:p>
            <a:r>
              <a:rPr lang="it-IT" dirty="0">
                <a:latin typeface="Helvetica"/>
                <a:cs typeface="Helvetica"/>
              </a:rPr>
              <a:t>    </a:t>
            </a:r>
            <a:r>
              <a:rPr lang="it-IT" b="1" dirty="0" err="1">
                <a:latin typeface="Helvetica"/>
                <a:cs typeface="Helvetica"/>
              </a:rPr>
              <a:t>if</a:t>
            </a:r>
            <a:r>
              <a:rPr lang="it-IT" dirty="0">
                <a:latin typeface="Helvetica"/>
                <a:cs typeface="Helvetica"/>
              </a:rPr>
              <a:t> MAX == </a:t>
            </a:r>
            <a:r>
              <a:rPr lang="it-IT" dirty="0" err="1">
                <a:latin typeface="Helvetica"/>
                <a:cs typeface="Helvetica"/>
              </a:rPr>
              <a:t>true</a:t>
            </a:r>
            <a:r>
              <a:rPr lang="it-IT" dirty="0">
                <a:latin typeface="Helvetica"/>
                <a:cs typeface="Helvetica"/>
              </a:rPr>
              <a:t> </a:t>
            </a:r>
            <a:r>
              <a:rPr lang="it-IT" b="1" dirty="0" err="1">
                <a:latin typeface="Helvetica"/>
                <a:cs typeface="Helvetica"/>
              </a:rPr>
              <a:t>then</a:t>
            </a:r>
            <a:endParaRPr lang="it-IT" dirty="0">
              <a:latin typeface="Helvetica"/>
              <a:cs typeface="Helvetica"/>
            </a:endParaRPr>
          </a:p>
          <a:p>
            <a:r>
              <a:rPr lang="mr-IN" dirty="0">
                <a:latin typeface="Helvetica"/>
                <a:cs typeface="Helvetica"/>
              </a:rPr>
              <a:t>        </a:t>
            </a:r>
            <a:r>
              <a:rPr lang="it-IT" dirty="0">
                <a:latin typeface="Helvetica"/>
                <a:cs typeface="Helvetica"/>
              </a:rPr>
              <a:t>v</a:t>
            </a:r>
            <a:r>
              <a:rPr lang="mr-IN" dirty="0">
                <a:latin typeface="Helvetica"/>
                <a:cs typeface="Helvetica"/>
              </a:rPr>
              <a:t> = −∞</a:t>
            </a:r>
          </a:p>
          <a:p>
            <a:r>
              <a:rPr lang="it-IT" dirty="0">
                <a:latin typeface="Helvetica"/>
                <a:cs typeface="Helvetica"/>
              </a:rPr>
              <a:t>        </a:t>
            </a:r>
            <a:r>
              <a:rPr lang="it-IT" b="1" dirty="0">
                <a:latin typeface="Helvetica"/>
                <a:cs typeface="Helvetica"/>
              </a:rPr>
              <a:t>for </a:t>
            </a:r>
            <a:r>
              <a:rPr lang="it-IT" b="1" dirty="0" err="1">
                <a:latin typeface="Helvetica"/>
                <a:cs typeface="Helvetica"/>
              </a:rPr>
              <a:t>each</a:t>
            </a:r>
            <a:r>
              <a:rPr lang="it-IT" dirty="0">
                <a:latin typeface="Helvetica"/>
                <a:cs typeface="Helvetica"/>
              </a:rPr>
              <a:t> </a:t>
            </a:r>
            <a:r>
              <a:rPr lang="it-IT" dirty="0" err="1">
                <a:latin typeface="Helvetica"/>
                <a:cs typeface="Helvetica"/>
              </a:rPr>
              <a:t>node.child</a:t>
            </a:r>
            <a:r>
              <a:rPr lang="it-IT" dirty="0">
                <a:latin typeface="Helvetica"/>
                <a:cs typeface="Helvetica"/>
              </a:rPr>
              <a:t> </a:t>
            </a:r>
            <a:r>
              <a:rPr lang="it-IT" b="1" dirty="0">
                <a:latin typeface="Helvetica"/>
                <a:cs typeface="Helvetica"/>
              </a:rPr>
              <a:t>do</a:t>
            </a:r>
            <a:endParaRPr lang="it-IT" dirty="0">
              <a:latin typeface="Helvetica"/>
              <a:cs typeface="Helvetica"/>
            </a:endParaRPr>
          </a:p>
          <a:p>
            <a:r>
              <a:rPr lang="en-US" dirty="0">
                <a:latin typeface="Helvetica"/>
                <a:cs typeface="Helvetica"/>
              </a:rPr>
              <a:t>            v = max(v, </a:t>
            </a:r>
            <a:r>
              <a:rPr lang="en-US" dirty="0" err="1">
                <a:latin typeface="Helvetica"/>
                <a:cs typeface="Helvetica"/>
              </a:rPr>
              <a:t>alphabeta</a:t>
            </a:r>
            <a:r>
              <a:rPr lang="en-US" dirty="0">
                <a:latin typeface="Helvetica"/>
                <a:cs typeface="Helvetica"/>
              </a:rPr>
              <a:t>(child, α, β, FALSE))</a:t>
            </a:r>
          </a:p>
          <a:p>
            <a:r>
              <a:rPr lang="it-IT" dirty="0">
                <a:latin typeface="Helvetica"/>
                <a:cs typeface="Helvetica"/>
              </a:rPr>
              <a:t>            </a:t>
            </a:r>
            <a:r>
              <a:rPr lang="en-US" b="1" dirty="0">
                <a:latin typeface="Helvetica"/>
                <a:cs typeface="Helvetica"/>
              </a:rPr>
              <a:t>if</a:t>
            </a:r>
            <a:r>
              <a:rPr lang="en-US" dirty="0">
                <a:latin typeface="Helvetica"/>
                <a:cs typeface="Helvetica"/>
              </a:rPr>
              <a:t> v &gt;= β </a:t>
            </a:r>
            <a:r>
              <a:rPr lang="en-US" b="1" dirty="0">
                <a:latin typeface="Helvetica"/>
                <a:cs typeface="Helvetica"/>
              </a:rPr>
              <a:t>then</a:t>
            </a:r>
            <a:endParaRPr lang="en-US" dirty="0">
              <a:latin typeface="Helvetica"/>
              <a:cs typeface="Helvetica"/>
            </a:endParaRPr>
          </a:p>
          <a:p>
            <a:r>
              <a:rPr lang="mr-IN" dirty="0">
                <a:latin typeface="Helvetica"/>
                <a:cs typeface="Helvetica"/>
              </a:rPr>
              <a:t>                </a:t>
            </a:r>
            <a:r>
              <a:rPr lang="mr-IN" b="1" dirty="0">
                <a:latin typeface="Helvetica"/>
                <a:cs typeface="Helvetica"/>
              </a:rPr>
              <a:t>break</a:t>
            </a:r>
            <a:endParaRPr lang="it-IT" b="1" dirty="0">
              <a:latin typeface="Helvetica"/>
              <a:cs typeface="Helvetica"/>
            </a:endParaRPr>
          </a:p>
          <a:p>
            <a:r>
              <a:rPr lang="it-IT" dirty="0">
                <a:latin typeface="Helvetica"/>
                <a:cs typeface="Helvetica"/>
              </a:rPr>
              <a:t>            </a:t>
            </a:r>
            <a:r>
              <a:rPr lang="mr-IN" dirty="0">
                <a:latin typeface="Helvetica"/>
                <a:cs typeface="Helvetica"/>
              </a:rPr>
              <a:t>α = max(α, v) </a:t>
            </a:r>
          </a:p>
          <a:p>
            <a:r>
              <a:rPr lang="it-IT" dirty="0">
                <a:latin typeface="Helvetica"/>
                <a:cs typeface="Helvetica"/>
              </a:rPr>
              <a:t>        </a:t>
            </a:r>
            <a:r>
              <a:rPr lang="it-IT" b="1" dirty="0" err="1">
                <a:latin typeface="Helvetica"/>
                <a:cs typeface="Helvetica"/>
              </a:rPr>
              <a:t>return</a:t>
            </a:r>
            <a:r>
              <a:rPr lang="it-IT" dirty="0">
                <a:latin typeface="Helvetica"/>
                <a:cs typeface="Helvetica"/>
              </a:rPr>
              <a:t> v</a:t>
            </a:r>
          </a:p>
          <a:p>
            <a:r>
              <a:rPr lang="mr-IN" dirty="0">
                <a:latin typeface="Helvetica"/>
                <a:cs typeface="Helvetica"/>
              </a:rPr>
              <a:t>    </a:t>
            </a:r>
            <a:r>
              <a:rPr lang="mr-IN" b="1" dirty="0">
                <a:latin typeface="Helvetica"/>
                <a:cs typeface="Helvetica"/>
              </a:rPr>
              <a:t>else</a:t>
            </a:r>
            <a:endParaRPr lang="mr-IN" dirty="0">
              <a:latin typeface="Helvetica"/>
              <a:cs typeface="Helvetica"/>
            </a:endParaRPr>
          </a:p>
          <a:p>
            <a:r>
              <a:rPr lang="mr-IN" dirty="0">
                <a:latin typeface="Helvetica"/>
                <a:cs typeface="Helvetica"/>
              </a:rPr>
              <a:t>        v = +∞</a:t>
            </a:r>
          </a:p>
          <a:p>
            <a:r>
              <a:rPr lang="it-IT" dirty="0">
                <a:latin typeface="Helvetica"/>
                <a:cs typeface="Helvetica"/>
              </a:rPr>
              <a:t>        </a:t>
            </a:r>
            <a:r>
              <a:rPr lang="it-IT" b="1" dirty="0">
                <a:latin typeface="Helvetica"/>
                <a:cs typeface="Helvetica"/>
              </a:rPr>
              <a:t>for </a:t>
            </a:r>
            <a:r>
              <a:rPr lang="it-IT" b="1" dirty="0" err="1">
                <a:latin typeface="Helvetica"/>
                <a:cs typeface="Helvetica"/>
              </a:rPr>
              <a:t>each</a:t>
            </a:r>
            <a:r>
              <a:rPr lang="it-IT" dirty="0">
                <a:latin typeface="Helvetica"/>
                <a:cs typeface="Helvetica"/>
              </a:rPr>
              <a:t> </a:t>
            </a:r>
            <a:r>
              <a:rPr lang="it-IT" dirty="0" err="1">
                <a:latin typeface="Helvetica"/>
                <a:cs typeface="Helvetica"/>
              </a:rPr>
              <a:t>node.child</a:t>
            </a:r>
            <a:r>
              <a:rPr lang="it-IT" dirty="0">
                <a:latin typeface="Helvetica"/>
                <a:cs typeface="Helvetica"/>
              </a:rPr>
              <a:t> </a:t>
            </a:r>
            <a:r>
              <a:rPr lang="it-IT" b="1" dirty="0">
                <a:latin typeface="Helvetica"/>
                <a:cs typeface="Helvetica"/>
              </a:rPr>
              <a:t>do</a:t>
            </a:r>
            <a:endParaRPr lang="it-IT" dirty="0">
              <a:latin typeface="Helvetica"/>
              <a:cs typeface="Helvetica"/>
            </a:endParaRPr>
          </a:p>
          <a:p>
            <a:r>
              <a:rPr lang="en-US" dirty="0">
                <a:latin typeface="Helvetica"/>
                <a:cs typeface="Helvetica"/>
              </a:rPr>
              <a:t>            v = min(v, </a:t>
            </a:r>
            <a:r>
              <a:rPr lang="en-US" dirty="0" err="1">
                <a:latin typeface="Helvetica"/>
                <a:cs typeface="Helvetica"/>
              </a:rPr>
              <a:t>alphabeta</a:t>
            </a:r>
            <a:r>
              <a:rPr lang="en-US" dirty="0">
                <a:latin typeface="Helvetica"/>
                <a:cs typeface="Helvetica"/>
              </a:rPr>
              <a:t>(child, α, β, TRUE))</a:t>
            </a:r>
          </a:p>
          <a:p>
            <a:r>
              <a:rPr lang="mr-IN" dirty="0">
                <a:latin typeface="Helvetica"/>
                <a:cs typeface="Helvetica"/>
              </a:rPr>
              <a:t>            </a:t>
            </a:r>
            <a:r>
              <a:rPr lang="en-US" b="1" dirty="0">
                <a:solidFill>
                  <a:srgbClr val="000000"/>
                </a:solidFill>
                <a:latin typeface="Helvetica"/>
                <a:cs typeface="Helvetica"/>
              </a:rPr>
              <a:t>if</a:t>
            </a:r>
            <a:r>
              <a:rPr lang="en-US" dirty="0">
                <a:solidFill>
                  <a:srgbClr val="000000"/>
                </a:solidFill>
                <a:latin typeface="Helvetica"/>
                <a:cs typeface="Helvetica"/>
              </a:rPr>
              <a:t> v &lt;= </a:t>
            </a:r>
            <a:r>
              <a:rPr lang="mr-IN" dirty="0">
                <a:latin typeface="Helvetica"/>
                <a:cs typeface="Helvetica"/>
              </a:rPr>
              <a:t>α</a:t>
            </a:r>
            <a:r>
              <a:rPr lang="en-US" dirty="0">
                <a:solidFill>
                  <a:srgbClr val="000000"/>
                </a:solidFill>
                <a:latin typeface="Helvetica"/>
                <a:cs typeface="Helvetica"/>
              </a:rPr>
              <a:t> </a:t>
            </a:r>
            <a:r>
              <a:rPr lang="en-US" b="1" dirty="0">
                <a:solidFill>
                  <a:srgbClr val="000000"/>
                </a:solidFill>
                <a:latin typeface="Helvetica"/>
                <a:cs typeface="Helvetica"/>
              </a:rPr>
              <a:t>then</a:t>
            </a:r>
            <a:endParaRPr lang="en-US" dirty="0">
              <a:solidFill>
                <a:srgbClr val="000000"/>
              </a:solidFill>
              <a:latin typeface="Helvetica"/>
              <a:cs typeface="Helvetica"/>
            </a:endParaRPr>
          </a:p>
          <a:p>
            <a:r>
              <a:rPr lang="mr-IN" dirty="0">
                <a:solidFill>
                  <a:srgbClr val="000000"/>
                </a:solidFill>
                <a:latin typeface="Helvetica"/>
                <a:cs typeface="Helvetica"/>
              </a:rPr>
              <a:t>                </a:t>
            </a:r>
            <a:r>
              <a:rPr lang="mr-IN" b="1" dirty="0">
                <a:solidFill>
                  <a:srgbClr val="000000"/>
                </a:solidFill>
                <a:latin typeface="Helvetica"/>
                <a:cs typeface="Helvetica"/>
              </a:rPr>
              <a:t>break</a:t>
            </a:r>
            <a:endParaRPr lang="it-IT" b="1" dirty="0">
              <a:solidFill>
                <a:srgbClr val="000000"/>
              </a:solidFill>
              <a:latin typeface="Helvetica"/>
              <a:cs typeface="Helvetica"/>
            </a:endParaRPr>
          </a:p>
          <a:p>
            <a:r>
              <a:rPr lang="it-IT" dirty="0">
                <a:latin typeface="Helvetica"/>
                <a:cs typeface="Helvetica"/>
              </a:rPr>
              <a:t>            </a:t>
            </a:r>
            <a:r>
              <a:rPr lang="mr-IN" dirty="0">
                <a:latin typeface="Helvetica"/>
                <a:cs typeface="Helvetica"/>
              </a:rPr>
              <a:t>β = min(β, v)</a:t>
            </a:r>
            <a:endParaRPr lang="mr-IN" dirty="0">
              <a:solidFill>
                <a:srgbClr val="000000"/>
              </a:solidFill>
              <a:latin typeface="Helvetica"/>
              <a:cs typeface="Helvetica"/>
            </a:endParaRPr>
          </a:p>
          <a:p>
            <a:r>
              <a:rPr lang="it-IT" dirty="0">
                <a:latin typeface="Helvetica"/>
                <a:cs typeface="Helvetica"/>
              </a:rPr>
              <a:t>        </a:t>
            </a:r>
            <a:r>
              <a:rPr lang="it-IT" b="1" dirty="0" err="1">
                <a:latin typeface="Helvetica"/>
                <a:cs typeface="Helvetica"/>
              </a:rPr>
              <a:t>return</a:t>
            </a:r>
            <a:r>
              <a:rPr lang="it-IT" dirty="0">
                <a:latin typeface="Helvetica"/>
                <a:cs typeface="Helvetica"/>
              </a:rPr>
              <a:t> v</a:t>
            </a:r>
          </a:p>
        </p:txBody>
      </p:sp>
    </p:spTree>
    <p:extLst>
      <p:ext uri="{BB962C8B-B14F-4D97-AF65-F5344CB8AC3E}">
        <p14:creationId xmlns:p14="http://schemas.microsoft.com/office/powerpoint/2010/main" val="2283653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107504" y="2071876"/>
            <a:ext cx="184666" cy="400110"/>
          </a:xfrm>
          <a:prstGeom prst="rect">
            <a:avLst/>
          </a:prstGeom>
          <a:noFill/>
        </p:spPr>
        <p:txBody>
          <a:bodyPr wrap="none" rtlCol="0">
            <a:spAutoFit/>
          </a:bodyPr>
          <a:lstStyle/>
          <a:p>
            <a:endParaRPr lang="it-IT" sz="2000" dirty="0">
              <a:solidFill>
                <a:prstClr val="black"/>
              </a:solidFill>
              <a:latin typeface="Helvetica"/>
              <a:cs typeface="Helvetica"/>
            </a:endParaRPr>
          </a:p>
        </p:txBody>
      </p:sp>
      <p:sp>
        <p:nvSpPr>
          <p:cNvPr id="2" name="Titolo 1"/>
          <p:cNvSpPr>
            <a:spLocks noGrp="1"/>
          </p:cNvSpPr>
          <p:nvPr>
            <p:ph type="title"/>
          </p:nvPr>
        </p:nvSpPr>
        <p:spPr>
          <a:xfrm>
            <a:off x="277688" y="-27384"/>
            <a:ext cx="8686800" cy="1143000"/>
          </a:xfrm>
        </p:spPr>
        <p:txBody>
          <a:bodyPr>
            <a:normAutofit fontScale="90000"/>
          </a:bodyPr>
          <a:lstStyle/>
          <a:p>
            <a:r>
              <a:rPr lang="it-IT" dirty="0">
                <a:latin typeface="Helvetica"/>
                <a:cs typeface="Helvetica"/>
              </a:rPr>
              <a:t>Algoritmo MINIMAX con potatura α-β</a:t>
            </a:r>
          </a:p>
        </p:txBody>
      </p:sp>
      <p:sp>
        <p:nvSpPr>
          <p:cNvPr id="19" name="Rettangolo 18"/>
          <p:cNvSpPr/>
          <p:nvPr/>
        </p:nvSpPr>
        <p:spPr>
          <a:xfrm>
            <a:off x="5586065" y="6237312"/>
            <a:ext cx="3647165" cy="923330"/>
          </a:xfrm>
          <a:prstGeom prst="rect">
            <a:avLst/>
          </a:prstGeom>
        </p:spPr>
        <p:txBody>
          <a:bodyPr wrap="none">
            <a:spAutoFit/>
          </a:bodyPr>
          <a:lstStyle/>
          <a:p>
            <a:pPr algn="r"/>
            <a:r>
              <a:rPr lang="it-IT" dirty="0">
                <a:latin typeface="Helvetica"/>
                <a:cs typeface="Helvetica"/>
              </a:rPr>
              <a:t>chiamata iniziale:</a:t>
            </a:r>
            <a:br>
              <a:rPr lang="it-IT" dirty="0">
                <a:latin typeface="Helvetica"/>
                <a:cs typeface="Helvetica"/>
              </a:rPr>
            </a:br>
            <a:r>
              <a:rPr lang="it-IT" dirty="0" err="1">
                <a:latin typeface="Helvetica"/>
                <a:cs typeface="Helvetica"/>
              </a:rPr>
              <a:t>alphabeta</a:t>
            </a:r>
            <a:r>
              <a:rPr lang="it-IT" dirty="0">
                <a:latin typeface="Helvetica"/>
                <a:cs typeface="Helvetica"/>
              </a:rPr>
              <a:t>(radice, −∞, +∞, TRUE)</a:t>
            </a:r>
          </a:p>
          <a:p>
            <a:pPr algn="r"/>
            <a:endParaRPr lang="it-IT" dirty="0">
              <a:latin typeface="Helvetica"/>
              <a:cs typeface="Helvetica"/>
            </a:endParaRPr>
          </a:p>
        </p:txBody>
      </p:sp>
      <p:sp>
        <p:nvSpPr>
          <p:cNvPr id="20" name="Fumetto 1 19"/>
          <p:cNvSpPr/>
          <p:nvPr/>
        </p:nvSpPr>
        <p:spPr>
          <a:xfrm>
            <a:off x="4427984" y="836712"/>
            <a:ext cx="4716016" cy="864096"/>
          </a:xfrm>
          <a:prstGeom prst="wedgeRectCallout">
            <a:avLst>
              <a:gd name="adj1" fmla="val -94990"/>
              <a:gd name="adj2" fmla="val 4148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Se il nodo è una foglia, la funzione semplicemente restituisce il valore del nodo, che è il punteggio finale del gioco arrivato lì</a:t>
            </a:r>
          </a:p>
        </p:txBody>
      </p:sp>
      <p:sp>
        <p:nvSpPr>
          <p:cNvPr id="21" name="Fumetto 1 20"/>
          <p:cNvSpPr/>
          <p:nvPr/>
        </p:nvSpPr>
        <p:spPr>
          <a:xfrm>
            <a:off x="4932041" y="1772816"/>
            <a:ext cx="4180682" cy="3384376"/>
          </a:xfrm>
          <a:prstGeom prst="wedgeRectCallout">
            <a:avLst>
              <a:gd name="adj1" fmla="val -115529"/>
              <a:gd name="adj2" fmla="val -44835"/>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Questa è la parte di MAX. Dobbiamo calcolare il valore di un nodo non terminale. Si parte sempre dal valore peggiore possibile per MAX, a migliorare a seconda di quello che si trova nei nodi figli (ricorsivamente, simulando il comportamento di MIN). Se il valore trovato v è ≧</a:t>
            </a:r>
            <a:r>
              <a:rPr lang="en-US" dirty="0">
                <a:solidFill>
                  <a:prstClr val="black"/>
                </a:solidFill>
                <a:latin typeface="Helvetica"/>
                <a:cs typeface="Helvetica"/>
              </a:rPr>
              <a:t>β</a:t>
            </a:r>
            <a:r>
              <a:rPr lang="it-IT" dirty="0">
                <a:solidFill>
                  <a:schemeClr val="tx1"/>
                </a:solidFill>
                <a:latin typeface="Helvetica"/>
                <a:cs typeface="Helvetica"/>
              </a:rPr>
              <a:t>, interrompe il ciclo (potatura) e restituisce il valore del nodo. Altrimenti eventualmente aggiorna </a:t>
            </a:r>
            <a:r>
              <a:rPr lang="el-GR" dirty="0">
                <a:solidFill>
                  <a:schemeClr val="tx1"/>
                </a:solidFill>
                <a:latin typeface="Helvetica"/>
                <a:cs typeface="Helvetica"/>
              </a:rPr>
              <a:t>α</a:t>
            </a:r>
            <a:r>
              <a:rPr lang="it-IT" dirty="0">
                <a:solidFill>
                  <a:schemeClr val="tx1"/>
                </a:solidFill>
                <a:latin typeface="Helvetica"/>
                <a:cs typeface="Helvetica"/>
              </a:rPr>
              <a:t> se il valore trovato lo migliora.</a:t>
            </a:r>
          </a:p>
        </p:txBody>
      </p:sp>
      <p:sp>
        <p:nvSpPr>
          <p:cNvPr id="23" name="Rettangolo 22"/>
          <p:cNvSpPr/>
          <p:nvPr/>
        </p:nvSpPr>
        <p:spPr>
          <a:xfrm>
            <a:off x="0" y="904065"/>
            <a:ext cx="7416824" cy="5355313"/>
          </a:xfrm>
          <a:prstGeom prst="rect">
            <a:avLst/>
          </a:prstGeom>
        </p:spPr>
        <p:txBody>
          <a:bodyPr wrap="square">
            <a:spAutoFit/>
          </a:bodyPr>
          <a:lstStyle/>
          <a:p>
            <a:r>
              <a:rPr lang="it-IT" b="1" dirty="0" err="1">
                <a:latin typeface="Helvetica"/>
                <a:cs typeface="Helvetica"/>
              </a:rPr>
              <a:t>function</a:t>
            </a:r>
            <a:r>
              <a:rPr lang="it-IT" dirty="0">
                <a:latin typeface="Helvetica"/>
                <a:cs typeface="Helvetica"/>
              </a:rPr>
              <a:t> </a:t>
            </a:r>
            <a:r>
              <a:rPr lang="it-IT" dirty="0" err="1">
                <a:latin typeface="Helvetica"/>
                <a:cs typeface="Helvetica"/>
              </a:rPr>
              <a:t>alphabeta</a:t>
            </a:r>
            <a:r>
              <a:rPr lang="it-IT" dirty="0">
                <a:latin typeface="Helvetica"/>
                <a:cs typeface="Helvetica"/>
              </a:rPr>
              <a:t>(</a:t>
            </a:r>
            <a:r>
              <a:rPr lang="it-IT" dirty="0" err="1">
                <a:latin typeface="Helvetica"/>
                <a:cs typeface="Helvetica"/>
              </a:rPr>
              <a:t>node</a:t>
            </a:r>
            <a:r>
              <a:rPr lang="it-IT" dirty="0">
                <a:latin typeface="Helvetica"/>
                <a:cs typeface="Helvetica"/>
              </a:rPr>
              <a:t>, α, β, MAX) </a:t>
            </a:r>
            <a:r>
              <a:rPr lang="it-IT" b="1" dirty="0" err="1">
                <a:latin typeface="Helvetica"/>
                <a:cs typeface="Helvetica"/>
              </a:rPr>
              <a:t>is</a:t>
            </a:r>
            <a:endParaRPr lang="it-IT" dirty="0">
              <a:latin typeface="Helvetica"/>
              <a:cs typeface="Helvetica"/>
            </a:endParaRPr>
          </a:p>
          <a:p>
            <a:r>
              <a:rPr lang="it-IT" dirty="0">
                <a:latin typeface="Helvetica"/>
                <a:cs typeface="Helvetica"/>
              </a:rPr>
              <a:t>    </a:t>
            </a:r>
            <a:r>
              <a:rPr lang="it-IT" b="1" dirty="0" err="1">
                <a:latin typeface="Helvetica"/>
                <a:cs typeface="Helvetica"/>
              </a:rPr>
              <a:t>if</a:t>
            </a:r>
            <a:r>
              <a:rPr lang="it-IT" dirty="0">
                <a:latin typeface="Helvetica"/>
                <a:cs typeface="Helvetica"/>
              </a:rPr>
              <a:t> </a:t>
            </a:r>
            <a:r>
              <a:rPr lang="it-IT" dirty="0" err="1">
                <a:latin typeface="Helvetica"/>
                <a:cs typeface="Helvetica"/>
              </a:rPr>
              <a:t>isLeaf</a:t>
            </a:r>
            <a:r>
              <a:rPr lang="it-IT" dirty="0">
                <a:latin typeface="Helvetica"/>
                <a:cs typeface="Helvetica"/>
              </a:rPr>
              <a:t>(</a:t>
            </a:r>
            <a:r>
              <a:rPr lang="it-IT" dirty="0" err="1">
                <a:latin typeface="Helvetica"/>
                <a:cs typeface="Helvetica"/>
              </a:rPr>
              <a:t>node</a:t>
            </a:r>
            <a:r>
              <a:rPr lang="it-IT" dirty="0">
                <a:latin typeface="Helvetica"/>
                <a:cs typeface="Helvetica"/>
              </a:rPr>
              <a:t>) == </a:t>
            </a:r>
            <a:r>
              <a:rPr lang="it-IT" dirty="0" err="1">
                <a:latin typeface="Helvetica"/>
                <a:cs typeface="Helvetica"/>
              </a:rPr>
              <a:t>true</a:t>
            </a:r>
            <a:r>
              <a:rPr lang="it-IT" dirty="0">
                <a:latin typeface="Helvetica"/>
                <a:cs typeface="Helvetica"/>
              </a:rPr>
              <a:t> </a:t>
            </a:r>
            <a:r>
              <a:rPr lang="it-IT" b="1" dirty="0" err="1">
                <a:latin typeface="Helvetica"/>
                <a:cs typeface="Helvetica"/>
              </a:rPr>
              <a:t>then</a:t>
            </a:r>
            <a:endParaRPr lang="it-IT" dirty="0">
              <a:latin typeface="Helvetica"/>
              <a:cs typeface="Helvetica"/>
            </a:endParaRPr>
          </a:p>
          <a:p>
            <a:r>
              <a:rPr lang="it-IT" dirty="0">
                <a:latin typeface="Helvetica"/>
                <a:cs typeface="Helvetica"/>
              </a:rPr>
              <a:t>        </a:t>
            </a:r>
            <a:r>
              <a:rPr lang="it-IT" b="1" dirty="0" err="1">
                <a:latin typeface="Helvetica"/>
                <a:cs typeface="Helvetica"/>
              </a:rPr>
              <a:t>return</a:t>
            </a:r>
            <a:r>
              <a:rPr lang="it-IT" dirty="0">
                <a:latin typeface="Helvetica"/>
                <a:cs typeface="Helvetica"/>
              </a:rPr>
              <a:t> </a:t>
            </a:r>
            <a:r>
              <a:rPr lang="it-IT" dirty="0" err="1">
                <a:latin typeface="Helvetica"/>
                <a:cs typeface="Helvetica"/>
              </a:rPr>
              <a:t>util</a:t>
            </a:r>
            <a:r>
              <a:rPr lang="it-IT" dirty="0">
                <a:latin typeface="Helvetica"/>
                <a:cs typeface="Helvetica"/>
              </a:rPr>
              <a:t>(</a:t>
            </a:r>
            <a:r>
              <a:rPr lang="it-IT" dirty="0" err="1">
                <a:latin typeface="Helvetica"/>
                <a:cs typeface="Helvetica"/>
              </a:rPr>
              <a:t>node</a:t>
            </a:r>
            <a:r>
              <a:rPr lang="it-IT" dirty="0">
                <a:latin typeface="Helvetica"/>
                <a:cs typeface="Helvetica"/>
              </a:rPr>
              <a:t>)</a:t>
            </a:r>
          </a:p>
          <a:p>
            <a:r>
              <a:rPr lang="it-IT" dirty="0">
                <a:latin typeface="Helvetica"/>
                <a:cs typeface="Helvetica"/>
              </a:rPr>
              <a:t>    </a:t>
            </a:r>
            <a:r>
              <a:rPr lang="it-IT" b="1" dirty="0" err="1">
                <a:latin typeface="Helvetica"/>
                <a:cs typeface="Helvetica"/>
              </a:rPr>
              <a:t>if</a:t>
            </a:r>
            <a:r>
              <a:rPr lang="it-IT" dirty="0">
                <a:latin typeface="Helvetica"/>
                <a:cs typeface="Helvetica"/>
              </a:rPr>
              <a:t> MAX == </a:t>
            </a:r>
            <a:r>
              <a:rPr lang="it-IT" dirty="0" err="1">
                <a:latin typeface="Helvetica"/>
                <a:cs typeface="Helvetica"/>
              </a:rPr>
              <a:t>true</a:t>
            </a:r>
            <a:r>
              <a:rPr lang="it-IT" dirty="0">
                <a:latin typeface="Helvetica"/>
                <a:cs typeface="Helvetica"/>
              </a:rPr>
              <a:t> </a:t>
            </a:r>
            <a:r>
              <a:rPr lang="it-IT" b="1" dirty="0" err="1">
                <a:latin typeface="Helvetica"/>
                <a:cs typeface="Helvetica"/>
              </a:rPr>
              <a:t>then</a:t>
            </a:r>
            <a:endParaRPr lang="it-IT" dirty="0">
              <a:latin typeface="Helvetica"/>
              <a:cs typeface="Helvetica"/>
            </a:endParaRPr>
          </a:p>
          <a:p>
            <a:r>
              <a:rPr lang="mr-IN" dirty="0">
                <a:latin typeface="Helvetica"/>
                <a:cs typeface="Helvetica"/>
              </a:rPr>
              <a:t>        </a:t>
            </a:r>
            <a:r>
              <a:rPr lang="it-IT" dirty="0">
                <a:latin typeface="Helvetica"/>
                <a:cs typeface="Helvetica"/>
              </a:rPr>
              <a:t>v</a:t>
            </a:r>
            <a:r>
              <a:rPr lang="mr-IN" dirty="0">
                <a:latin typeface="Helvetica"/>
                <a:cs typeface="Helvetica"/>
              </a:rPr>
              <a:t> = −∞</a:t>
            </a:r>
          </a:p>
          <a:p>
            <a:r>
              <a:rPr lang="it-IT" dirty="0">
                <a:latin typeface="Helvetica"/>
                <a:cs typeface="Helvetica"/>
              </a:rPr>
              <a:t>        </a:t>
            </a:r>
            <a:r>
              <a:rPr lang="it-IT" b="1" dirty="0">
                <a:latin typeface="Helvetica"/>
                <a:cs typeface="Helvetica"/>
              </a:rPr>
              <a:t>for </a:t>
            </a:r>
            <a:r>
              <a:rPr lang="it-IT" b="1" dirty="0" err="1">
                <a:latin typeface="Helvetica"/>
                <a:cs typeface="Helvetica"/>
              </a:rPr>
              <a:t>each</a:t>
            </a:r>
            <a:r>
              <a:rPr lang="it-IT" dirty="0">
                <a:latin typeface="Helvetica"/>
                <a:cs typeface="Helvetica"/>
              </a:rPr>
              <a:t> </a:t>
            </a:r>
            <a:r>
              <a:rPr lang="it-IT" dirty="0" err="1">
                <a:latin typeface="Helvetica"/>
                <a:cs typeface="Helvetica"/>
              </a:rPr>
              <a:t>node.child</a:t>
            </a:r>
            <a:r>
              <a:rPr lang="it-IT" dirty="0">
                <a:latin typeface="Helvetica"/>
                <a:cs typeface="Helvetica"/>
              </a:rPr>
              <a:t> </a:t>
            </a:r>
            <a:r>
              <a:rPr lang="it-IT" b="1" dirty="0">
                <a:latin typeface="Helvetica"/>
                <a:cs typeface="Helvetica"/>
              </a:rPr>
              <a:t>do</a:t>
            </a:r>
            <a:endParaRPr lang="it-IT" dirty="0">
              <a:latin typeface="Helvetica"/>
              <a:cs typeface="Helvetica"/>
            </a:endParaRPr>
          </a:p>
          <a:p>
            <a:r>
              <a:rPr lang="en-US" dirty="0">
                <a:latin typeface="Helvetica"/>
                <a:cs typeface="Helvetica"/>
              </a:rPr>
              <a:t>            v = max(v, </a:t>
            </a:r>
            <a:r>
              <a:rPr lang="en-US" dirty="0" err="1">
                <a:latin typeface="Helvetica"/>
                <a:cs typeface="Helvetica"/>
              </a:rPr>
              <a:t>alphabeta</a:t>
            </a:r>
            <a:r>
              <a:rPr lang="en-US" dirty="0">
                <a:latin typeface="Helvetica"/>
                <a:cs typeface="Helvetica"/>
              </a:rPr>
              <a:t>(child, α, β, FALSE))</a:t>
            </a:r>
          </a:p>
          <a:p>
            <a:r>
              <a:rPr lang="it-IT" dirty="0">
                <a:latin typeface="Helvetica"/>
                <a:cs typeface="Helvetica"/>
              </a:rPr>
              <a:t>            </a:t>
            </a:r>
            <a:r>
              <a:rPr lang="en-US" b="1" dirty="0">
                <a:latin typeface="Helvetica"/>
                <a:cs typeface="Helvetica"/>
              </a:rPr>
              <a:t>if</a:t>
            </a:r>
            <a:r>
              <a:rPr lang="en-US" dirty="0">
                <a:latin typeface="Helvetica"/>
                <a:cs typeface="Helvetica"/>
              </a:rPr>
              <a:t> v &gt;= β </a:t>
            </a:r>
            <a:r>
              <a:rPr lang="en-US" b="1" dirty="0">
                <a:latin typeface="Helvetica"/>
                <a:cs typeface="Helvetica"/>
              </a:rPr>
              <a:t>then</a:t>
            </a:r>
            <a:endParaRPr lang="en-US" dirty="0">
              <a:latin typeface="Helvetica"/>
              <a:cs typeface="Helvetica"/>
            </a:endParaRPr>
          </a:p>
          <a:p>
            <a:r>
              <a:rPr lang="mr-IN" dirty="0">
                <a:latin typeface="Helvetica"/>
                <a:cs typeface="Helvetica"/>
              </a:rPr>
              <a:t>                </a:t>
            </a:r>
            <a:r>
              <a:rPr lang="mr-IN" b="1" dirty="0">
                <a:latin typeface="Helvetica"/>
                <a:cs typeface="Helvetica"/>
              </a:rPr>
              <a:t>break</a:t>
            </a:r>
            <a:endParaRPr lang="it-IT" b="1" dirty="0">
              <a:latin typeface="Helvetica"/>
              <a:cs typeface="Helvetica"/>
            </a:endParaRPr>
          </a:p>
          <a:p>
            <a:r>
              <a:rPr lang="it-IT" dirty="0">
                <a:latin typeface="Helvetica"/>
                <a:cs typeface="Helvetica"/>
              </a:rPr>
              <a:t>            </a:t>
            </a:r>
            <a:r>
              <a:rPr lang="mr-IN" dirty="0">
                <a:latin typeface="Helvetica"/>
                <a:cs typeface="Helvetica"/>
              </a:rPr>
              <a:t>α = max(α, v) </a:t>
            </a:r>
          </a:p>
          <a:p>
            <a:r>
              <a:rPr lang="it-IT" dirty="0">
                <a:latin typeface="Helvetica"/>
                <a:cs typeface="Helvetica"/>
              </a:rPr>
              <a:t>        </a:t>
            </a:r>
            <a:r>
              <a:rPr lang="it-IT" b="1" dirty="0" err="1">
                <a:latin typeface="Helvetica"/>
                <a:cs typeface="Helvetica"/>
              </a:rPr>
              <a:t>return</a:t>
            </a:r>
            <a:r>
              <a:rPr lang="it-IT" dirty="0">
                <a:latin typeface="Helvetica"/>
                <a:cs typeface="Helvetica"/>
              </a:rPr>
              <a:t> v</a:t>
            </a:r>
          </a:p>
          <a:p>
            <a:r>
              <a:rPr lang="mr-IN" dirty="0">
                <a:latin typeface="Helvetica"/>
                <a:cs typeface="Helvetica"/>
              </a:rPr>
              <a:t>    </a:t>
            </a:r>
            <a:r>
              <a:rPr lang="mr-IN" b="1" dirty="0">
                <a:latin typeface="Helvetica"/>
                <a:cs typeface="Helvetica"/>
              </a:rPr>
              <a:t>else</a:t>
            </a:r>
            <a:endParaRPr lang="mr-IN" dirty="0">
              <a:latin typeface="Helvetica"/>
              <a:cs typeface="Helvetica"/>
            </a:endParaRPr>
          </a:p>
          <a:p>
            <a:r>
              <a:rPr lang="mr-IN" dirty="0">
                <a:latin typeface="Helvetica"/>
                <a:cs typeface="Helvetica"/>
              </a:rPr>
              <a:t>        v = +∞</a:t>
            </a:r>
          </a:p>
          <a:p>
            <a:r>
              <a:rPr lang="it-IT" dirty="0">
                <a:latin typeface="Helvetica"/>
                <a:cs typeface="Helvetica"/>
              </a:rPr>
              <a:t>        </a:t>
            </a:r>
            <a:r>
              <a:rPr lang="it-IT" b="1" dirty="0">
                <a:latin typeface="Helvetica"/>
                <a:cs typeface="Helvetica"/>
              </a:rPr>
              <a:t>for </a:t>
            </a:r>
            <a:r>
              <a:rPr lang="it-IT" b="1" dirty="0" err="1">
                <a:latin typeface="Helvetica"/>
                <a:cs typeface="Helvetica"/>
              </a:rPr>
              <a:t>each</a:t>
            </a:r>
            <a:r>
              <a:rPr lang="it-IT" dirty="0">
                <a:latin typeface="Helvetica"/>
                <a:cs typeface="Helvetica"/>
              </a:rPr>
              <a:t> </a:t>
            </a:r>
            <a:r>
              <a:rPr lang="it-IT" dirty="0" err="1">
                <a:latin typeface="Helvetica"/>
                <a:cs typeface="Helvetica"/>
              </a:rPr>
              <a:t>node.child</a:t>
            </a:r>
            <a:r>
              <a:rPr lang="it-IT" dirty="0">
                <a:latin typeface="Helvetica"/>
                <a:cs typeface="Helvetica"/>
              </a:rPr>
              <a:t> </a:t>
            </a:r>
            <a:r>
              <a:rPr lang="it-IT" b="1" dirty="0">
                <a:latin typeface="Helvetica"/>
                <a:cs typeface="Helvetica"/>
              </a:rPr>
              <a:t>do</a:t>
            </a:r>
            <a:endParaRPr lang="it-IT" dirty="0">
              <a:latin typeface="Helvetica"/>
              <a:cs typeface="Helvetica"/>
            </a:endParaRPr>
          </a:p>
          <a:p>
            <a:r>
              <a:rPr lang="en-US" dirty="0">
                <a:latin typeface="Helvetica"/>
                <a:cs typeface="Helvetica"/>
              </a:rPr>
              <a:t>            v = min(v, </a:t>
            </a:r>
            <a:r>
              <a:rPr lang="en-US" dirty="0" err="1">
                <a:latin typeface="Helvetica"/>
                <a:cs typeface="Helvetica"/>
              </a:rPr>
              <a:t>alphabeta</a:t>
            </a:r>
            <a:r>
              <a:rPr lang="en-US" dirty="0">
                <a:latin typeface="Helvetica"/>
                <a:cs typeface="Helvetica"/>
              </a:rPr>
              <a:t>(child, α, β, TRUE))</a:t>
            </a:r>
          </a:p>
          <a:p>
            <a:r>
              <a:rPr lang="mr-IN" dirty="0">
                <a:latin typeface="Helvetica"/>
                <a:cs typeface="Helvetica"/>
              </a:rPr>
              <a:t>            </a:t>
            </a:r>
            <a:r>
              <a:rPr lang="en-US" b="1" dirty="0">
                <a:solidFill>
                  <a:srgbClr val="000000"/>
                </a:solidFill>
                <a:latin typeface="Helvetica"/>
                <a:cs typeface="Helvetica"/>
              </a:rPr>
              <a:t>if</a:t>
            </a:r>
            <a:r>
              <a:rPr lang="en-US" dirty="0">
                <a:solidFill>
                  <a:srgbClr val="000000"/>
                </a:solidFill>
                <a:latin typeface="Helvetica"/>
                <a:cs typeface="Helvetica"/>
              </a:rPr>
              <a:t> v &lt;= </a:t>
            </a:r>
            <a:r>
              <a:rPr lang="mr-IN" dirty="0">
                <a:latin typeface="Helvetica"/>
                <a:cs typeface="Helvetica"/>
              </a:rPr>
              <a:t>α</a:t>
            </a:r>
            <a:r>
              <a:rPr lang="en-US" dirty="0">
                <a:solidFill>
                  <a:srgbClr val="000000"/>
                </a:solidFill>
                <a:latin typeface="Helvetica"/>
                <a:cs typeface="Helvetica"/>
              </a:rPr>
              <a:t> </a:t>
            </a:r>
            <a:r>
              <a:rPr lang="en-US" b="1" dirty="0">
                <a:solidFill>
                  <a:srgbClr val="000000"/>
                </a:solidFill>
                <a:latin typeface="Helvetica"/>
                <a:cs typeface="Helvetica"/>
              </a:rPr>
              <a:t>then</a:t>
            </a:r>
            <a:endParaRPr lang="en-US" dirty="0">
              <a:solidFill>
                <a:srgbClr val="000000"/>
              </a:solidFill>
              <a:latin typeface="Helvetica"/>
              <a:cs typeface="Helvetica"/>
            </a:endParaRPr>
          </a:p>
          <a:p>
            <a:r>
              <a:rPr lang="mr-IN" dirty="0">
                <a:solidFill>
                  <a:srgbClr val="000000"/>
                </a:solidFill>
                <a:latin typeface="Helvetica"/>
                <a:cs typeface="Helvetica"/>
              </a:rPr>
              <a:t>                </a:t>
            </a:r>
            <a:r>
              <a:rPr lang="mr-IN" b="1" dirty="0">
                <a:solidFill>
                  <a:srgbClr val="000000"/>
                </a:solidFill>
                <a:latin typeface="Helvetica"/>
                <a:cs typeface="Helvetica"/>
              </a:rPr>
              <a:t>break</a:t>
            </a:r>
            <a:endParaRPr lang="it-IT" b="1" dirty="0">
              <a:solidFill>
                <a:srgbClr val="000000"/>
              </a:solidFill>
              <a:latin typeface="Helvetica"/>
              <a:cs typeface="Helvetica"/>
            </a:endParaRPr>
          </a:p>
          <a:p>
            <a:r>
              <a:rPr lang="it-IT" dirty="0">
                <a:latin typeface="Helvetica"/>
                <a:cs typeface="Helvetica"/>
              </a:rPr>
              <a:t>            </a:t>
            </a:r>
            <a:r>
              <a:rPr lang="mr-IN" dirty="0">
                <a:latin typeface="Helvetica"/>
                <a:cs typeface="Helvetica"/>
              </a:rPr>
              <a:t>β = min(β, v)</a:t>
            </a:r>
            <a:endParaRPr lang="mr-IN" dirty="0">
              <a:solidFill>
                <a:srgbClr val="000000"/>
              </a:solidFill>
              <a:latin typeface="Helvetica"/>
              <a:cs typeface="Helvetica"/>
            </a:endParaRPr>
          </a:p>
          <a:p>
            <a:r>
              <a:rPr lang="it-IT" dirty="0">
                <a:latin typeface="Helvetica"/>
                <a:cs typeface="Helvetica"/>
              </a:rPr>
              <a:t>        </a:t>
            </a:r>
            <a:r>
              <a:rPr lang="it-IT" b="1" dirty="0" err="1">
                <a:latin typeface="Helvetica"/>
                <a:cs typeface="Helvetica"/>
              </a:rPr>
              <a:t>return</a:t>
            </a:r>
            <a:r>
              <a:rPr lang="it-IT" dirty="0">
                <a:latin typeface="Helvetica"/>
                <a:cs typeface="Helvetica"/>
              </a:rPr>
              <a:t> v</a:t>
            </a:r>
          </a:p>
        </p:txBody>
      </p:sp>
    </p:spTree>
    <p:extLst>
      <p:ext uri="{BB962C8B-B14F-4D97-AF65-F5344CB8AC3E}">
        <p14:creationId xmlns:p14="http://schemas.microsoft.com/office/powerpoint/2010/main" val="105794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CasellaDiTesto 6"/>
          <p:cNvSpPr txBox="1"/>
          <p:nvPr/>
        </p:nvSpPr>
        <p:spPr>
          <a:xfrm>
            <a:off x="107504" y="2071876"/>
            <a:ext cx="184666" cy="400110"/>
          </a:xfrm>
          <a:prstGeom prst="rect">
            <a:avLst/>
          </a:prstGeom>
          <a:noFill/>
        </p:spPr>
        <p:txBody>
          <a:bodyPr wrap="none" rtlCol="0">
            <a:spAutoFit/>
          </a:bodyPr>
          <a:lstStyle/>
          <a:p>
            <a:endParaRPr lang="it-IT" sz="2000" dirty="0">
              <a:solidFill>
                <a:prstClr val="black"/>
              </a:solidFill>
              <a:latin typeface="Helvetica"/>
              <a:cs typeface="Helvetica"/>
            </a:endParaRPr>
          </a:p>
        </p:txBody>
      </p:sp>
      <p:sp>
        <p:nvSpPr>
          <p:cNvPr id="2" name="Titolo 1"/>
          <p:cNvSpPr>
            <a:spLocks noGrp="1"/>
          </p:cNvSpPr>
          <p:nvPr>
            <p:ph type="title"/>
          </p:nvPr>
        </p:nvSpPr>
        <p:spPr>
          <a:xfrm>
            <a:off x="277688" y="-27384"/>
            <a:ext cx="8686800" cy="1143000"/>
          </a:xfrm>
        </p:spPr>
        <p:txBody>
          <a:bodyPr>
            <a:normAutofit fontScale="90000"/>
          </a:bodyPr>
          <a:lstStyle/>
          <a:p>
            <a:r>
              <a:rPr lang="it-IT" dirty="0">
                <a:latin typeface="Helvetica"/>
                <a:cs typeface="Helvetica"/>
              </a:rPr>
              <a:t>Algoritmo MINIMAX con potatura α-β</a:t>
            </a:r>
          </a:p>
        </p:txBody>
      </p:sp>
      <p:sp>
        <p:nvSpPr>
          <p:cNvPr id="3" name="Rettangolo 2"/>
          <p:cNvSpPr/>
          <p:nvPr/>
        </p:nvSpPr>
        <p:spPr>
          <a:xfrm>
            <a:off x="0" y="904065"/>
            <a:ext cx="7416824" cy="5355313"/>
          </a:xfrm>
          <a:prstGeom prst="rect">
            <a:avLst/>
          </a:prstGeom>
        </p:spPr>
        <p:txBody>
          <a:bodyPr wrap="square">
            <a:spAutoFit/>
          </a:bodyPr>
          <a:lstStyle/>
          <a:p>
            <a:r>
              <a:rPr lang="it-IT" b="1" dirty="0" err="1">
                <a:latin typeface="Helvetica"/>
                <a:cs typeface="Helvetica"/>
              </a:rPr>
              <a:t>function</a:t>
            </a:r>
            <a:r>
              <a:rPr lang="it-IT" dirty="0">
                <a:latin typeface="Helvetica"/>
                <a:cs typeface="Helvetica"/>
              </a:rPr>
              <a:t> </a:t>
            </a:r>
            <a:r>
              <a:rPr lang="it-IT" dirty="0" err="1">
                <a:latin typeface="Helvetica"/>
                <a:cs typeface="Helvetica"/>
              </a:rPr>
              <a:t>alphabeta</a:t>
            </a:r>
            <a:r>
              <a:rPr lang="it-IT" dirty="0">
                <a:latin typeface="Helvetica"/>
                <a:cs typeface="Helvetica"/>
              </a:rPr>
              <a:t>(</a:t>
            </a:r>
            <a:r>
              <a:rPr lang="it-IT" dirty="0" err="1">
                <a:latin typeface="Helvetica"/>
                <a:cs typeface="Helvetica"/>
              </a:rPr>
              <a:t>node</a:t>
            </a:r>
            <a:r>
              <a:rPr lang="it-IT" dirty="0">
                <a:latin typeface="Helvetica"/>
                <a:cs typeface="Helvetica"/>
              </a:rPr>
              <a:t>, α, β, MAX) </a:t>
            </a:r>
            <a:r>
              <a:rPr lang="it-IT" b="1" dirty="0" err="1">
                <a:latin typeface="Helvetica"/>
                <a:cs typeface="Helvetica"/>
              </a:rPr>
              <a:t>is</a:t>
            </a:r>
            <a:endParaRPr lang="it-IT" dirty="0">
              <a:latin typeface="Helvetica"/>
              <a:cs typeface="Helvetica"/>
            </a:endParaRPr>
          </a:p>
          <a:p>
            <a:r>
              <a:rPr lang="it-IT" dirty="0">
                <a:latin typeface="Helvetica"/>
                <a:cs typeface="Helvetica"/>
              </a:rPr>
              <a:t>    </a:t>
            </a:r>
            <a:r>
              <a:rPr lang="it-IT" b="1" dirty="0" err="1">
                <a:latin typeface="Helvetica"/>
                <a:cs typeface="Helvetica"/>
              </a:rPr>
              <a:t>if</a:t>
            </a:r>
            <a:r>
              <a:rPr lang="it-IT" dirty="0">
                <a:latin typeface="Helvetica"/>
                <a:cs typeface="Helvetica"/>
              </a:rPr>
              <a:t> </a:t>
            </a:r>
            <a:r>
              <a:rPr lang="it-IT" dirty="0" err="1">
                <a:latin typeface="Helvetica"/>
                <a:cs typeface="Helvetica"/>
              </a:rPr>
              <a:t>isLeaf</a:t>
            </a:r>
            <a:r>
              <a:rPr lang="it-IT" dirty="0">
                <a:latin typeface="Helvetica"/>
                <a:cs typeface="Helvetica"/>
              </a:rPr>
              <a:t>(</a:t>
            </a:r>
            <a:r>
              <a:rPr lang="it-IT" dirty="0" err="1">
                <a:latin typeface="Helvetica"/>
                <a:cs typeface="Helvetica"/>
              </a:rPr>
              <a:t>node</a:t>
            </a:r>
            <a:r>
              <a:rPr lang="it-IT" dirty="0">
                <a:latin typeface="Helvetica"/>
                <a:cs typeface="Helvetica"/>
              </a:rPr>
              <a:t>) == </a:t>
            </a:r>
            <a:r>
              <a:rPr lang="it-IT" dirty="0" err="1">
                <a:latin typeface="Helvetica"/>
                <a:cs typeface="Helvetica"/>
              </a:rPr>
              <a:t>true</a:t>
            </a:r>
            <a:r>
              <a:rPr lang="it-IT" dirty="0">
                <a:latin typeface="Helvetica"/>
                <a:cs typeface="Helvetica"/>
              </a:rPr>
              <a:t> </a:t>
            </a:r>
            <a:r>
              <a:rPr lang="it-IT" b="1" dirty="0" err="1">
                <a:latin typeface="Helvetica"/>
                <a:cs typeface="Helvetica"/>
              </a:rPr>
              <a:t>then</a:t>
            </a:r>
            <a:endParaRPr lang="it-IT" dirty="0">
              <a:latin typeface="Helvetica"/>
              <a:cs typeface="Helvetica"/>
            </a:endParaRPr>
          </a:p>
          <a:p>
            <a:r>
              <a:rPr lang="it-IT" dirty="0">
                <a:latin typeface="Helvetica"/>
                <a:cs typeface="Helvetica"/>
              </a:rPr>
              <a:t>        </a:t>
            </a:r>
            <a:r>
              <a:rPr lang="it-IT" b="1" dirty="0" err="1">
                <a:latin typeface="Helvetica"/>
                <a:cs typeface="Helvetica"/>
              </a:rPr>
              <a:t>return</a:t>
            </a:r>
            <a:r>
              <a:rPr lang="it-IT" dirty="0">
                <a:latin typeface="Helvetica"/>
                <a:cs typeface="Helvetica"/>
              </a:rPr>
              <a:t> </a:t>
            </a:r>
            <a:r>
              <a:rPr lang="it-IT" dirty="0" err="1">
                <a:latin typeface="Helvetica"/>
                <a:cs typeface="Helvetica"/>
              </a:rPr>
              <a:t>util</a:t>
            </a:r>
            <a:r>
              <a:rPr lang="it-IT" dirty="0">
                <a:latin typeface="Helvetica"/>
                <a:cs typeface="Helvetica"/>
              </a:rPr>
              <a:t>(</a:t>
            </a:r>
            <a:r>
              <a:rPr lang="it-IT" dirty="0" err="1">
                <a:latin typeface="Helvetica"/>
                <a:cs typeface="Helvetica"/>
              </a:rPr>
              <a:t>node</a:t>
            </a:r>
            <a:r>
              <a:rPr lang="it-IT" dirty="0">
                <a:latin typeface="Helvetica"/>
                <a:cs typeface="Helvetica"/>
              </a:rPr>
              <a:t>)</a:t>
            </a:r>
          </a:p>
          <a:p>
            <a:r>
              <a:rPr lang="it-IT" dirty="0">
                <a:latin typeface="Helvetica"/>
                <a:cs typeface="Helvetica"/>
              </a:rPr>
              <a:t>    </a:t>
            </a:r>
            <a:r>
              <a:rPr lang="it-IT" b="1" dirty="0" err="1">
                <a:latin typeface="Helvetica"/>
                <a:cs typeface="Helvetica"/>
              </a:rPr>
              <a:t>if</a:t>
            </a:r>
            <a:r>
              <a:rPr lang="it-IT" dirty="0">
                <a:latin typeface="Helvetica"/>
                <a:cs typeface="Helvetica"/>
              </a:rPr>
              <a:t> MAX == </a:t>
            </a:r>
            <a:r>
              <a:rPr lang="it-IT" dirty="0" err="1">
                <a:latin typeface="Helvetica"/>
                <a:cs typeface="Helvetica"/>
              </a:rPr>
              <a:t>true</a:t>
            </a:r>
            <a:r>
              <a:rPr lang="it-IT" dirty="0">
                <a:latin typeface="Helvetica"/>
                <a:cs typeface="Helvetica"/>
              </a:rPr>
              <a:t> </a:t>
            </a:r>
            <a:r>
              <a:rPr lang="it-IT" b="1" dirty="0" err="1">
                <a:latin typeface="Helvetica"/>
                <a:cs typeface="Helvetica"/>
              </a:rPr>
              <a:t>then</a:t>
            </a:r>
            <a:endParaRPr lang="it-IT" dirty="0">
              <a:latin typeface="Helvetica"/>
              <a:cs typeface="Helvetica"/>
            </a:endParaRPr>
          </a:p>
          <a:p>
            <a:r>
              <a:rPr lang="mr-IN" dirty="0">
                <a:latin typeface="Helvetica"/>
                <a:cs typeface="Helvetica"/>
              </a:rPr>
              <a:t>        </a:t>
            </a:r>
            <a:r>
              <a:rPr lang="it-IT" dirty="0">
                <a:latin typeface="Helvetica"/>
                <a:cs typeface="Helvetica"/>
              </a:rPr>
              <a:t>v</a:t>
            </a:r>
            <a:r>
              <a:rPr lang="mr-IN" dirty="0">
                <a:latin typeface="Helvetica"/>
                <a:cs typeface="Helvetica"/>
              </a:rPr>
              <a:t> = −∞</a:t>
            </a:r>
          </a:p>
          <a:p>
            <a:r>
              <a:rPr lang="it-IT" dirty="0">
                <a:latin typeface="Helvetica"/>
                <a:cs typeface="Helvetica"/>
              </a:rPr>
              <a:t>        </a:t>
            </a:r>
            <a:r>
              <a:rPr lang="it-IT" b="1" dirty="0">
                <a:latin typeface="Helvetica"/>
                <a:cs typeface="Helvetica"/>
              </a:rPr>
              <a:t>for </a:t>
            </a:r>
            <a:r>
              <a:rPr lang="it-IT" b="1" dirty="0" err="1">
                <a:latin typeface="Helvetica"/>
                <a:cs typeface="Helvetica"/>
              </a:rPr>
              <a:t>each</a:t>
            </a:r>
            <a:r>
              <a:rPr lang="it-IT" dirty="0">
                <a:latin typeface="Helvetica"/>
                <a:cs typeface="Helvetica"/>
              </a:rPr>
              <a:t> </a:t>
            </a:r>
            <a:r>
              <a:rPr lang="it-IT" dirty="0" err="1">
                <a:latin typeface="Helvetica"/>
                <a:cs typeface="Helvetica"/>
              </a:rPr>
              <a:t>node.child</a:t>
            </a:r>
            <a:r>
              <a:rPr lang="it-IT" dirty="0">
                <a:latin typeface="Helvetica"/>
                <a:cs typeface="Helvetica"/>
              </a:rPr>
              <a:t> </a:t>
            </a:r>
            <a:r>
              <a:rPr lang="it-IT" b="1" dirty="0">
                <a:latin typeface="Helvetica"/>
                <a:cs typeface="Helvetica"/>
              </a:rPr>
              <a:t>do</a:t>
            </a:r>
            <a:endParaRPr lang="it-IT" dirty="0">
              <a:latin typeface="Helvetica"/>
              <a:cs typeface="Helvetica"/>
            </a:endParaRPr>
          </a:p>
          <a:p>
            <a:r>
              <a:rPr lang="en-US" dirty="0">
                <a:latin typeface="Helvetica"/>
                <a:cs typeface="Helvetica"/>
              </a:rPr>
              <a:t>            v = max(v, </a:t>
            </a:r>
            <a:r>
              <a:rPr lang="en-US" dirty="0" err="1">
                <a:latin typeface="Helvetica"/>
                <a:cs typeface="Helvetica"/>
              </a:rPr>
              <a:t>alphabeta</a:t>
            </a:r>
            <a:r>
              <a:rPr lang="en-US" dirty="0">
                <a:latin typeface="Helvetica"/>
                <a:cs typeface="Helvetica"/>
              </a:rPr>
              <a:t>(child, α, β, FALSE))</a:t>
            </a:r>
          </a:p>
          <a:p>
            <a:r>
              <a:rPr lang="it-IT" dirty="0">
                <a:latin typeface="Helvetica"/>
                <a:cs typeface="Helvetica"/>
              </a:rPr>
              <a:t>            </a:t>
            </a:r>
            <a:r>
              <a:rPr lang="en-US" b="1" dirty="0">
                <a:latin typeface="Helvetica"/>
                <a:cs typeface="Helvetica"/>
              </a:rPr>
              <a:t>if</a:t>
            </a:r>
            <a:r>
              <a:rPr lang="en-US" dirty="0">
                <a:latin typeface="Helvetica"/>
                <a:cs typeface="Helvetica"/>
              </a:rPr>
              <a:t> v &gt;= β </a:t>
            </a:r>
            <a:r>
              <a:rPr lang="en-US" b="1" dirty="0">
                <a:latin typeface="Helvetica"/>
                <a:cs typeface="Helvetica"/>
              </a:rPr>
              <a:t>then</a:t>
            </a:r>
            <a:endParaRPr lang="en-US" dirty="0">
              <a:latin typeface="Helvetica"/>
              <a:cs typeface="Helvetica"/>
            </a:endParaRPr>
          </a:p>
          <a:p>
            <a:r>
              <a:rPr lang="mr-IN" dirty="0">
                <a:latin typeface="Helvetica"/>
                <a:cs typeface="Helvetica"/>
              </a:rPr>
              <a:t>                </a:t>
            </a:r>
            <a:r>
              <a:rPr lang="mr-IN" b="1" dirty="0">
                <a:latin typeface="Helvetica"/>
                <a:cs typeface="Helvetica"/>
              </a:rPr>
              <a:t>break</a:t>
            </a:r>
            <a:endParaRPr lang="it-IT" b="1" dirty="0">
              <a:latin typeface="Helvetica"/>
              <a:cs typeface="Helvetica"/>
            </a:endParaRPr>
          </a:p>
          <a:p>
            <a:r>
              <a:rPr lang="it-IT" dirty="0">
                <a:latin typeface="Helvetica"/>
                <a:cs typeface="Helvetica"/>
              </a:rPr>
              <a:t>            </a:t>
            </a:r>
            <a:r>
              <a:rPr lang="mr-IN" dirty="0">
                <a:latin typeface="Helvetica"/>
                <a:cs typeface="Helvetica"/>
              </a:rPr>
              <a:t>α = max(α, v) </a:t>
            </a:r>
          </a:p>
          <a:p>
            <a:r>
              <a:rPr lang="it-IT" dirty="0">
                <a:latin typeface="Helvetica"/>
                <a:cs typeface="Helvetica"/>
              </a:rPr>
              <a:t>        </a:t>
            </a:r>
            <a:r>
              <a:rPr lang="it-IT" b="1" dirty="0" err="1">
                <a:latin typeface="Helvetica"/>
                <a:cs typeface="Helvetica"/>
              </a:rPr>
              <a:t>return</a:t>
            </a:r>
            <a:r>
              <a:rPr lang="it-IT" dirty="0">
                <a:latin typeface="Helvetica"/>
                <a:cs typeface="Helvetica"/>
              </a:rPr>
              <a:t> v</a:t>
            </a:r>
          </a:p>
          <a:p>
            <a:r>
              <a:rPr lang="mr-IN" dirty="0">
                <a:latin typeface="Helvetica"/>
                <a:cs typeface="Helvetica"/>
              </a:rPr>
              <a:t>    </a:t>
            </a:r>
            <a:r>
              <a:rPr lang="mr-IN" b="1" dirty="0">
                <a:latin typeface="Helvetica"/>
                <a:cs typeface="Helvetica"/>
              </a:rPr>
              <a:t>else</a:t>
            </a:r>
            <a:endParaRPr lang="mr-IN" dirty="0">
              <a:latin typeface="Helvetica"/>
              <a:cs typeface="Helvetica"/>
            </a:endParaRPr>
          </a:p>
          <a:p>
            <a:r>
              <a:rPr lang="mr-IN" dirty="0">
                <a:latin typeface="Helvetica"/>
                <a:cs typeface="Helvetica"/>
              </a:rPr>
              <a:t>        v = +∞</a:t>
            </a:r>
          </a:p>
          <a:p>
            <a:r>
              <a:rPr lang="it-IT" dirty="0">
                <a:latin typeface="Helvetica"/>
                <a:cs typeface="Helvetica"/>
              </a:rPr>
              <a:t>        </a:t>
            </a:r>
            <a:r>
              <a:rPr lang="it-IT" b="1" dirty="0">
                <a:latin typeface="Helvetica"/>
                <a:cs typeface="Helvetica"/>
              </a:rPr>
              <a:t>for </a:t>
            </a:r>
            <a:r>
              <a:rPr lang="it-IT" b="1" dirty="0" err="1">
                <a:latin typeface="Helvetica"/>
                <a:cs typeface="Helvetica"/>
              </a:rPr>
              <a:t>each</a:t>
            </a:r>
            <a:r>
              <a:rPr lang="it-IT" dirty="0">
                <a:latin typeface="Helvetica"/>
                <a:cs typeface="Helvetica"/>
              </a:rPr>
              <a:t> </a:t>
            </a:r>
            <a:r>
              <a:rPr lang="it-IT" dirty="0" err="1">
                <a:latin typeface="Helvetica"/>
                <a:cs typeface="Helvetica"/>
              </a:rPr>
              <a:t>node.child</a:t>
            </a:r>
            <a:r>
              <a:rPr lang="it-IT" dirty="0">
                <a:latin typeface="Helvetica"/>
                <a:cs typeface="Helvetica"/>
              </a:rPr>
              <a:t> </a:t>
            </a:r>
            <a:r>
              <a:rPr lang="it-IT" b="1" dirty="0">
                <a:latin typeface="Helvetica"/>
                <a:cs typeface="Helvetica"/>
              </a:rPr>
              <a:t>do</a:t>
            </a:r>
            <a:endParaRPr lang="it-IT" dirty="0">
              <a:latin typeface="Helvetica"/>
              <a:cs typeface="Helvetica"/>
            </a:endParaRPr>
          </a:p>
          <a:p>
            <a:r>
              <a:rPr lang="en-US" dirty="0">
                <a:latin typeface="Helvetica"/>
                <a:cs typeface="Helvetica"/>
              </a:rPr>
              <a:t>            v = min(v, </a:t>
            </a:r>
            <a:r>
              <a:rPr lang="en-US" dirty="0" err="1">
                <a:latin typeface="Helvetica"/>
                <a:cs typeface="Helvetica"/>
              </a:rPr>
              <a:t>alphabeta</a:t>
            </a:r>
            <a:r>
              <a:rPr lang="en-US" dirty="0">
                <a:latin typeface="Helvetica"/>
                <a:cs typeface="Helvetica"/>
              </a:rPr>
              <a:t>(child, α, β, TRUE))</a:t>
            </a:r>
          </a:p>
          <a:p>
            <a:r>
              <a:rPr lang="mr-IN" dirty="0">
                <a:latin typeface="Helvetica"/>
                <a:cs typeface="Helvetica"/>
              </a:rPr>
              <a:t>            </a:t>
            </a:r>
            <a:r>
              <a:rPr lang="en-US" b="1" dirty="0">
                <a:solidFill>
                  <a:srgbClr val="000000"/>
                </a:solidFill>
                <a:latin typeface="Helvetica"/>
                <a:cs typeface="Helvetica"/>
              </a:rPr>
              <a:t>if</a:t>
            </a:r>
            <a:r>
              <a:rPr lang="en-US" dirty="0">
                <a:solidFill>
                  <a:srgbClr val="000000"/>
                </a:solidFill>
                <a:latin typeface="Helvetica"/>
                <a:cs typeface="Helvetica"/>
              </a:rPr>
              <a:t> v &lt;= </a:t>
            </a:r>
            <a:r>
              <a:rPr lang="mr-IN" dirty="0">
                <a:latin typeface="Helvetica"/>
                <a:cs typeface="Helvetica"/>
              </a:rPr>
              <a:t>α</a:t>
            </a:r>
            <a:r>
              <a:rPr lang="en-US" dirty="0">
                <a:solidFill>
                  <a:srgbClr val="000000"/>
                </a:solidFill>
                <a:latin typeface="Helvetica"/>
                <a:cs typeface="Helvetica"/>
              </a:rPr>
              <a:t> </a:t>
            </a:r>
            <a:r>
              <a:rPr lang="en-US" b="1" dirty="0">
                <a:solidFill>
                  <a:srgbClr val="000000"/>
                </a:solidFill>
                <a:latin typeface="Helvetica"/>
                <a:cs typeface="Helvetica"/>
              </a:rPr>
              <a:t>then</a:t>
            </a:r>
            <a:endParaRPr lang="en-US" dirty="0">
              <a:solidFill>
                <a:srgbClr val="000000"/>
              </a:solidFill>
              <a:latin typeface="Helvetica"/>
              <a:cs typeface="Helvetica"/>
            </a:endParaRPr>
          </a:p>
          <a:p>
            <a:r>
              <a:rPr lang="mr-IN" dirty="0">
                <a:solidFill>
                  <a:srgbClr val="000000"/>
                </a:solidFill>
                <a:latin typeface="Helvetica"/>
                <a:cs typeface="Helvetica"/>
              </a:rPr>
              <a:t>                </a:t>
            </a:r>
            <a:r>
              <a:rPr lang="mr-IN" b="1" dirty="0">
                <a:solidFill>
                  <a:srgbClr val="000000"/>
                </a:solidFill>
                <a:latin typeface="Helvetica"/>
                <a:cs typeface="Helvetica"/>
              </a:rPr>
              <a:t>break</a:t>
            </a:r>
            <a:endParaRPr lang="it-IT" b="1" dirty="0">
              <a:solidFill>
                <a:srgbClr val="000000"/>
              </a:solidFill>
              <a:latin typeface="Helvetica"/>
              <a:cs typeface="Helvetica"/>
            </a:endParaRPr>
          </a:p>
          <a:p>
            <a:r>
              <a:rPr lang="it-IT" dirty="0">
                <a:latin typeface="Helvetica"/>
                <a:cs typeface="Helvetica"/>
              </a:rPr>
              <a:t>            </a:t>
            </a:r>
            <a:r>
              <a:rPr lang="mr-IN" dirty="0">
                <a:latin typeface="Helvetica"/>
                <a:cs typeface="Helvetica"/>
              </a:rPr>
              <a:t>β = min(β, v)</a:t>
            </a:r>
            <a:endParaRPr lang="mr-IN" dirty="0">
              <a:solidFill>
                <a:srgbClr val="000000"/>
              </a:solidFill>
              <a:latin typeface="Helvetica"/>
              <a:cs typeface="Helvetica"/>
            </a:endParaRPr>
          </a:p>
          <a:p>
            <a:r>
              <a:rPr lang="it-IT" dirty="0">
                <a:latin typeface="Helvetica"/>
                <a:cs typeface="Helvetica"/>
              </a:rPr>
              <a:t>        </a:t>
            </a:r>
            <a:r>
              <a:rPr lang="it-IT" b="1" dirty="0" err="1">
                <a:latin typeface="Helvetica"/>
                <a:cs typeface="Helvetica"/>
              </a:rPr>
              <a:t>return</a:t>
            </a:r>
            <a:r>
              <a:rPr lang="it-IT" dirty="0">
                <a:latin typeface="Helvetica"/>
                <a:cs typeface="Helvetica"/>
              </a:rPr>
              <a:t> v</a:t>
            </a:r>
          </a:p>
        </p:txBody>
      </p:sp>
      <p:sp>
        <p:nvSpPr>
          <p:cNvPr id="19" name="Rettangolo 18"/>
          <p:cNvSpPr/>
          <p:nvPr/>
        </p:nvSpPr>
        <p:spPr>
          <a:xfrm>
            <a:off x="5586065" y="6237312"/>
            <a:ext cx="3647165" cy="923330"/>
          </a:xfrm>
          <a:prstGeom prst="rect">
            <a:avLst/>
          </a:prstGeom>
        </p:spPr>
        <p:txBody>
          <a:bodyPr wrap="none">
            <a:spAutoFit/>
          </a:bodyPr>
          <a:lstStyle/>
          <a:p>
            <a:pPr algn="r"/>
            <a:r>
              <a:rPr lang="it-IT" dirty="0">
                <a:latin typeface="Helvetica"/>
                <a:cs typeface="Helvetica"/>
              </a:rPr>
              <a:t>chiamata iniziale:</a:t>
            </a:r>
            <a:br>
              <a:rPr lang="it-IT" dirty="0">
                <a:latin typeface="Helvetica"/>
                <a:cs typeface="Helvetica"/>
              </a:rPr>
            </a:br>
            <a:r>
              <a:rPr lang="it-IT" dirty="0" err="1">
                <a:latin typeface="Helvetica"/>
                <a:cs typeface="Helvetica"/>
              </a:rPr>
              <a:t>alphabeta</a:t>
            </a:r>
            <a:r>
              <a:rPr lang="it-IT" dirty="0">
                <a:latin typeface="Helvetica"/>
                <a:cs typeface="Helvetica"/>
              </a:rPr>
              <a:t>(radice, −∞, +∞, TRUE)</a:t>
            </a:r>
          </a:p>
          <a:p>
            <a:pPr algn="r"/>
            <a:endParaRPr lang="it-IT" dirty="0">
              <a:latin typeface="Helvetica"/>
              <a:cs typeface="Helvetica"/>
            </a:endParaRPr>
          </a:p>
        </p:txBody>
      </p:sp>
      <p:sp>
        <p:nvSpPr>
          <p:cNvPr id="21" name="Fumetto 1 20"/>
          <p:cNvSpPr/>
          <p:nvPr/>
        </p:nvSpPr>
        <p:spPr>
          <a:xfrm>
            <a:off x="4952328" y="2780928"/>
            <a:ext cx="4180682" cy="3384376"/>
          </a:xfrm>
          <a:prstGeom prst="wedgeRectCallout">
            <a:avLst>
              <a:gd name="adj1" fmla="val -145486"/>
              <a:gd name="adj2" fmla="val -10432"/>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Questa è la parte di MIN. Dobbiamo calcolare il valore di un nodo non terminale. Si parte sempre dal valore peggiore possibile per MIN, a migliorare a seconda di quello che si trova nei nodi figli (ricorsivamente, simulando il comportamento di MAX). Se il valore trovato v è ≦</a:t>
            </a:r>
            <a:r>
              <a:rPr lang="en-US" dirty="0">
                <a:solidFill>
                  <a:prstClr val="black"/>
                </a:solidFill>
                <a:latin typeface="Helvetica"/>
                <a:cs typeface="Helvetica"/>
              </a:rPr>
              <a:t>α</a:t>
            </a:r>
            <a:r>
              <a:rPr lang="it-IT" dirty="0">
                <a:solidFill>
                  <a:schemeClr val="tx1"/>
                </a:solidFill>
                <a:latin typeface="Helvetica"/>
                <a:cs typeface="Helvetica"/>
              </a:rPr>
              <a:t>, interrompe il ciclo (potatura) e restituisce il valore del nodo. Altrimenti eventualmente aggiorna </a:t>
            </a:r>
            <a:r>
              <a:rPr lang="el-GR" dirty="0">
                <a:solidFill>
                  <a:schemeClr val="tx1"/>
                </a:solidFill>
                <a:latin typeface="Helvetica"/>
                <a:cs typeface="Helvetica"/>
              </a:rPr>
              <a:t>β</a:t>
            </a:r>
            <a:r>
              <a:rPr lang="it-IT" dirty="0">
                <a:solidFill>
                  <a:schemeClr val="tx1"/>
                </a:solidFill>
                <a:latin typeface="Helvetica"/>
                <a:cs typeface="Helvetica"/>
              </a:rPr>
              <a:t> se il valore trovato lo migliora.</a:t>
            </a:r>
          </a:p>
        </p:txBody>
      </p:sp>
    </p:spTree>
    <p:extLst>
      <p:ext uri="{BB962C8B-B14F-4D97-AF65-F5344CB8AC3E}">
        <p14:creationId xmlns:p14="http://schemas.microsoft.com/office/powerpoint/2010/main" val="3566948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Helvetica"/>
                <a:cs typeface="Helvetica"/>
              </a:rPr>
              <a:t>Caratteristiche dell’algoritmo</a:t>
            </a:r>
          </a:p>
        </p:txBody>
      </p:sp>
      <p:sp>
        <p:nvSpPr>
          <p:cNvPr id="4" name="Segnaposto contenuto 3"/>
          <p:cNvSpPr>
            <a:spLocks noGrp="1"/>
          </p:cNvSpPr>
          <p:nvPr>
            <p:ph idx="1"/>
          </p:nvPr>
        </p:nvSpPr>
        <p:spPr>
          <a:xfrm>
            <a:off x="457200" y="1600200"/>
            <a:ext cx="8229600" cy="5069160"/>
          </a:xfrm>
        </p:spPr>
        <p:txBody>
          <a:bodyPr>
            <a:normAutofit lnSpcReduction="10000"/>
          </a:bodyPr>
          <a:lstStyle/>
          <a:p>
            <a:r>
              <a:rPr lang="it-IT" dirty="0">
                <a:latin typeface="Helvetica"/>
                <a:cs typeface="Helvetica"/>
              </a:rPr>
              <a:t>α viene aggiornato solo dal codice di MAX</a:t>
            </a:r>
          </a:p>
          <a:p>
            <a:r>
              <a:rPr lang="en-US" dirty="0">
                <a:latin typeface="Helvetica"/>
                <a:cs typeface="Helvetica"/>
              </a:rPr>
              <a:t>β</a:t>
            </a:r>
            <a:r>
              <a:rPr lang="it-IT" dirty="0">
                <a:latin typeface="Helvetica"/>
                <a:cs typeface="Helvetica"/>
              </a:rPr>
              <a:t> viene aggiornato solo dal codice di MIN</a:t>
            </a:r>
          </a:p>
          <a:p>
            <a:r>
              <a:rPr lang="it-IT" dirty="0">
                <a:latin typeface="Helvetica"/>
                <a:cs typeface="Helvetica"/>
              </a:rPr>
              <a:t>I valori di α e </a:t>
            </a:r>
            <a:r>
              <a:rPr lang="en-US" dirty="0">
                <a:latin typeface="Helvetica"/>
                <a:cs typeface="Helvetica"/>
              </a:rPr>
              <a:t>β </a:t>
            </a:r>
            <a:r>
              <a:rPr lang="en-US" dirty="0" err="1">
                <a:latin typeface="Helvetica"/>
                <a:cs typeface="Helvetica"/>
              </a:rPr>
              <a:t>vengono</a:t>
            </a:r>
            <a:r>
              <a:rPr lang="en-US" dirty="0">
                <a:latin typeface="Helvetica"/>
                <a:cs typeface="Helvetica"/>
              </a:rPr>
              <a:t> </a:t>
            </a:r>
            <a:r>
              <a:rPr lang="en-US" dirty="0" err="1">
                <a:latin typeface="Helvetica"/>
                <a:cs typeface="Helvetica"/>
              </a:rPr>
              <a:t>passati</a:t>
            </a:r>
            <a:r>
              <a:rPr lang="en-US" dirty="0">
                <a:latin typeface="Helvetica"/>
                <a:cs typeface="Helvetica"/>
              </a:rPr>
              <a:t> </a:t>
            </a:r>
            <a:r>
              <a:rPr lang="en-US" dirty="0" err="1">
                <a:latin typeface="Helvetica"/>
                <a:cs typeface="Helvetica"/>
              </a:rPr>
              <a:t>dai</a:t>
            </a:r>
            <a:r>
              <a:rPr lang="en-US" dirty="0">
                <a:latin typeface="Helvetica"/>
                <a:cs typeface="Helvetica"/>
              </a:rPr>
              <a:t> </a:t>
            </a:r>
            <a:r>
              <a:rPr lang="en-US" dirty="0" err="1">
                <a:latin typeface="Helvetica"/>
                <a:cs typeface="Helvetica"/>
              </a:rPr>
              <a:t>nodi</a:t>
            </a:r>
            <a:r>
              <a:rPr lang="en-US" dirty="0">
                <a:latin typeface="Helvetica"/>
                <a:cs typeface="Helvetica"/>
              </a:rPr>
              <a:t> </a:t>
            </a:r>
            <a:r>
              <a:rPr lang="en-US" dirty="0" err="1">
                <a:latin typeface="Helvetica"/>
                <a:cs typeface="Helvetica"/>
              </a:rPr>
              <a:t>ai</a:t>
            </a:r>
            <a:r>
              <a:rPr lang="en-US" dirty="0">
                <a:latin typeface="Helvetica"/>
                <a:cs typeface="Helvetica"/>
              </a:rPr>
              <a:t> </a:t>
            </a:r>
            <a:r>
              <a:rPr lang="en-US" dirty="0" err="1">
                <a:latin typeface="Helvetica"/>
                <a:cs typeface="Helvetica"/>
              </a:rPr>
              <a:t>loro</a:t>
            </a:r>
            <a:r>
              <a:rPr lang="en-US" dirty="0">
                <a:latin typeface="Helvetica"/>
                <a:cs typeface="Helvetica"/>
              </a:rPr>
              <a:t> </a:t>
            </a:r>
            <a:r>
              <a:rPr lang="en-US" dirty="0" err="1">
                <a:latin typeface="Helvetica"/>
                <a:cs typeface="Helvetica"/>
              </a:rPr>
              <a:t>figli</a:t>
            </a:r>
            <a:r>
              <a:rPr lang="en-US" dirty="0">
                <a:latin typeface="Helvetica"/>
                <a:cs typeface="Helvetica"/>
              </a:rPr>
              <a:t>, ma non </a:t>
            </a:r>
            <a:r>
              <a:rPr lang="en-US" dirty="0" err="1">
                <a:latin typeface="Helvetica"/>
                <a:cs typeface="Helvetica"/>
              </a:rPr>
              <a:t>viceversa</a:t>
            </a:r>
            <a:endParaRPr lang="it-IT" dirty="0">
              <a:latin typeface="Helvetica"/>
              <a:cs typeface="Helvetica"/>
            </a:endParaRPr>
          </a:p>
          <a:p>
            <a:r>
              <a:rPr lang="it-IT" dirty="0">
                <a:latin typeface="Helvetica"/>
                <a:cs typeface="Helvetica"/>
              </a:rPr>
              <a:t>I figli passano ai nodi genitori solo i valori dei nodi e non α e </a:t>
            </a:r>
            <a:r>
              <a:rPr lang="en-US" dirty="0">
                <a:latin typeface="Helvetica"/>
                <a:cs typeface="Helvetica"/>
              </a:rPr>
              <a:t>β </a:t>
            </a:r>
          </a:p>
          <a:p>
            <a:r>
              <a:rPr lang="en-US" dirty="0">
                <a:latin typeface="Helvetica"/>
                <a:cs typeface="Helvetica"/>
              </a:rPr>
              <a:t>La </a:t>
            </a:r>
            <a:r>
              <a:rPr lang="en-US" dirty="0" err="1">
                <a:latin typeface="Helvetica"/>
                <a:cs typeface="Helvetica"/>
              </a:rPr>
              <a:t>potatura</a:t>
            </a:r>
            <a:r>
              <a:rPr lang="en-US" dirty="0">
                <a:latin typeface="Helvetica"/>
                <a:cs typeface="Helvetica"/>
              </a:rPr>
              <a:t>, in termini di </a:t>
            </a:r>
            <a:r>
              <a:rPr lang="en-US" dirty="0" err="1">
                <a:latin typeface="Helvetica"/>
                <a:cs typeface="Helvetica"/>
              </a:rPr>
              <a:t>codice</a:t>
            </a:r>
            <a:r>
              <a:rPr lang="en-US" dirty="0">
                <a:latin typeface="Helvetica"/>
                <a:cs typeface="Helvetica"/>
              </a:rPr>
              <a:t>, </a:t>
            </a:r>
            <a:r>
              <a:rPr lang="en-US" dirty="0" err="1">
                <a:latin typeface="Helvetica"/>
                <a:cs typeface="Helvetica"/>
              </a:rPr>
              <a:t>vuol</a:t>
            </a:r>
            <a:r>
              <a:rPr lang="en-US" dirty="0">
                <a:latin typeface="Helvetica"/>
                <a:cs typeface="Helvetica"/>
              </a:rPr>
              <a:t> dire </a:t>
            </a:r>
            <a:r>
              <a:rPr lang="en-US" dirty="0" err="1">
                <a:latin typeface="Helvetica"/>
                <a:cs typeface="Helvetica"/>
              </a:rPr>
              <a:t>abbandonare</a:t>
            </a:r>
            <a:r>
              <a:rPr lang="en-US" dirty="0">
                <a:latin typeface="Helvetica"/>
                <a:cs typeface="Helvetica"/>
              </a:rPr>
              <a:t> </a:t>
            </a:r>
            <a:r>
              <a:rPr lang="en-US" dirty="0" err="1">
                <a:latin typeface="Helvetica"/>
                <a:cs typeface="Helvetica"/>
              </a:rPr>
              <a:t>l’analisi</a:t>
            </a:r>
            <a:r>
              <a:rPr lang="en-US" dirty="0">
                <a:latin typeface="Helvetica"/>
                <a:cs typeface="Helvetica"/>
              </a:rPr>
              <a:t> di </a:t>
            </a:r>
            <a:r>
              <a:rPr lang="en-US" dirty="0" err="1">
                <a:latin typeface="Helvetica"/>
                <a:cs typeface="Helvetica"/>
              </a:rPr>
              <a:t>tutti</a:t>
            </a:r>
            <a:r>
              <a:rPr lang="en-US" dirty="0">
                <a:latin typeface="Helvetica"/>
                <a:cs typeface="Helvetica"/>
              </a:rPr>
              <a:t> </a:t>
            </a:r>
            <a:r>
              <a:rPr lang="en-US" dirty="0" err="1">
                <a:latin typeface="Helvetica"/>
                <a:cs typeface="Helvetica"/>
              </a:rPr>
              <a:t>i</a:t>
            </a:r>
            <a:r>
              <a:rPr lang="en-US" dirty="0">
                <a:latin typeface="Helvetica"/>
                <a:cs typeface="Helvetica"/>
              </a:rPr>
              <a:t> </a:t>
            </a:r>
            <a:r>
              <a:rPr lang="en-US" dirty="0" err="1">
                <a:latin typeface="Helvetica"/>
                <a:cs typeface="Helvetica"/>
              </a:rPr>
              <a:t>nodi</a:t>
            </a:r>
            <a:r>
              <a:rPr lang="en-US" dirty="0">
                <a:latin typeface="Helvetica"/>
                <a:cs typeface="Helvetica"/>
              </a:rPr>
              <a:t> </a:t>
            </a:r>
            <a:r>
              <a:rPr lang="en-US" dirty="0" err="1">
                <a:latin typeface="Helvetica"/>
                <a:cs typeface="Helvetica"/>
              </a:rPr>
              <a:t>figli</a:t>
            </a:r>
            <a:r>
              <a:rPr lang="en-US" dirty="0">
                <a:latin typeface="Helvetica"/>
                <a:cs typeface="Helvetica"/>
              </a:rPr>
              <a:t> del </a:t>
            </a:r>
            <a:r>
              <a:rPr lang="en-US" dirty="0" err="1">
                <a:latin typeface="Helvetica"/>
                <a:cs typeface="Helvetica"/>
              </a:rPr>
              <a:t>nodo</a:t>
            </a:r>
            <a:r>
              <a:rPr lang="en-US" dirty="0">
                <a:latin typeface="Helvetica"/>
                <a:cs typeface="Helvetica"/>
              </a:rPr>
              <a:t> </a:t>
            </a:r>
            <a:r>
              <a:rPr lang="en-US" dirty="0" err="1">
                <a:latin typeface="Helvetica"/>
                <a:cs typeface="Helvetica"/>
              </a:rPr>
              <a:t>corrente</a:t>
            </a:r>
            <a:r>
              <a:rPr lang="en-US" dirty="0">
                <a:latin typeface="Helvetica"/>
                <a:cs typeface="Helvetica"/>
              </a:rPr>
              <a:t>, </a:t>
            </a:r>
            <a:r>
              <a:rPr lang="en-US" dirty="0" err="1">
                <a:latin typeface="Helvetica"/>
                <a:cs typeface="Helvetica"/>
              </a:rPr>
              <a:t>il</a:t>
            </a:r>
            <a:r>
              <a:rPr lang="en-US" dirty="0">
                <a:latin typeface="Helvetica"/>
                <a:cs typeface="Helvetica"/>
              </a:rPr>
              <a:t> </a:t>
            </a:r>
            <a:r>
              <a:rPr lang="en-US" dirty="0" err="1">
                <a:latin typeface="Helvetica"/>
                <a:cs typeface="Helvetica"/>
              </a:rPr>
              <a:t>che</a:t>
            </a:r>
            <a:r>
              <a:rPr lang="en-US" dirty="0">
                <a:latin typeface="Helvetica"/>
                <a:cs typeface="Helvetica"/>
              </a:rPr>
              <a:t> </a:t>
            </a:r>
            <a:r>
              <a:rPr lang="en-US" dirty="0" err="1">
                <a:latin typeface="Helvetica"/>
                <a:cs typeface="Helvetica"/>
              </a:rPr>
              <a:t>equivale</a:t>
            </a:r>
            <a:r>
              <a:rPr lang="en-US" dirty="0">
                <a:latin typeface="Helvetica"/>
                <a:cs typeface="Helvetica"/>
              </a:rPr>
              <a:t> a non </a:t>
            </a:r>
            <a:r>
              <a:rPr lang="en-US" dirty="0" err="1">
                <a:latin typeface="Helvetica"/>
                <a:cs typeface="Helvetica"/>
              </a:rPr>
              <a:t>analizzare</a:t>
            </a:r>
            <a:r>
              <a:rPr lang="en-US" dirty="0">
                <a:latin typeface="Helvetica"/>
                <a:cs typeface="Helvetica"/>
              </a:rPr>
              <a:t> un </a:t>
            </a:r>
            <a:r>
              <a:rPr lang="en-US" dirty="0" err="1">
                <a:latin typeface="Helvetica"/>
                <a:cs typeface="Helvetica"/>
              </a:rPr>
              <a:t>sottoalbero</a:t>
            </a:r>
            <a:r>
              <a:rPr lang="en-US" dirty="0">
                <a:latin typeface="Helvetica"/>
                <a:cs typeface="Helvetica"/>
              </a:rPr>
              <a:t> </a:t>
            </a:r>
            <a:endParaRPr lang="it-IT" dirty="0">
              <a:latin typeface="Helvetica"/>
              <a:cs typeface="Helvetica"/>
            </a:endParaRPr>
          </a:p>
        </p:txBody>
      </p:sp>
    </p:spTree>
    <p:extLst>
      <p:ext uri="{BB962C8B-B14F-4D97-AF65-F5344CB8AC3E}">
        <p14:creationId xmlns:p14="http://schemas.microsoft.com/office/powerpoint/2010/main" val="4021603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2"/>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336906" y="1196752"/>
            <a:ext cx="2467342" cy="646331"/>
          </a:xfrm>
          <a:prstGeom prst="rect">
            <a:avLst/>
          </a:prstGeom>
        </p:spPr>
        <p:txBody>
          <a:bodyPr wrap="none">
            <a:spAutoFit/>
          </a:bodyPr>
          <a:lstStyle/>
          <a:p>
            <a:pPr marL="342900" indent="-342900">
              <a:buAutoNum type="arabicParenR"/>
            </a:pPr>
            <a:r>
              <a:rPr lang="it-IT" dirty="0">
                <a:latin typeface="Helvetica"/>
                <a:cs typeface="Helvetica"/>
              </a:rPr>
              <a:t>ab(A,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a:t>
            </a:r>
            <a:r>
              <a:rPr lang="it-IT" dirty="0" err="1">
                <a:latin typeface="Helvetica"/>
                <a:cs typeface="Helvetica"/>
              </a:rPr>
              <a:t>true</a:t>
            </a:r>
            <a:r>
              <a:rPr lang="it-IT" dirty="0">
                <a:latin typeface="Helvetica"/>
                <a:cs typeface="Helvetica"/>
              </a:rPr>
              <a:t>)</a:t>
            </a:r>
          </a:p>
          <a:p>
            <a:r>
              <a:rPr lang="it-IT" dirty="0">
                <a:latin typeface="Helvetica"/>
                <a:cs typeface="Helvetica"/>
              </a:rPr>
              <a:t>      v = </a:t>
            </a:r>
            <a:r>
              <a:rPr lang="mr-IN" dirty="0">
                <a:latin typeface="Helvetica"/>
                <a:cs typeface="Helvetica"/>
              </a:rPr>
              <a:t>−∞</a:t>
            </a:r>
            <a:endParaRPr lang="it-IT" dirty="0"/>
          </a:p>
        </p:txBody>
      </p:sp>
      <p:sp>
        <p:nvSpPr>
          <p:cNvPr id="8" name="Rettangolo 7"/>
          <p:cNvSpPr/>
          <p:nvPr/>
        </p:nvSpPr>
        <p:spPr>
          <a:xfrm>
            <a:off x="1979712" y="2420888"/>
            <a:ext cx="2491750" cy="369332"/>
          </a:xfrm>
          <a:prstGeom prst="rect">
            <a:avLst/>
          </a:prstGeom>
        </p:spPr>
        <p:txBody>
          <a:bodyPr wrap="none">
            <a:spAutoFit/>
          </a:bodyPr>
          <a:lstStyle/>
          <a:p>
            <a:r>
              <a:rPr lang="it-IT" dirty="0">
                <a:latin typeface="Helvetica"/>
                <a:cs typeface="Helvetica"/>
              </a:rPr>
              <a:t>1.1) v = </a:t>
            </a:r>
            <a:r>
              <a:rPr lang="it-IT" dirty="0" err="1">
                <a:latin typeface="Helvetica"/>
                <a:cs typeface="Helvetica"/>
              </a:rPr>
              <a:t>max</a:t>
            </a:r>
            <a:r>
              <a:rPr lang="it-IT" dirty="0">
                <a:latin typeface="Helvetica"/>
                <a:cs typeface="Helvetica"/>
              </a:rPr>
              <a:t>(</a:t>
            </a:r>
            <a:r>
              <a:rPr lang="mr-IN" dirty="0">
                <a:latin typeface="Helvetica"/>
                <a:cs typeface="Helvetica"/>
              </a:rPr>
              <a:t>−∞</a:t>
            </a:r>
            <a:r>
              <a:rPr lang="it-IT" dirty="0">
                <a:latin typeface="Helvetica"/>
                <a:cs typeface="Helvetica"/>
              </a:rPr>
              <a:t>, ___ )</a:t>
            </a:r>
            <a:endParaRPr lang="it-IT" dirty="0"/>
          </a:p>
        </p:txBody>
      </p:sp>
      <p:sp>
        <p:nvSpPr>
          <p:cNvPr id="9" name="Rettangolo 8"/>
          <p:cNvSpPr/>
          <p:nvPr/>
        </p:nvSpPr>
        <p:spPr>
          <a:xfrm>
            <a:off x="179512" y="2924944"/>
            <a:ext cx="2489609" cy="646331"/>
          </a:xfrm>
          <a:prstGeom prst="rect">
            <a:avLst/>
          </a:prstGeom>
        </p:spPr>
        <p:txBody>
          <a:bodyPr wrap="none">
            <a:spAutoFit/>
          </a:bodyPr>
          <a:lstStyle/>
          <a:p>
            <a:r>
              <a:rPr lang="it-IT" dirty="0">
                <a:latin typeface="Helvetica"/>
                <a:cs typeface="Helvetica"/>
              </a:rPr>
              <a:t>2) ab(B,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false)</a:t>
            </a:r>
          </a:p>
          <a:p>
            <a:r>
              <a:rPr lang="it-IT" dirty="0">
                <a:latin typeface="Helvetica"/>
                <a:cs typeface="Helvetica"/>
              </a:rPr>
              <a:t>    v = +</a:t>
            </a:r>
            <a:r>
              <a:rPr lang="mr-IN" dirty="0">
                <a:latin typeface="Helvetica"/>
                <a:cs typeface="Helvetica"/>
              </a:rPr>
              <a:t>∞</a:t>
            </a:r>
            <a:endParaRPr lang="it-IT" dirty="0"/>
          </a:p>
        </p:txBody>
      </p:sp>
      <p:cxnSp>
        <p:nvCxnSpPr>
          <p:cNvPr id="11" name="Connettore 2 10"/>
          <p:cNvCxnSpPr/>
          <p:nvPr/>
        </p:nvCxnSpPr>
        <p:spPr>
          <a:xfrm flipH="1">
            <a:off x="2555776" y="2708920"/>
            <a:ext cx="1296144" cy="432048"/>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13007" y="3717032"/>
            <a:ext cx="2254737" cy="2031325"/>
          </a:xfrm>
          <a:prstGeom prst="rect">
            <a:avLst/>
          </a:prstGeom>
        </p:spPr>
        <p:txBody>
          <a:bodyPr wrap="square">
            <a:spAutoFit/>
          </a:bodyPr>
          <a:lstStyle/>
          <a:p>
            <a:r>
              <a:rPr lang="it-IT" dirty="0">
                <a:latin typeface="Helvetica"/>
                <a:cs typeface="Helvetica"/>
              </a:rPr>
              <a:t>2.1) </a:t>
            </a:r>
          </a:p>
          <a:p>
            <a:r>
              <a:rPr lang="it-IT" dirty="0">
                <a:latin typeface="Helvetica"/>
                <a:cs typeface="Helvetica"/>
              </a:rPr>
              <a:t>v = </a:t>
            </a:r>
            <a:r>
              <a:rPr lang="it-IT" dirty="0" err="1">
                <a:latin typeface="Helvetica"/>
                <a:cs typeface="Helvetica"/>
              </a:rPr>
              <a:t>min</a:t>
            </a:r>
            <a:r>
              <a:rPr lang="it-IT" dirty="0">
                <a:latin typeface="Helvetica"/>
                <a:cs typeface="Helvetica"/>
              </a:rPr>
              <a:t>(+</a:t>
            </a:r>
            <a:r>
              <a:rPr lang="mr-IN" dirty="0">
                <a:latin typeface="Helvetica"/>
                <a:cs typeface="Helvetica"/>
              </a:rPr>
              <a:t>∞</a:t>
            </a:r>
            <a:r>
              <a:rPr lang="it-IT" dirty="0">
                <a:latin typeface="Helvetica"/>
                <a:cs typeface="Helvetica"/>
              </a:rPr>
              <a:t>, ___ )</a:t>
            </a:r>
          </a:p>
          <a:p>
            <a:r>
              <a:rPr lang="en-US" dirty="0">
                <a:latin typeface="Helvetica"/>
                <a:cs typeface="Helvetica"/>
              </a:rPr>
              <a:t>v </a:t>
            </a:r>
            <a:r>
              <a:rPr lang="en-US" dirty="0">
                <a:solidFill>
                  <a:srgbClr val="000000"/>
                </a:solidFill>
                <a:latin typeface="Helvetica"/>
                <a:cs typeface="Helvetica"/>
              </a:rPr>
              <a:t>&lt;=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No.</a:t>
            </a:r>
            <a:endParaRPr lang="en-US" dirty="0">
              <a:latin typeface="Helvetica"/>
              <a:cs typeface="Helvetica"/>
            </a:endParaRPr>
          </a:p>
          <a:p>
            <a:r>
              <a:rPr lang="en-US" dirty="0">
                <a:latin typeface="Helvetica"/>
                <a:cs typeface="Helvetica"/>
              </a:rPr>
              <a:t>β = min(</a:t>
            </a:r>
            <a:r>
              <a:rPr lang="it-IT" dirty="0">
                <a:latin typeface="Helvetica"/>
                <a:cs typeface="Helvetica"/>
              </a:rPr>
              <a:t>+</a:t>
            </a:r>
            <a:r>
              <a:rPr lang="mr-IN" dirty="0">
                <a:latin typeface="Helvetica"/>
                <a:cs typeface="Helvetica"/>
              </a:rPr>
              <a:t>∞</a:t>
            </a:r>
            <a:r>
              <a:rPr lang="it-IT" dirty="0">
                <a:latin typeface="Helvetica"/>
                <a:cs typeface="Helvetica"/>
              </a:rPr>
              <a:t>,</a:t>
            </a:r>
            <a:r>
              <a:rPr lang="it-IT" b="1" dirty="0">
                <a:solidFill>
                  <a:srgbClr val="3366FF"/>
                </a:solidFill>
                <a:latin typeface="Helvetica"/>
                <a:cs typeface="Helvetica"/>
              </a:rPr>
              <a:t> 3</a:t>
            </a:r>
            <a:r>
              <a:rPr lang="it-IT" b="1" dirty="0">
                <a:latin typeface="Helvetica"/>
                <a:cs typeface="Helvetica"/>
              </a:rPr>
              <a:t>)</a:t>
            </a:r>
          </a:p>
          <a:p>
            <a:r>
              <a:rPr lang="en-US" b="1" dirty="0">
                <a:solidFill>
                  <a:srgbClr val="3366FF"/>
                </a:solidFill>
                <a:latin typeface="Helvetica"/>
                <a:cs typeface="Helvetica"/>
              </a:rPr>
              <a:t>β = </a:t>
            </a:r>
            <a:r>
              <a:rPr lang="it-IT" b="1" dirty="0">
                <a:solidFill>
                  <a:srgbClr val="3366FF"/>
                </a:solidFill>
                <a:latin typeface="Helvetica"/>
                <a:cs typeface="Helvetica"/>
              </a:rPr>
              <a:t>3</a:t>
            </a:r>
            <a:endParaRPr lang="it-IT" b="1" dirty="0">
              <a:latin typeface="Helvetica"/>
              <a:cs typeface="Helvetica"/>
            </a:endParaRPr>
          </a:p>
          <a:p>
            <a:endParaRPr lang="it-IT" b="1" dirty="0">
              <a:solidFill>
                <a:srgbClr val="3366FF"/>
              </a:solidFill>
              <a:latin typeface="Helvetica"/>
              <a:cs typeface="Helvetica"/>
            </a:endParaRPr>
          </a:p>
          <a:p>
            <a:endParaRPr lang="it-IT" dirty="0"/>
          </a:p>
        </p:txBody>
      </p:sp>
      <p:cxnSp>
        <p:nvCxnSpPr>
          <p:cNvPr id="15" name="Connettore 2 14"/>
          <p:cNvCxnSpPr/>
          <p:nvPr/>
        </p:nvCxnSpPr>
        <p:spPr>
          <a:xfrm flipH="1">
            <a:off x="467544" y="4293096"/>
            <a:ext cx="864096" cy="144016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ttangolo 18"/>
          <p:cNvSpPr/>
          <p:nvPr/>
        </p:nvSpPr>
        <p:spPr>
          <a:xfrm>
            <a:off x="0" y="5373216"/>
            <a:ext cx="2528269" cy="1200329"/>
          </a:xfrm>
          <a:prstGeom prst="rect">
            <a:avLst/>
          </a:prstGeom>
        </p:spPr>
        <p:txBody>
          <a:bodyPr wrap="none">
            <a:spAutoFit/>
          </a:bodyPr>
          <a:lstStyle/>
          <a:p>
            <a:r>
              <a:rPr lang="it-IT" dirty="0">
                <a:latin typeface="Helvetica"/>
                <a:cs typeface="Helvetica"/>
              </a:rPr>
              <a:t>3) </a:t>
            </a:r>
          </a:p>
          <a:p>
            <a:r>
              <a:rPr lang="it-IT" dirty="0">
                <a:latin typeface="Helvetica"/>
                <a:cs typeface="Helvetica"/>
              </a:rPr>
              <a:t>ab(foglia,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a:t>
            </a:r>
            <a:r>
              <a:rPr lang="it-IT" dirty="0" err="1">
                <a:latin typeface="Helvetica"/>
                <a:cs typeface="Helvetica"/>
              </a:rPr>
              <a:t>true</a:t>
            </a:r>
            <a:r>
              <a:rPr lang="it-IT" dirty="0">
                <a:latin typeface="Helvetica"/>
                <a:cs typeface="Helvetica"/>
              </a:rPr>
              <a:t>)</a:t>
            </a:r>
          </a:p>
          <a:p>
            <a:r>
              <a:rPr lang="it-IT" dirty="0">
                <a:latin typeface="Helvetica"/>
                <a:cs typeface="Helvetica"/>
              </a:rPr>
              <a:t>3.1)</a:t>
            </a:r>
          </a:p>
          <a:p>
            <a:r>
              <a:rPr lang="it-IT" dirty="0" err="1">
                <a:latin typeface="Helvetica"/>
                <a:cs typeface="Helvetica"/>
              </a:rPr>
              <a:t>return</a:t>
            </a:r>
            <a:r>
              <a:rPr lang="it-IT" dirty="0">
                <a:latin typeface="Helvetica"/>
                <a:cs typeface="Helvetica"/>
              </a:rPr>
              <a:t> 3</a:t>
            </a:r>
            <a:endParaRPr lang="it-IT" dirty="0"/>
          </a:p>
        </p:txBody>
      </p:sp>
      <p:cxnSp>
        <p:nvCxnSpPr>
          <p:cNvPr id="21" name="Connettore 2 20"/>
          <p:cNvCxnSpPr/>
          <p:nvPr/>
        </p:nvCxnSpPr>
        <p:spPr>
          <a:xfrm flipV="1">
            <a:off x="827584" y="4293096"/>
            <a:ext cx="864096" cy="2016224"/>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1403648" y="3933056"/>
            <a:ext cx="313044" cy="369332"/>
          </a:xfrm>
          <a:prstGeom prst="rect">
            <a:avLst/>
          </a:prstGeom>
          <a:noFill/>
        </p:spPr>
        <p:txBody>
          <a:bodyPr wrap="none" rtlCol="0">
            <a:spAutoFit/>
          </a:bodyPr>
          <a:lstStyle/>
          <a:p>
            <a:r>
              <a:rPr lang="it-IT" b="1" dirty="0">
                <a:solidFill>
                  <a:srgbClr val="3366FF"/>
                </a:solidFill>
                <a:latin typeface="Helvetica"/>
                <a:cs typeface="Helvetica"/>
              </a:rPr>
              <a:t>3</a:t>
            </a:r>
          </a:p>
        </p:txBody>
      </p:sp>
      <p:cxnSp>
        <p:nvCxnSpPr>
          <p:cNvPr id="26" name="Connettore 2 25"/>
          <p:cNvCxnSpPr/>
          <p:nvPr/>
        </p:nvCxnSpPr>
        <p:spPr>
          <a:xfrm flipH="1" flipV="1">
            <a:off x="1259632" y="3501008"/>
            <a:ext cx="203518" cy="50405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187624" y="3203684"/>
            <a:ext cx="313044" cy="369332"/>
          </a:xfrm>
          <a:prstGeom prst="rect">
            <a:avLst/>
          </a:prstGeom>
          <a:noFill/>
        </p:spPr>
        <p:txBody>
          <a:bodyPr wrap="none" rtlCol="0">
            <a:spAutoFit/>
          </a:bodyPr>
          <a:lstStyle/>
          <a:p>
            <a:r>
              <a:rPr lang="it-IT" b="1" dirty="0">
                <a:solidFill>
                  <a:srgbClr val="3366FF"/>
                </a:solidFill>
                <a:latin typeface="Helvetica"/>
                <a:cs typeface="Helvetica"/>
              </a:rPr>
              <a:t>3</a:t>
            </a:r>
          </a:p>
        </p:txBody>
      </p:sp>
      <p:sp>
        <p:nvSpPr>
          <p:cNvPr id="38" name="Rettangolo 37"/>
          <p:cNvSpPr/>
          <p:nvPr/>
        </p:nvSpPr>
        <p:spPr>
          <a:xfrm>
            <a:off x="3347864" y="1052736"/>
            <a:ext cx="4572000" cy="646331"/>
          </a:xfrm>
          <a:prstGeom prst="rect">
            <a:avLst/>
          </a:prstGeom>
        </p:spPr>
        <p:txBody>
          <a:bodyPr>
            <a:spAutoFit/>
          </a:bodyPr>
          <a:lstStyle/>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latin typeface="Helvetica"/>
                <a:cs typeface="Helvetica"/>
              </a:rPr>
              <a:t>+</a:t>
            </a:r>
            <a:r>
              <a:rPr lang="mr-IN" dirty="0">
                <a:latin typeface="Helvetica"/>
                <a:cs typeface="Helvetica"/>
              </a:rPr>
              <a:t>∞</a:t>
            </a:r>
            <a:endParaRPr lang="it-IT" dirty="0"/>
          </a:p>
        </p:txBody>
      </p:sp>
    </p:spTree>
    <p:extLst>
      <p:ext uri="{BB962C8B-B14F-4D97-AF65-F5344CB8AC3E}">
        <p14:creationId xmlns:p14="http://schemas.microsoft.com/office/powerpoint/2010/main" val="3122129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2"/>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336906" y="1196752"/>
            <a:ext cx="2467342" cy="646331"/>
          </a:xfrm>
          <a:prstGeom prst="rect">
            <a:avLst/>
          </a:prstGeom>
        </p:spPr>
        <p:txBody>
          <a:bodyPr wrap="none">
            <a:spAutoFit/>
          </a:bodyPr>
          <a:lstStyle/>
          <a:p>
            <a:pPr marL="342900" indent="-342900">
              <a:buAutoNum type="arabicParenR"/>
            </a:pPr>
            <a:r>
              <a:rPr lang="it-IT" dirty="0">
                <a:latin typeface="Helvetica"/>
                <a:cs typeface="Helvetica"/>
              </a:rPr>
              <a:t>ab(A,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a:t>
            </a:r>
            <a:r>
              <a:rPr lang="it-IT" dirty="0" err="1">
                <a:latin typeface="Helvetica"/>
                <a:cs typeface="Helvetica"/>
              </a:rPr>
              <a:t>true</a:t>
            </a:r>
            <a:r>
              <a:rPr lang="it-IT" dirty="0">
                <a:latin typeface="Helvetica"/>
                <a:cs typeface="Helvetica"/>
              </a:rPr>
              <a:t>)</a:t>
            </a:r>
          </a:p>
          <a:p>
            <a:r>
              <a:rPr lang="it-IT" dirty="0">
                <a:latin typeface="Helvetica"/>
                <a:cs typeface="Helvetica"/>
              </a:rPr>
              <a:t>      v == </a:t>
            </a:r>
            <a:r>
              <a:rPr lang="mr-IN" dirty="0">
                <a:latin typeface="Helvetica"/>
                <a:cs typeface="Helvetica"/>
              </a:rPr>
              <a:t>−∞</a:t>
            </a:r>
            <a:endParaRPr lang="it-IT" dirty="0"/>
          </a:p>
        </p:txBody>
      </p:sp>
      <p:sp>
        <p:nvSpPr>
          <p:cNvPr id="8" name="Rettangolo 7"/>
          <p:cNvSpPr/>
          <p:nvPr/>
        </p:nvSpPr>
        <p:spPr>
          <a:xfrm>
            <a:off x="1979712" y="2420888"/>
            <a:ext cx="2491750" cy="369332"/>
          </a:xfrm>
          <a:prstGeom prst="rect">
            <a:avLst/>
          </a:prstGeom>
        </p:spPr>
        <p:txBody>
          <a:bodyPr wrap="none">
            <a:spAutoFit/>
          </a:bodyPr>
          <a:lstStyle/>
          <a:p>
            <a:r>
              <a:rPr lang="it-IT" dirty="0">
                <a:latin typeface="Helvetica"/>
                <a:cs typeface="Helvetica"/>
              </a:rPr>
              <a:t>1.1) v = </a:t>
            </a:r>
            <a:r>
              <a:rPr lang="it-IT" dirty="0" err="1">
                <a:latin typeface="Helvetica"/>
                <a:cs typeface="Helvetica"/>
              </a:rPr>
              <a:t>max</a:t>
            </a:r>
            <a:r>
              <a:rPr lang="it-IT" dirty="0">
                <a:latin typeface="Helvetica"/>
                <a:cs typeface="Helvetica"/>
              </a:rPr>
              <a:t>(</a:t>
            </a:r>
            <a:r>
              <a:rPr lang="mr-IN" dirty="0">
                <a:latin typeface="Helvetica"/>
                <a:cs typeface="Helvetica"/>
              </a:rPr>
              <a:t>−∞</a:t>
            </a:r>
            <a:r>
              <a:rPr lang="it-IT" dirty="0">
                <a:latin typeface="Helvetica"/>
                <a:cs typeface="Helvetica"/>
              </a:rPr>
              <a:t>, ___ )</a:t>
            </a:r>
            <a:endParaRPr lang="it-IT" dirty="0"/>
          </a:p>
        </p:txBody>
      </p:sp>
      <p:sp>
        <p:nvSpPr>
          <p:cNvPr id="9" name="Rettangolo 8"/>
          <p:cNvSpPr/>
          <p:nvPr/>
        </p:nvSpPr>
        <p:spPr>
          <a:xfrm>
            <a:off x="179512" y="2924944"/>
            <a:ext cx="2489609" cy="1200329"/>
          </a:xfrm>
          <a:prstGeom prst="rect">
            <a:avLst/>
          </a:prstGeom>
        </p:spPr>
        <p:txBody>
          <a:bodyPr wrap="none">
            <a:spAutoFit/>
          </a:bodyPr>
          <a:lstStyle/>
          <a:p>
            <a:r>
              <a:rPr lang="it-IT" dirty="0">
                <a:latin typeface="Helvetica"/>
                <a:cs typeface="Helvetica"/>
              </a:rPr>
              <a:t>2) ab(B,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false)</a:t>
            </a:r>
          </a:p>
          <a:p>
            <a:r>
              <a:rPr lang="it-IT" dirty="0">
                <a:latin typeface="Helvetica"/>
                <a:cs typeface="Helvetica"/>
              </a:rPr>
              <a:t>    v == 3</a:t>
            </a:r>
          </a:p>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3</a:t>
            </a:r>
            <a:endParaRPr lang="it-IT" dirty="0"/>
          </a:p>
        </p:txBody>
      </p:sp>
      <p:cxnSp>
        <p:nvCxnSpPr>
          <p:cNvPr id="11" name="Connettore 2 10"/>
          <p:cNvCxnSpPr/>
          <p:nvPr/>
        </p:nvCxnSpPr>
        <p:spPr>
          <a:xfrm flipH="1">
            <a:off x="2555776" y="2780928"/>
            <a:ext cx="1368152" cy="36004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Rettangolo 16"/>
          <p:cNvSpPr/>
          <p:nvPr/>
        </p:nvSpPr>
        <p:spPr>
          <a:xfrm>
            <a:off x="179513" y="5733256"/>
            <a:ext cx="8964487" cy="923330"/>
          </a:xfrm>
          <a:prstGeom prst="rect">
            <a:avLst/>
          </a:prstGeom>
        </p:spPr>
        <p:txBody>
          <a:bodyPr wrap="square">
            <a:spAutoFit/>
          </a:bodyPr>
          <a:lstStyle/>
          <a:p>
            <a:endParaRPr lang="it-IT" dirty="0">
              <a:latin typeface="Helvetica"/>
              <a:cs typeface="Helvetica"/>
            </a:endParaRPr>
          </a:p>
          <a:p>
            <a:r>
              <a:rPr lang="it-IT" dirty="0">
                <a:latin typeface="Helvetica"/>
                <a:cs typeface="Helvetica"/>
              </a:rPr>
              <a:t>La condizione per la potatura</a:t>
            </a:r>
            <a:r>
              <a:rPr lang="it-IT" dirty="0">
                <a:solidFill>
                  <a:prstClr val="black"/>
                </a:solidFill>
                <a:latin typeface="Helvetica"/>
                <a:cs typeface="Helvetica"/>
              </a:rPr>
              <a:t> non si è verificata, quindi l’esecuzione di 2) ab sul nodo B deve proseguire esaminando il prossimo nodo figlio (se ce n’è uno).</a:t>
            </a:r>
            <a:endParaRPr lang="it-IT" dirty="0"/>
          </a:p>
        </p:txBody>
      </p:sp>
      <p:sp>
        <p:nvSpPr>
          <p:cNvPr id="12" name="Rettangolo 11"/>
          <p:cNvSpPr/>
          <p:nvPr/>
        </p:nvSpPr>
        <p:spPr>
          <a:xfrm>
            <a:off x="3347864" y="1052736"/>
            <a:ext cx="4572000" cy="646331"/>
          </a:xfrm>
          <a:prstGeom prst="rect">
            <a:avLst/>
          </a:prstGeom>
        </p:spPr>
        <p:txBody>
          <a:bodyPr>
            <a:spAutoFit/>
          </a:bodyPr>
          <a:lstStyle/>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latin typeface="Helvetica"/>
                <a:cs typeface="Helvetica"/>
              </a:rPr>
              <a:t>+</a:t>
            </a:r>
            <a:r>
              <a:rPr lang="mr-IN" dirty="0">
                <a:latin typeface="Helvetica"/>
                <a:cs typeface="Helvetica"/>
              </a:rPr>
              <a:t>∞</a:t>
            </a:r>
            <a:endParaRPr lang="it-IT" dirty="0"/>
          </a:p>
        </p:txBody>
      </p:sp>
    </p:spTree>
    <p:extLst>
      <p:ext uri="{BB962C8B-B14F-4D97-AF65-F5344CB8AC3E}">
        <p14:creationId xmlns:p14="http://schemas.microsoft.com/office/powerpoint/2010/main" val="61331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Algoritmo di </a:t>
            </a:r>
            <a:r>
              <a:rPr lang="it-IT" dirty="0" err="1">
                <a:latin typeface="Helvetica"/>
                <a:cs typeface="Helvetica"/>
              </a:rPr>
              <a:t>Heuristic</a:t>
            </a:r>
            <a:r>
              <a:rPr lang="it-IT" dirty="0">
                <a:latin typeface="Helvetica"/>
                <a:cs typeface="Helvetica"/>
              </a:rPr>
              <a:t> </a:t>
            </a:r>
            <a:r>
              <a:rPr lang="it-IT" dirty="0" err="1">
                <a:latin typeface="Helvetica"/>
                <a:cs typeface="Helvetica"/>
              </a:rPr>
              <a:t>Search</a:t>
            </a:r>
            <a:endParaRPr lang="it-IT" dirty="0">
              <a:latin typeface="Helvetica"/>
              <a:cs typeface="Helvetica"/>
            </a:endParaRPr>
          </a:p>
        </p:txBody>
      </p:sp>
      <p:pic>
        <p:nvPicPr>
          <p:cNvPr id="4" name="Immagine 3" descr="Screen Shot 2021-04-11 at 5.27.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1552"/>
            <a:ext cx="8809539" cy="3887688"/>
          </a:xfrm>
          <a:prstGeom prst="rect">
            <a:avLst/>
          </a:prstGeom>
        </p:spPr>
      </p:pic>
      <p:sp>
        <p:nvSpPr>
          <p:cNvPr id="5" name="Fumetto 1 4"/>
          <p:cNvSpPr/>
          <p:nvPr/>
        </p:nvSpPr>
        <p:spPr>
          <a:xfrm>
            <a:off x="1259632" y="5373216"/>
            <a:ext cx="7200800" cy="1512168"/>
          </a:xfrm>
          <a:prstGeom prst="wedgeRectCallout">
            <a:avLst>
              <a:gd name="adj1" fmla="val -27711"/>
              <a:gd name="adj2" fmla="val -74943"/>
            </a:avLst>
          </a:prstGeom>
          <a:noFill/>
          <a:ln w="508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a:t>
            </a:r>
            <a:r>
              <a:rPr lang="it-IT" dirty="0" err="1">
                <a:solidFill>
                  <a:schemeClr val="tx1"/>
                </a:solidFill>
                <a:latin typeface="Helvetica"/>
                <a:cs typeface="Helvetica"/>
              </a:rPr>
              <a:t>SortIn</a:t>
            </a:r>
            <a:r>
              <a:rPr lang="it-IT" dirty="0">
                <a:solidFill>
                  <a:schemeClr val="tx1"/>
                </a:solidFill>
                <a:latin typeface="Helvetica"/>
                <a:cs typeface="Helvetica"/>
              </a:rPr>
              <a:t> (X, Y)" inserisce gli elementi dall'elenco non ordinato X nell'elenco ordinato in ordine crescente Y. La valutazione euristica viene utilizzata come chiave di ordinamento. In questo modo è garantito che il nodo migliore (cioè quello con il valore euristico più basso) sia sempre all'inizio dell'elenco.</a:t>
            </a:r>
          </a:p>
        </p:txBody>
      </p:sp>
    </p:spTree>
    <p:extLst>
      <p:ext uri="{BB962C8B-B14F-4D97-AF65-F5344CB8AC3E}">
        <p14:creationId xmlns:p14="http://schemas.microsoft.com/office/powerpoint/2010/main" val="3104160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2"/>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336906" y="1196752"/>
            <a:ext cx="2467342" cy="646331"/>
          </a:xfrm>
          <a:prstGeom prst="rect">
            <a:avLst/>
          </a:prstGeom>
        </p:spPr>
        <p:txBody>
          <a:bodyPr wrap="none">
            <a:spAutoFit/>
          </a:bodyPr>
          <a:lstStyle/>
          <a:p>
            <a:pPr marL="342900" indent="-342900">
              <a:buAutoNum type="arabicParenR"/>
            </a:pPr>
            <a:r>
              <a:rPr lang="it-IT" dirty="0">
                <a:latin typeface="Helvetica"/>
                <a:cs typeface="Helvetica"/>
              </a:rPr>
              <a:t>ab(A,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a:t>
            </a:r>
            <a:r>
              <a:rPr lang="it-IT" dirty="0" err="1">
                <a:latin typeface="Helvetica"/>
                <a:cs typeface="Helvetica"/>
              </a:rPr>
              <a:t>true</a:t>
            </a:r>
            <a:r>
              <a:rPr lang="it-IT" dirty="0">
                <a:latin typeface="Helvetica"/>
                <a:cs typeface="Helvetica"/>
              </a:rPr>
              <a:t>)</a:t>
            </a:r>
          </a:p>
          <a:p>
            <a:r>
              <a:rPr lang="it-IT" dirty="0">
                <a:latin typeface="Helvetica"/>
                <a:cs typeface="Helvetica"/>
              </a:rPr>
              <a:t>      v == </a:t>
            </a:r>
            <a:r>
              <a:rPr lang="mr-IN" dirty="0">
                <a:latin typeface="Helvetica"/>
                <a:cs typeface="Helvetica"/>
              </a:rPr>
              <a:t>−∞</a:t>
            </a:r>
            <a:endParaRPr lang="it-IT" dirty="0"/>
          </a:p>
        </p:txBody>
      </p:sp>
      <p:sp>
        <p:nvSpPr>
          <p:cNvPr id="8" name="Rettangolo 7"/>
          <p:cNvSpPr/>
          <p:nvPr/>
        </p:nvSpPr>
        <p:spPr>
          <a:xfrm>
            <a:off x="1979712" y="2420888"/>
            <a:ext cx="2491750" cy="369332"/>
          </a:xfrm>
          <a:prstGeom prst="rect">
            <a:avLst/>
          </a:prstGeom>
        </p:spPr>
        <p:txBody>
          <a:bodyPr wrap="none">
            <a:spAutoFit/>
          </a:bodyPr>
          <a:lstStyle/>
          <a:p>
            <a:r>
              <a:rPr lang="it-IT" dirty="0">
                <a:latin typeface="Helvetica"/>
                <a:cs typeface="Helvetica"/>
              </a:rPr>
              <a:t>1.1) v = </a:t>
            </a:r>
            <a:r>
              <a:rPr lang="it-IT" dirty="0" err="1">
                <a:latin typeface="Helvetica"/>
                <a:cs typeface="Helvetica"/>
              </a:rPr>
              <a:t>max</a:t>
            </a:r>
            <a:r>
              <a:rPr lang="it-IT" dirty="0">
                <a:latin typeface="Helvetica"/>
                <a:cs typeface="Helvetica"/>
              </a:rPr>
              <a:t>(</a:t>
            </a:r>
            <a:r>
              <a:rPr lang="mr-IN" dirty="0">
                <a:latin typeface="Helvetica"/>
                <a:cs typeface="Helvetica"/>
              </a:rPr>
              <a:t>−∞</a:t>
            </a:r>
            <a:r>
              <a:rPr lang="it-IT" dirty="0">
                <a:latin typeface="Helvetica"/>
                <a:cs typeface="Helvetica"/>
              </a:rPr>
              <a:t>, ___ )</a:t>
            </a:r>
            <a:endParaRPr lang="it-IT" dirty="0"/>
          </a:p>
        </p:txBody>
      </p:sp>
      <p:sp>
        <p:nvSpPr>
          <p:cNvPr id="9" name="Rettangolo 8"/>
          <p:cNvSpPr/>
          <p:nvPr/>
        </p:nvSpPr>
        <p:spPr>
          <a:xfrm>
            <a:off x="179512" y="2924944"/>
            <a:ext cx="2489609" cy="1200329"/>
          </a:xfrm>
          <a:prstGeom prst="rect">
            <a:avLst/>
          </a:prstGeom>
        </p:spPr>
        <p:txBody>
          <a:bodyPr wrap="none">
            <a:spAutoFit/>
          </a:bodyPr>
          <a:lstStyle/>
          <a:p>
            <a:r>
              <a:rPr lang="it-IT" dirty="0">
                <a:latin typeface="Helvetica"/>
                <a:cs typeface="Helvetica"/>
              </a:rPr>
              <a:t>2) ab(B,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false)</a:t>
            </a:r>
          </a:p>
          <a:p>
            <a:r>
              <a:rPr lang="it-IT" dirty="0">
                <a:latin typeface="Helvetica"/>
                <a:cs typeface="Helvetica"/>
              </a:rPr>
              <a:t>    v == 3</a:t>
            </a:r>
          </a:p>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3</a:t>
            </a:r>
            <a:endParaRPr lang="it-IT" dirty="0"/>
          </a:p>
        </p:txBody>
      </p:sp>
      <p:cxnSp>
        <p:nvCxnSpPr>
          <p:cNvPr id="11" name="Connettore 2 10"/>
          <p:cNvCxnSpPr/>
          <p:nvPr/>
        </p:nvCxnSpPr>
        <p:spPr>
          <a:xfrm flipH="1">
            <a:off x="2555776" y="2780928"/>
            <a:ext cx="1368152" cy="36004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Rettangolo 16"/>
          <p:cNvSpPr/>
          <p:nvPr/>
        </p:nvSpPr>
        <p:spPr>
          <a:xfrm>
            <a:off x="179513" y="5733256"/>
            <a:ext cx="8964487" cy="1200329"/>
          </a:xfrm>
          <a:prstGeom prst="rect">
            <a:avLst/>
          </a:prstGeom>
        </p:spPr>
        <p:txBody>
          <a:bodyPr wrap="square">
            <a:spAutoFit/>
          </a:bodyPr>
          <a:lstStyle/>
          <a:p>
            <a:endParaRPr lang="it-IT" dirty="0">
              <a:latin typeface="Helvetica"/>
              <a:cs typeface="Helvetica"/>
            </a:endParaRPr>
          </a:p>
          <a:p>
            <a:r>
              <a:rPr lang="it-IT" dirty="0">
                <a:latin typeface="Helvetica"/>
                <a:cs typeface="Helvetica"/>
              </a:rPr>
              <a:t>L’analisi del secondo figlio non ha portato a modifiche dei valori di </a:t>
            </a:r>
            <a:r>
              <a:rPr lang="el-GR" dirty="0">
                <a:latin typeface="Helvetica"/>
                <a:cs typeface="Helvetica"/>
              </a:rPr>
              <a:t>α</a:t>
            </a:r>
            <a:r>
              <a:rPr lang="it-IT" dirty="0">
                <a:latin typeface="Helvetica"/>
                <a:cs typeface="Helvetica"/>
              </a:rPr>
              <a:t> e </a:t>
            </a:r>
            <a:r>
              <a:rPr lang="en-US" dirty="0">
                <a:solidFill>
                  <a:prstClr val="black"/>
                </a:solidFill>
                <a:latin typeface="Helvetica"/>
                <a:cs typeface="Helvetica"/>
              </a:rPr>
              <a:t>β.</a:t>
            </a:r>
            <a:r>
              <a:rPr lang="it-IT" dirty="0">
                <a:latin typeface="Helvetica"/>
                <a:cs typeface="Helvetica"/>
              </a:rPr>
              <a:t> </a:t>
            </a:r>
            <a:br>
              <a:rPr lang="it-IT" dirty="0">
                <a:latin typeface="Helvetica"/>
                <a:cs typeface="Helvetica"/>
              </a:rPr>
            </a:br>
            <a:r>
              <a:rPr lang="it-IT" dirty="0">
                <a:latin typeface="Helvetica"/>
                <a:cs typeface="Helvetica"/>
              </a:rPr>
              <a:t>Anche questa volta niente potatura</a:t>
            </a:r>
            <a:r>
              <a:rPr lang="it-IT" dirty="0">
                <a:solidFill>
                  <a:prstClr val="black"/>
                </a:solidFill>
                <a:latin typeface="Helvetica"/>
                <a:cs typeface="Helvetica"/>
              </a:rPr>
              <a:t>, quindi l’esecuzione di 2) ab sul nodo B deve proseguire esaminando il prossimo nodo figlio (se ce n’è uno).</a:t>
            </a:r>
            <a:endParaRPr lang="it-IT" dirty="0"/>
          </a:p>
        </p:txBody>
      </p:sp>
      <p:sp>
        <p:nvSpPr>
          <p:cNvPr id="12" name="Rettangolo 11"/>
          <p:cNvSpPr/>
          <p:nvPr/>
        </p:nvSpPr>
        <p:spPr>
          <a:xfrm>
            <a:off x="3347864" y="1052736"/>
            <a:ext cx="4572000" cy="646331"/>
          </a:xfrm>
          <a:prstGeom prst="rect">
            <a:avLst/>
          </a:prstGeom>
        </p:spPr>
        <p:txBody>
          <a:bodyPr>
            <a:spAutoFit/>
          </a:bodyPr>
          <a:lstStyle/>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latin typeface="Helvetica"/>
                <a:cs typeface="Helvetica"/>
              </a:rPr>
              <a:t>+</a:t>
            </a:r>
            <a:r>
              <a:rPr lang="mr-IN" dirty="0">
                <a:latin typeface="Helvetica"/>
                <a:cs typeface="Helvetica"/>
              </a:rPr>
              <a:t>∞</a:t>
            </a:r>
            <a:endParaRPr lang="it-IT" dirty="0"/>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2915816" y="3474873"/>
            <a:ext cx="2254737" cy="1754327"/>
          </a:xfrm>
          <a:prstGeom prst="rect">
            <a:avLst/>
          </a:prstGeom>
        </p:spPr>
        <p:txBody>
          <a:bodyPr wrap="square">
            <a:spAutoFit/>
          </a:bodyPr>
          <a:lstStyle/>
          <a:p>
            <a:r>
              <a:rPr lang="it-IT" dirty="0">
                <a:latin typeface="Helvetica"/>
                <a:cs typeface="Helvetica"/>
              </a:rPr>
              <a:t>2.2) </a:t>
            </a:r>
          </a:p>
          <a:p>
            <a:r>
              <a:rPr lang="it-IT" dirty="0">
                <a:latin typeface="Helvetica"/>
                <a:cs typeface="Helvetica"/>
              </a:rPr>
              <a:t>v = </a:t>
            </a:r>
            <a:r>
              <a:rPr lang="it-IT" dirty="0" err="1">
                <a:latin typeface="Helvetica"/>
                <a:cs typeface="Helvetica"/>
              </a:rPr>
              <a:t>min</a:t>
            </a:r>
            <a:r>
              <a:rPr lang="it-IT" dirty="0">
                <a:latin typeface="Helvetica"/>
                <a:cs typeface="Helvetica"/>
              </a:rPr>
              <a:t>(3, ___ )== 3</a:t>
            </a:r>
          </a:p>
          <a:p>
            <a:r>
              <a:rPr lang="en-US" dirty="0">
                <a:latin typeface="Helvetica"/>
                <a:cs typeface="Helvetica"/>
              </a:rPr>
              <a:t>v </a:t>
            </a:r>
            <a:r>
              <a:rPr lang="en-US" dirty="0">
                <a:solidFill>
                  <a:srgbClr val="000000"/>
                </a:solidFill>
                <a:latin typeface="Helvetica"/>
                <a:cs typeface="Helvetica"/>
              </a:rPr>
              <a:t>&lt;=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No.</a:t>
            </a:r>
          </a:p>
          <a:p>
            <a:r>
              <a:rPr lang="en-US" dirty="0">
                <a:latin typeface="Helvetica"/>
                <a:cs typeface="Helvetica"/>
              </a:rPr>
              <a:t>β = min(</a:t>
            </a:r>
            <a:r>
              <a:rPr lang="it-IT" dirty="0">
                <a:latin typeface="Helvetica"/>
                <a:cs typeface="Helvetica"/>
              </a:rPr>
              <a:t>3,</a:t>
            </a:r>
            <a:r>
              <a:rPr lang="it-IT" b="1" dirty="0">
                <a:solidFill>
                  <a:srgbClr val="3366FF"/>
                </a:solidFill>
                <a:latin typeface="Helvetica"/>
                <a:cs typeface="Helvetica"/>
              </a:rPr>
              <a:t> </a:t>
            </a:r>
            <a:r>
              <a:rPr lang="it-IT" dirty="0">
                <a:latin typeface="Helvetica"/>
                <a:cs typeface="Helvetica"/>
              </a:rPr>
              <a:t>3</a:t>
            </a:r>
            <a:r>
              <a:rPr lang="it-IT" b="1" dirty="0">
                <a:latin typeface="Helvetica"/>
                <a:cs typeface="Helvetica"/>
              </a:rPr>
              <a:t>)</a:t>
            </a:r>
          </a:p>
          <a:p>
            <a:endParaRPr lang="it-IT" b="1" dirty="0">
              <a:solidFill>
                <a:srgbClr val="3366FF"/>
              </a:solidFill>
              <a:latin typeface="Helvetica"/>
              <a:cs typeface="Helvetica"/>
            </a:endParaRPr>
          </a:p>
          <a:p>
            <a:endParaRPr lang="it-IT" dirty="0"/>
          </a:p>
        </p:txBody>
      </p:sp>
      <p:cxnSp>
        <p:nvCxnSpPr>
          <p:cNvPr id="16" name="Connettore 2 15"/>
          <p:cNvCxnSpPr/>
          <p:nvPr/>
        </p:nvCxnSpPr>
        <p:spPr>
          <a:xfrm flipH="1">
            <a:off x="3059832" y="4077072"/>
            <a:ext cx="1008112" cy="129614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latin typeface="Times New Roman"/>
                <a:cs typeface="Times New Roman"/>
              </a:rPr>
              <a:t>12</a:t>
            </a:r>
          </a:p>
        </p:txBody>
      </p:sp>
      <p:cxnSp>
        <p:nvCxnSpPr>
          <p:cNvPr id="19" name="Connettore 2 18"/>
          <p:cNvCxnSpPr/>
          <p:nvPr/>
        </p:nvCxnSpPr>
        <p:spPr>
          <a:xfrm flipV="1">
            <a:off x="2987824" y="4077072"/>
            <a:ext cx="1296144" cy="158417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ttangolo 23"/>
          <p:cNvSpPr/>
          <p:nvPr/>
        </p:nvSpPr>
        <p:spPr>
          <a:xfrm>
            <a:off x="4058570" y="3717032"/>
            <a:ext cx="441422" cy="369332"/>
          </a:xfrm>
          <a:prstGeom prst="rect">
            <a:avLst/>
          </a:prstGeom>
        </p:spPr>
        <p:txBody>
          <a:bodyPr wrap="none">
            <a:spAutoFit/>
          </a:bodyPr>
          <a:lstStyle/>
          <a:p>
            <a:r>
              <a:rPr lang="it-IT" b="1" dirty="0">
                <a:solidFill>
                  <a:srgbClr val="3366FF"/>
                </a:solidFill>
                <a:latin typeface="Helvetica"/>
                <a:cs typeface="Helvetica"/>
              </a:rPr>
              <a:t>12</a:t>
            </a:r>
            <a:endParaRPr lang="it-IT" dirty="0"/>
          </a:p>
        </p:txBody>
      </p:sp>
    </p:spTree>
    <p:extLst>
      <p:ext uri="{BB962C8B-B14F-4D97-AF65-F5344CB8AC3E}">
        <p14:creationId xmlns:p14="http://schemas.microsoft.com/office/powerpoint/2010/main" val="2142223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2"/>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336906" y="1196752"/>
            <a:ext cx="2467342" cy="646331"/>
          </a:xfrm>
          <a:prstGeom prst="rect">
            <a:avLst/>
          </a:prstGeom>
        </p:spPr>
        <p:txBody>
          <a:bodyPr wrap="none">
            <a:spAutoFit/>
          </a:bodyPr>
          <a:lstStyle/>
          <a:p>
            <a:pPr marL="342900" indent="-342900">
              <a:buAutoNum type="arabicParenR"/>
            </a:pPr>
            <a:r>
              <a:rPr lang="it-IT" dirty="0">
                <a:latin typeface="Helvetica"/>
                <a:cs typeface="Helvetica"/>
              </a:rPr>
              <a:t>ab(A,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a:t>
            </a:r>
            <a:r>
              <a:rPr lang="it-IT" dirty="0" err="1">
                <a:latin typeface="Helvetica"/>
                <a:cs typeface="Helvetica"/>
              </a:rPr>
              <a:t>true</a:t>
            </a:r>
            <a:r>
              <a:rPr lang="it-IT" dirty="0">
                <a:latin typeface="Helvetica"/>
                <a:cs typeface="Helvetica"/>
              </a:rPr>
              <a:t>)</a:t>
            </a:r>
          </a:p>
          <a:p>
            <a:r>
              <a:rPr lang="it-IT" dirty="0">
                <a:latin typeface="Helvetica"/>
                <a:cs typeface="Helvetica"/>
              </a:rPr>
              <a:t>      v == </a:t>
            </a:r>
            <a:r>
              <a:rPr lang="mr-IN" dirty="0">
                <a:latin typeface="Helvetica"/>
                <a:cs typeface="Helvetica"/>
              </a:rPr>
              <a:t>−∞</a:t>
            </a:r>
            <a:endParaRPr lang="it-IT" dirty="0"/>
          </a:p>
        </p:txBody>
      </p:sp>
      <p:sp>
        <p:nvSpPr>
          <p:cNvPr id="8" name="Rettangolo 7"/>
          <p:cNvSpPr/>
          <p:nvPr/>
        </p:nvSpPr>
        <p:spPr>
          <a:xfrm>
            <a:off x="1979712" y="2420888"/>
            <a:ext cx="2491750" cy="369332"/>
          </a:xfrm>
          <a:prstGeom prst="rect">
            <a:avLst/>
          </a:prstGeom>
        </p:spPr>
        <p:txBody>
          <a:bodyPr wrap="none">
            <a:spAutoFit/>
          </a:bodyPr>
          <a:lstStyle/>
          <a:p>
            <a:r>
              <a:rPr lang="it-IT" dirty="0">
                <a:latin typeface="Helvetica"/>
                <a:cs typeface="Helvetica"/>
              </a:rPr>
              <a:t>1.1) v = </a:t>
            </a:r>
            <a:r>
              <a:rPr lang="it-IT" dirty="0" err="1">
                <a:latin typeface="Helvetica"/>
                <a:cs typeface="Helvetica"/>
              </a:rPr>
              <a:t>max</a:t>
            </a:r>
            <a:r>
              <a:rPr lang="it-IT" dirty="0">
                <a:latin typeface="Helvetica"/>
                <a:cs typeface="Helvetica"/>
              </a:rPr>
              <a:t>(</a:t>
            </a:r>
            <a:r>
              <a:rPr lang="mr-IN" dirty="0">
                <a:latin typeface="Helvetica"/>
                <a:cs typeface="Helvetica"/>
              </a:rPr>
              <a:t>−∞</a:t>
            </a:r>
            <a:r>
              <a:rPr lang="it-IT" dirty="0">
                <a:latin typeface="Helvetica"/>
                <a:cs typeface="Helvetica"/>
              </a:rPr>
              <a:t>, ___ )</a:t>
            </a:r>
            <a:endParaRPr lang="it-IT" dirty="0"/>
          </a:p>
        </p:txBody>
      </p:sp>
      <p:sp>
        <p:nvSpPr>
          <p:cNvPr id="9" name="Rettangolo 8"/>
          <p:cNvSpPr/>
          <p:nvPr/>
        </p:nvSpPr>
        <p:spPr>
          <a:xfrm>
            <a:off x="179512" y="2924944"/>
            <a:ext cx="2489609" cy="1200329"/>
          </a:xfrm>
          <a:prstGeom prst="rect">
            <a:avLst/>
          </a:prstGeom>
        </p:spPr>
        <p:txBody>
          <a:bodyPr wrap="none">
            <a:spAutoFit/>
          </a:bodyPr>
          <a:lstStyle/>
          <a:p>
            <a:r>
              <a:rPr lang="it-IT" dirty="0">
                <a:latin typeface="Helvetica"/>
                <a:cs typeface="Helvetica"/>
              </a:rPr>
              <a:t>2) ab(B,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false)</a:t>
            </a:r>
          </a:p>
          <a:p>
            <a:r>
              <a:rPr lang="it-IT" dirty="0">
                <a:latin typeface="Helvetica"/>
                <a:cs typeface="Helvetica"/>
              </a:rPr>
              <a:t>    v == 3</a:t>
            </a:r>
          </a:p>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3</a:t>
            </a:r>
            <a:endParaRPr lang="it-IT" dirty="0"/>
          </a:p>
        </p:txBody>
      </p:sp>
      <p:cxnSp>
        <p:nvCxnSpPr>
          <p:cNvPr id="11" name="Connettore 2 10"/>
          <p:cNvCxnSpPr/>
          <p:nvPr/>
        </p:nvCxnSpPr>
        <p:spPr>
          <a:xfrm flipH="1">
            <a:off x="2555776" y="2780928"/>
            <a:ext cx="1368152" cy="36004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Rettangolo 16"/>
          <p:cNvSpPr/>
          <p:nvPr/>
        </p:nvSpPr>
        <p:spPr>
          <a:xfrm>
            <a:off x="179513" y="5733256"/>
            <a:ext cx="8964487" cy="923330"/>
          </a:xfrm>
          <a:prstGeom prst="rect">
            <a:avLst/>
          </a:prstGeom>
        </p:spPr>
        <p:txBody>
          <a:bodyPr wrap="square">
            <a:spAutoFit/>
          </a:bodyPr>
          <a:lstStyle/>
          <a:p>
            <a:endParaRPr lang="it-IT" dirty="0">
              <a:latin typeface="Helvetica"/>
              <a:cs typeface="Helvetica"/>
            </a:endParaRPr>
          </a:p>
          <a:p>
            <a:r>
              <a:rPr lang="it-IT" dirty="0">
                <a:latin typeface="Helvetica"/>
                <a:cs typeface="Helvetica"/>
              </a:rPr>
              <a:t>Fatta l’analisi dell’ultimo nodo figlio, la funzione 2) ab eseguita sul nodo B termina e restituisce v, che vale 3.</a:t>
            </a:r>
            <a:endParaRPr lang="it-IT" dirty="0"/>
          </a:p>
        </p:txBody>
      </p:sp>
      <p:sp>
        <p:nvSpPr>
          <p:cNvPr id="12" name="Rettangolo 11"/>
          <p:cNvSpPr/>
          <p:nvPr/>
        </p:nvSpPr>
        <p:spPr>
          <a:xfrm>
            <a:off x="3347864" y="1052736"/>
            <a:ext cx="4572000" cy="646331"/>
          </a:xfrm>
          <a:prstGeom prst="rect">
            <a:avLst/>
          </a:prstGeom>
        </p:spPr>
        <p:txBody>
          <a:bodyPr>
            <a:spAutoFit/>
          </a:bodyPr>
          <a:lstStyle/>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latin typeface="Helvetica"/>
                <a:cs typeface="Helvetica"/>
              </a:rPr>
              <a:t>+</a:t>
            </a:r>
            <a:r>
              <a:rPr lang="mr-IN" dirty="0">
                <a:latin typeface="Helvetica"/>
                <a:cs typeface="Helvetica"/>
              </a:rPr>
              <a:t>∞</a:t>
            </a:r>
            <a:endParaRPr lang="it-IT" dirty="0"/>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3059832" y="3140968"/>
            <a:ext cx="2254737" cy="1754327"/>
          </a:xfrm>
          <a:prstGeom prst="rect">
            <a:avLst/>
          </a:prstGeom>
        </p:spPr>
        <p:txBody>
          <a:bodyPr wrap="square">
            <a:spAutoFit/>
          </a:bodyPr>
          <a:lstStyle/>
          <a:p>
            <a:r>
              <a:rPr lang="it-IT" dirty="0">
                <a:latin typeface="Helvetica"/>
                <a:cs typeface="Helvetica"/>
              </a:rPr>
              <a:t>2.3) </a:t>
            </a:r>
          </a:p>
          <a:p>
            <a:r>
              <a:rPr lang="it-IT" dirty="0">
                <a:latin typeface="Helvetica"/>
                <a:cs typeface="Helvetica"/>
              </a:rPr>
              <a:t>v = </a:t>
            </a:r>
            <a:r>
              <a:rPr lang="it-IT" dirty="0" err="1">
                <a:latin typeface="Helvetica"/>
                <a:cs typeface="Helvetica"/>
              </a:rPr>
              <a:t>min</a:t>
            </a:r>
            <a:r>
              <a:rPr lang="it-IT" dirty="0">
                <a:latin typeface="Helvetica"/>
                <a:cs typeface="Helvetica"/>
              </a:rPr>
              <a:t>(3, ___ ) </a:t>
            </a:r>
            <a:r>
              <a:rPr lang="it-IT" b="1" dirty="0">
                <a:solidFill>
                  <a:srgbClr val="3366FF"/>
                </a:solidFill>
                <a:latin typeface="Helvetica"/>
                <a:cs typeface="Helvetica"/>
              </a:rPr>
              <a:t>= 3</a:t>
            </a:r>
          </a:p>
          <a:p>
            <a:r>
              <a:rPr lang="en-US" dirty="0">
                <a:latin typeface="Helvetica"/>
                <a:cs typeface="Helvetica"/>
              </a:rPr>
              <a:t>v </a:t>
            </a:r>
            <a:r>
              <a:rPr lang="en-US" dirty="0">
                <a:solidFill>
                  <a:srgbClr val="000000"/>
                </a:solidFill>
                <a:latin typeface="Helvetica"/>
                <a:cs typeface="Helvetica"/>
              </a:rPr>
              <a:t>&lt;=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No.</a:t>
            </a:r>
          </a:p>
          <a:p>
            <a:r>
              <a:rPr lang="en-US" dirty="0">
                <a:latin typeface="Helvetica"/>
                <a:cs typeface="Helvetica"/>
              </a:rPr>
              <a:t>β = min(</a:t>
            </a:r>
            <a:r>
              <a:rPr lang="it-IT" dirty="0">
                <a:latin typeface="Helvetica"/>
                <a:cs typeface="Helvetica"/>
              </a:rPr>
              <a:t>3,</a:t>
            </a:r>
            <a:r>
              <a:rPr lang="it-IT" b="1" dirty="0">
                <a:solidFill>
                  <a:srgbClr val="3366FF"/>
                </a:solidFill>
                <a:latin typeface="Helvetica"/>
                <a:cs typeface="Helvetica"/>
              </a:rPr>
              <a:t> </a:t>
            </a:r>
            <a:r>
              <a:rPr lang="it-IT" dirty="0">
                <a:latin typeface="Helvetica"/>
                <a:cs typeface="Helvetica"/>
              </a:rPr>
              <a:t>3</a:t>
            </a:r>
            <a:r>
              <a:rPr lang="it-IT" b="1" dirty="0">
                <a:latin typeface="Helvetica"/>
                <a:cs typeface="Helvetica"/>
              </a:rPr>
              <a:t>)</a:t>
            </a:r>
          </a:p>
          <a:p>
            <a:endParaRPr lang="it-IT" b="1" dirty="0">
              <a:solidFill>
                <a:srgbClr val="3366FF"/>
              </a:solidFill>
              <a:latin typeface="Helvetica"/>
              <a:cs typeface="Helvetica"/>
            </a:endParaRPr>
          </a:p>
          <a:p>
            <a:endParaRPr lang="it-IT" dirty="0"/>
          </a:p>
        </p:txBody>
      </p:sp>
      <p:cxnSp>
        <p:nvCxnSpPr>
          <p:cNvPr id="16" name="Connettore 2 15"/>
          <p:cNvCxnSpPr/>
          <p:nvPr/>
        </p:nvCxnSpPr>
        <p:spPr>
          <a:xfrm flipH="1">
            <a:off x="3635896" y="3717032"/>
            <a:ext cx="576064" cy="165618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latin typeface="Times New Roman"/>
                <a:cs typeface="Times New Roman"/>
              </a:rPr>
              <a:t>12</a:t>
            </a:r>
          </a:p>
        </p:txBody>
      </p:sp>
      <p:cxnSp>
        <p:nvCxnSpPr>
          <p:cNvPr id="19" name="Connettore 2 18"/>
          <p:cNvCxnSpPr/>
          <p:nvPr/>
        </p:nvCxnSpPr>
        <p:spPr>
          <a:xfrm flipV="1">
            <a:off x="1331640" y="2780928"/>
            <a:ext cx="2664296" cy="158417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ttangolo 23"/>
          <p:cNvSpPr/>
          <p:nvPr/>
        </p:nvSpPr>
        <p:spPr>
          <a:xfrm>
            <a:off x="4211960" y="3356992"/>
            <a:ext cx="313044" cy="369332"/>
          </a:xfrm>
          <a:prstGeom prst="rect">
            <a:avLst/>
          </a:prstGeom>
        </p:spPr>
        <p:txBody>
          <a:bodyPr wrap="none">
            <a:spAutoFit/>
          </a:bodyPr>
          <a:lstStyle/>
          <a:p>
            <a:r>
              <a:rPr lang="it-IT" b="1" dirty="0">
                <a:solidFill>
                  <a:srgbClr val="3366FF"/>
                </a:solidFill>
                <a:latin typeface="Helvetica"/>
                <a:cs typeface="Helvetica"/>
              </a:rPr>
              <a:t>8</a:t>
            </a:r>
            <a:endParaRPr lang="it-IT" dirty="0"/>
          </a:p>
        </p:txBody>
      </p:sp>
      <p:cxnSp>
        <p:nvCxnSpPr>
          <p:cNvPr id="20" name="Connettore 1 19"/>
          <p:cNvCxnSpPr/>
          <p:nvPr/>
        </p:nvCxnSpPr>
        <p:spPr>
          <a:xfrm>
            <a:off x="2771800"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3384000"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CasellaDiTesto 28"/>
          <p:cNvSpPr txBox="1"/>
          <p:nvPr/>
        </p:nvSpPr>
        <p:spPr>
          <a:xfrm>
            <a:off x="3462070" y="5229200"/>
            <a:ext cx="389850" cy="584776"/>
          </a:xfrm>
          <a:prstGeom prst="rect">
            <a:avLst/>
          </a:prstGeom>
          <a:noFill/>
        </p:spPr>
        <p:txBody>
          <a:bodyPr wrap="none" rtlCol="0">
            <a:spAutoFit/>
          </a:bodyPr>
          <a:lstStyle/>
          <a:p>
            <a:r>
              <a:rPr lang="it-IT" sz="3200" dirty="0">
                <a:latin typeface="Times New Roman"/>
                <a:cs typeface="Times New Roman"/>
              </a:rPr>
              <a:t>8</a:t>
            </a:r>
          </a:p>
        </p:txBody>
      </p:sp>
      <p:sp>
        <p:nvSpPr>
          <p:cNvPr id="44" name="Rettangolo 43"/>
          <p:cNvSpPr/>
          <p:nvPr/>
        </p:nvSpPr>
        <p:spPr>
          <a:xfrm>
            <a:off x="445055" y="4149080"/>
            <a:ext cx="2254737" cy="923330"/>
          </a:xfrm>
          <a:prstGeom prst="rect">
            <a:avLst/>
          </a:prstGeom>
        </p:spPr>
        <p:txBody>
          <a:bodyPr wrap="square">
            <a:spAutoFit/>
          </a:bodyPr>
          <a:lstStyle/>
          <a:p>
            <a:r>
              <a:rPr lang="it-IT" dirty="0" err="1">
                <a:latin typeface="Helvetica"/>
                <a:cs typeface="Helvetica"/>
              </a:rPr>
              <a:t>return</a:t>
            </a:r>
            <a:r>
              <a:rPr lang="it-IT" dirty="0">
                <a:latin typeface="Helvetica"/>
                <a:cs typeface="Helvetica"/>
              </a:rPr>
              <a:t> v</a:t>
            </a:r>
            <a:endParaRPr lang="it-IT" b="1" dirty="0">
              <a:latin typeface="Helvetica"/>
              <a:cs typeface="Helvetica"/>
            </a:endParaRPr>
          </a:p>
          <a:p>
            <a:endParaRPr lang="it-IT" b="1" dirty="0">
              <a:solidFill>
                <a:srgbClr val="3366FF"/>
              </a:solidFill>
              <a:latin typeface="Helvetica"/>
              <a:cs typeface="Helvetica"/>
            </a:endParaRPr>
          </a:p>
          <a:p>
            <a:endParaRPr lang="it-IT" dirty="0"/>
          </a:p>
        </p:txBody>
      </p:sp>
      <p:cxnSp>
        <p:nvCxnSpPr>
          <p:cNvPr id="23" name="Connettore 2 22"/>
          <p:cNvCxnSpPr/>
          <p:nvPr/>
        </p:nvCxnSpPr>
        <p:spPr>
          <a:xfrm flipV="1">
            <a:off x="3707904" y="3717032"/>
            <a:ext cx="864096" cy="18002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813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2"/>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336906" y="1196752"/>
            <a:ext cx="2467342" cy="646331"/>
          </a:xfrm>
          <a:prstGeom prst="rect">
            <a:avLst/>
          </a:prstGeom>
        </p:spPr>
        <p:txBody>
          <a:bodyPr wrap="none">
            <a:spAutoFit/>
          </a:bodyPr>
          <a:lstStyle/>
          <a:p>
            <a:pPr marL="342900" indent="-342900">
              <a:buAutoNum type="arabicParenR"/>
            </a:pPr>
            <a:r>
              <a:rPr lang="it-IT" dirty="0">
                <a:latin typeface="Helvetica"/>
                <a:cs typeface="Helvetica"/>
              </a:rPr>
              <a:t>ab(A, </a:t>
            </a:r>
            <a:r>
              <a:rPr lang="mr-IN" dirty="0">
                <a:latin typeface="Helvetica"/>
                <a:cs typeface="Helvetica"/>
              </a:rPr>
              <a:t>−∞</a:t>
            </a:r>
            <a:r>
              <a:rPr lang="it-IT" dirty="0">
                <a:latin typeface="Helvetica"/>
                <a:cs typeface="Helvetica"/>
              </a:rPr>
              <a:t>, +</a:t>
            </a:r>
            <a:r>
              <a:rPr lang="mr-IN" dirty="0">
                <a:latin typeface="Helvetica"/>
                <a:cs typeface="Helvetica"/>
              </a:rPr>
              <a:t>∞</a:t>
            </a:r>
            <a:r>
              <a:rPr lang="it-IT" dirty="0">
                <a:latin typeface="Helvetica"/>
                <a:cs typeface="Helvetica"/>
              </a:rPr>
              <a:t>, </a:t>
            </a:r>
            <a:r>
              <a:rPr lang="it-IT" dirty="0" err="1">
                <a:latin typeface="Helvetica"/>
                <a:cs typeface="Helvetica"/>
              </a:rPr>
              <a:t>true</a:t>
            </a:r>
            <a:r>
              <a:rPr lang="it-IT" dirty="0">
                <a:latin typeface="Helvetica"/>
                <a:cs typeface="Helvetica"/>
              </a:rPr>
              <a:t>)</a:t>
            </a:r>
          </a:p>
          <a:p>
            <a:r>
              <a:rPr lang="it-IT" dirty="0">
                <a:latin typeface="Helvetica"/>
                <a:cs typeface="Helvetica"/>
              </a:rPr>
              <a:t>      v == </a:t>
            </a:r>
            <a:r>
              <a:rPr lang="mr-IN" dirty="0">
                <a:latin typeface="Helvetica"/>
                <a:cs typeface="Helvetica"/>
              </a:rPr>
              <a:t>−∞</a:t>
            </a:r>
            <a:endParaRPr lang="it-IT" dirty="0"/>
          </a:p>
        </p:txBody>
      </p:sp>
      <p:sp>
        <p:nvSpPr>
          <p:cNvPr id="8" name="Rettangolo 7"/>
          <p:cNvSpPr/>
          <p:nvPr/>
        </p:nvSpPr>
        <p:spPr>
          <a:xfrm>
            <a:off x="1979712" y="2420888"/>
            <a:ext cx="2299240" cy="369332"/>
          </a:xfrm>
          <a:prstGeom prst="rect">
            <a:avLst/>
          </a:prstGeom>
        </p:spPr>
        <p:txBody>
          <a:bodyPr wrap="none">
            <a:spAutoFit/>
          </a:bodyPr>
          <a:lstStyle/>
          <a:p>
            <a:r>
              <a:rPr lang="it-IT" dirty="0">
                <a:latin typeface="Helvetica"/>
                <a:cs typeface="Helvetica"/>
              </a:rPr>
              <a:t>1.1) v = </a:t>
            </a:r>
            <a:r>
              <a:rPr lang="it-IT" dirty="0" err="1">
                <a:latin typeface="Helvetica"/>
                <a:cs typeface="Helvetica"/>
              </a:rPr>
              <a:t>max</a:t>
            </a:r>
            <a:r>
              <a:rPr lang="it-IT" dirty="0">
                <a:latin typeface="Helvetica"/>
                <a:cs typeface="Helvetica"/>
              </a:rPr>
              <a:t>(</a:t>
            </a:r>
            <a:r>
              <a:rPr lang="mr-IN" dirty="0">
                <a:latin typeface="Helvetica"/>
                <a:cs typeface="Helvetica"/>
              </a:rPr>
              <a:t>−∞</a:t>
            </a:r>
            <a:r>
              <a:rPr lang="it-IT" dirty="0">
                <a:latin typeface="Helvetica"/>
                <a:cs typeface="Helvetica"/>
              </a:rPr>
              <a:t>, __)</a:t>
            </a:r>
            <a:endParaRPr lang="it-IT" dirty="0"/>
          </a:p>
        </p:txBody>
      </p:sp>
      <p:sp>
        <p:nvSpPr>
          <p:cNvPr id="17" name="Rettangolo 16"/>
          <p:cNvSpPr/>
          <p:nvPr/>
        </p:nvSpPr>
        <p:spPr>
          <a:xfrm>
            <a:off x="211837" y="5647226"/>
            <a:ext cx="8964487" cy="1200329"/>
          </a:xfrm>
          <a:prstGeom prst="rect">
            <a:avLst/>
          </a:prstGeom>
        </p:spPr>
        <p:txBody>
          <a:bodyPr wrap="square">
            <a:spAutoFit/>
          </a:bodyPr>
          <a:lstStyle/>
          <a:p>
            <a:pPr algn="just"/>
            <a:r>
              <a:rPr lang="it-IT" dirty="0">
                <a:latin typeface="Helvetica"/>
                <a:cs typeface="Helvetica"/>
              </a:rPr>
              <a:t>Ottenuto il risultato da 2) ab, la funzione 1) ab, eseguita al nodo A, può proseguire e aggiorna il valore di v. La condizione di potatura non è verificata, quindi passa a aggiornare </a:t>
            </a:r>
            <a:r>
              <a:rPr lang="mr-IN" dirty="0">
                <a:latin typeface="Helvetica"/>
                <a:cs typeface="Helvetica"/>
              </a:rPr>
              <a:t>α</a:t>
            </a:r>
            <a:r>
              <a:rPr lang="it-IT" dirty="0">
                <a:latin typeface="Helvetica"/>
                <a:cs typeface="Helvetica"/>
              </a:rPr>
              <a:t> dal valore iniziale </a:t>
            </a:r>
            <a:r>
              <a:rPr lang="mr-IN" dirty="0">
                <a:latin typeface="Helvetica"/>
                <a:cs typeface="Helvetica"/>
              </a:rPr>
              <a:t>−∞</a:t>
            </a:r>
            <a:r>
              <a:rPr lang="it-IT" dirty="0">
                <a:latin typeface="Helvetica"/>
                <a:cs typeface="Helvetica"/>
              </a:rPr>
              <a:t> al valore di v, ossia 3. Quindi la funzione 1) ab prosegue nel ciclo e esamina un altro nodo figlio (se c’è).</a:t>
            </a:r>
            <a:endParaRPr lang="it-IT" dirty="0"/>
          </a:p>
        </p:txBody>
      </p:sp>
      <p:sp>
        <p:nvSpPr>
          <p:cNvPr id="12" name="Rettangolo 11"/>
          <p:cNvSpPr/>
          <p:nvPr/>
        </p:nvSpPr>
        <p:spPr>
          <a:xfrm>
            <a:off x="3347864" y="1052736"/>
            <a:ext cx="4572000" cy="646331"/>
          </a:xfrm>
          <a:prstGeom prst="rect">
            <a:avLst/>
          </a:prstGeom>
        </p:spPr>
        <p:txBody>
          <a:bodyPr>
            <a:spAutoFit/>
          </a:bodyPr>
          <a:lstStyle/>
          <a:p>
            <a:r>
              <a:rPr lang="it-IT" dirty="0">
                <a:latin typeface="Helvetica"/>
                <a:cs typeface="Helvetica"/>
              </a:rPr>
              <a:t> </a:t>
            </a:r>
            <a:r>
              <a:rPr lang="el-GR" dirty="0">
                <a:latin typeface="Helvetica"/>
                <a:cs typeface="Helvetica"/>
              </a:rPr>
              <a:t>α</a:t>
            </a:r>
            <a:r>
              <a:rPr lang="it-IT" dirty="0">
                <a:latin typeface="Helvetica"/>
                <a:cs typeface="Helvetica"/>
              </a:rPr>
              <a:t> == </a:t>
            </a:r>
            <a:r>
              <a:rPr lang="mr-IN" dirty="0">
                <a:latin typeface="Helvetica"/>
                <a:cs typeface="Helvetica"/>
              </a:rPr>
              <a:t>−∞</a:t>
            </a:r>
            <a:r>
              <a:rPr lang="it-IT" dirty="0">
                <a:latin typeface="Helvetica"/>
                <a:cs typeface="Helvetica"/>
              </a:rPr>
              <a:t>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latin typeface="Helvetica"/>
                <a:cs typeface="Helvetica"/>
              </a:rPr>
              <a:t>+</a:t>
            </a:r>
            <a:r>
              <a:rPr lang="mr-IN" dirty="0">
                <a:latin typeface="Helvetica"/>
                <a:cs typeface="Helvetica"/>
              </a:rPr>
              <a:t>∞</a:t>
            </a:r>
            <a:endParaRPr lang="it-IT" dirty="0"/>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latin typeface="Times New Roman"/>
                <a:cs typeface="Times New Roman"/>
              </a:rPr>
              <a:t>12</a:t>
            </a:r>
          </a:p>
        </p:txBody>
      </p:sp>
      <p:sp>
        <p:nvSpPr>
          <p:cNvPr id="24" name="Rettangolo 23"/>
          <p:cNvSpPr/>
          <p:nvPr/>
        </p:nvSpPr>
        <p:spPr>
          <a:xfrm>
            <a:off x="3826908" y="2348880"/>
            <a:ext cx="313044" cy="369332"/>
          </a:xfrm>
          <a:prstGeom prst="rect">
            <a:avLst/>
          </a:prstGeom>
        </p:spPr>
        <p:txBody>
          <a:bodyPr wrap="none">
            <a:spAutoFit/>
          </a:bodyPr>
          <a:lstStyle/>
          <a:p>
            <a:r>
              <a:rPr lang="it-IT" b="1" dirty="0">
                <a:solidFill>
                  <a:srgbClr val="3366FF"/>
                </a:solidFill>
                <a:latin typeface="Helvetica"/>
                <a:cs typeface="Helvetica"/>
              </a:rPr>
              <a:t>3</a:t>
            </a:r>
            <a:endParaRPr lang="it-IT" dirty="0"/>
          </a:p>
        </p:txBody>
      </p:sp>
      <p:cxnSp>
        <p:nvCxnSpPr>
          <p:cNvPr id="20" name="Connettore 1 19"/>
          <p:cNvCxnSpPr/>
          <p:nvPr/>
        </p:nvCxnSpPr>
        <p:spPr>
          <a:xfrm>
            <a:off x="2771800"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3384000"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CasellaDiTesto 28"/>
          <p:cNvSpPr txBox="1"/>
          <p:nvPr/>
        </p:nvSpPr>
        <p:spPr>
          <a:xfrm>
            <a:off x="3462070" y="5229200"/>
            <a:ext cx="389850" cy="584776"/>
          </a:xfrm>
          <a:prstGeom prst="rect">
            <a:avLst/>
          </a:prstGeom>
          <a:noFill/>
        </p:spPr>
        <p:txBody>
          <a:bodyPr wrap="none" rtlCol="0">
            <a:spAutoFit/>
          </a:bodyPr>
          <a:lstStyle/>
          <a:p>
            <a:r>
              <a:rPr lang="it-IT" sz="3200" dirty="0">
                <a:latin typeface="Times New Roman"/>
                <a:cs typeface="Times New Roman"/>
              </a:rPr>
              <a:t>8</a:t>
            </a:r>
          </a:p>
        </p:txBody>
      </p:sp>
      <p:sp>
        <p:nvSpPr>
          <p:cNvPr id="32" name="Rettangolo 31"/>
          <p:cNvSpPr/>
          <p:nvPr/>
        </p:nvSpPr>
        <p:spPr>
          <a:xfrm>
            <a:off x="395536" y="3153742"/>
            <a:ext cx="1563236" cy="923330"/>
          </a:xfrm>
          <a:prstGeom prst="rect">
            <a:avLst/>
          </a:prstGeom>
        </p:spPr>
        <p:txBody>
          <a:bodyPr wrap="none">
            <a:spAutoFit/>
          </a:bodyPr>
          <a:lstStyle/>
          <a:p>
            <a:r>
              <a:rPr lang="mr-IN" dirty="0">
                <a:latin typeface="Helvetica"/>
                <a:cs typeface="Helvetica"/>
              </a:rPr>
              <a:t>α = max(α, v)</a:t>
            </a:r>
            <a:br>
              <a:rPr lang="it-IT" dirty="0">
                <a:latin typeface="Helvetica"/>
                <a:cs typeface="Helvetica"/>
              </a:rPr>
            </a:br>
            <a:r>
              <a:rPr lang="it-IT" dirty="0">
                <a:latin typeface="Helvetica"/>
                <a:cs typeface="Helvetica"/>
              </a:rPr>
              <a:t> = </a:t>
            </a:r>
            <a:r>
              <a:rPr lang="it-IT" dirty="0" err="1">
                <a:latin typeface="Helvetica"/>
                <a:cs typeface="Helvetica"/>
              </a:rPr>
              <a:t>max</a:t>
            </a:r>
            <a:r>
              <a:rPr lang="it-IT" dirty="0">
                <a:latin typeface="Helvetica"/>
                <a:cs typeface="Helvetica"/>
              </a:rPr>
              <a:t>(</a:t>
            </a:r>
            <a:r>
              <a:rPr lang="mr-IN" dirty="0">
                <a:latin typeface="Helvetica"/>
                <a:cs typeface="Helvetica"/>
              </a:rPr>
              <a:t>−∞</a:t>
            </a:r>
            <a:r>
              <a:rPr lang="it-IT" dirty="0">
                <a:latin typeface="Helvetica"/>
                <a:cs typeface="Helvetica"/>
              </a:rPr>
              <a:t>,3)</a:t>
            </a:r>
          </a:p>
          <a:p>
            <a:r>
              <a:rPr lang="it-IT" b="1" dirty="0">
                <a:solidFill>
                  <a:srgbClr val="3366FF"/>
                </a:solidFill>
                <a:latin typeface="Helvetica"/>
                <a:cs typeface="Helvetica"/>
              </a:rPr>
              <a:t>= 3</a:t>
            </a:r>
            <a:endParaRPr lang="it-IT" b="1" dirty="0">
              <a:solidFill>
                <a:srgbClr val="3366FF"/>
              </a:solidFill>
            </a:endParaRPr>
          </a:p>
        </p:txBody>
      </p:sp>
      <p:cxnSp>
        <p:nvCxnSpPr>
          <p:cNvPr id="33" name="Connettore 2 32"/>
          <p:cNvCxnSpPr/>
          <p:nvPr/>
        </p:nvCxnSpPr>
        <p:spPr>
          <a:xfrm flipV="1">
            <a:off x="827584" y="1340768"/>
            <a:ext cx="2664296" cy="2592288"/>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Rettangolo 38"/>
          <p:cNvSpPr/>
          <p:nvPr/>
        </p:nvSpPr>
        <p:spPr>
          <a:xfrm>
            <a:off x="4258956" y="1052736"/>
            <a:ext cx="313044" cy="369332"/>
          </a:xfrm>
          <a:prstGeom prst="rect">
            <a:avLst/>
          </a:prstGeom>
        </p:spPr>
        <p:txBody>
          <a:bodyPr wrap="none">
            <a:spAutoFit/>
          </a:bodyPr>
          <a:lstStyle/>
          <a:p>
            <a:r>
              <a:rPr lang="it-IT" b="1" dirty="0">
                <a:solidFill>
                  <a:srgbClr val="3366FF"/>
                </a:solidFill>
                <a:latin typeface="Helvetica"/>
                <a:cs typeface="Helvetica"/>
              </a:rPr>
              <a:t>3</a:t>
            </a:r>
            <a:endParaRPr lang="it-IT" dirty="0"/>
          </a:p>
        </p:txBody>
      </p:sp>
      <p:sp>
        <p:nvSpPr>
          <p:cNvPr id="3" name="Rettangolo 2"/>
          <p:cNvSpPr/>
          <p:nvPr/>
        </p:nvSpPr>
        <p:spPr>
          <a:xfrm>
            <a:off x="4067944" y="2411596"/>
            <a:ext cx="688037" cy="369332"/>
          </a:xfrm>
          <a:prstGeom prst="rect">
            <a:avLst/>
          </a:prstGeom>
        </p:spPr>
        <p:txBody>
          <a:bodyPr wrap="square">
            <a:spAutoFit/>
          </a:bodyPr>
          <a:lstStyle/>
          <a:p>
            <a:r>
              <a:rPr lang="it-IT" b="1" dirty="0">
                <a:solidFill>
                  <a:srgbClr val="3366FF"/>
                </a:solidFill>
                <a:latin typeface="Helvetica"/>
                <a:cs typeface="Helvetica"/>
              </a:rPr>
              <a:t> = 3</a:t>
            </a:r>
            <a:endParaRPr lang="it-IT" b="1" dirty="0">
              <a:solidFill>
                <a:srgbClr val="3366FF"/>
              </a:solidFill>
            </a:endParaRPr>
          </a:p>
        </p:txBody>
      </p:sp>
      <p:cxnSp>
        <p:nvCxnSpPr>
          <p:cNvPr id="34" name="Connettore 2 33"/>
          <p:cNvCxnSpPr/>
          <p:nvPr/>
        </p:nvCxnSpPr>
        <p:spPr>
          <a:xfrm flipV="1">
            <a:off x="4572000" y="1772816"/>
            <a:ext cx="792088" cy="72008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ttangolo 34"/>
          <p:cNvSpPr/>
          <p:nvPr/>
        </p:nvSpPr>
        <p:spPr>
          <a:xfrm>
            <a:off x="5508104" y="1484784"/>
            <a:ext cx="313044" cy="369332"/>
          </a:xfrm>
          <a:prstGeom prst="rect">
            <a:avLst/>
          </a:prstGeom>
        </p:spPr>
        <p:txBody>
          <a:bodyPr wrap="none">
            <a:spAutoFit/>
          </a:bodyPr>
          <a:lstStyle/>
          <a:p>
            <a:r>
              <a:rPr lang="it-IT" b="1" dirty="0">
                <a:solidFill>
                  <a:srgbClr val="3366FF"/>
                </a:solidFill>
                <a:latin typeface="Helvetica"/>
                <a:cs typeface="Helvetica"/>
              </a:rPr>
              <a:t>3</a:t>
            </a:r>
            <a:endParaRPr lang="it-IT" dirty="0"/>
          </a:p>
        </p:txBody>
      </p:sp>
      <p:sp>
        <p:nvSpPr>
          <p:cNvPr id="30" name="Rettangolo 29"/>
          <p:cNvSpPr/>
          <p:nvPr/>
        </p:nvSpPr>
        <p:spPr>
          <a:xfrm>
            <a:off x="395536" y="2852936"/>
            <a:ext cx="2100730" cy="369332"/>
          </a:xfrm>
          <a:prstGeom prst="rect">
            <a:avLst/>
          </a:prstGeom>
        </p:spPr>
        <p:txBody>
          <a:bodyPr wrap="none">
            <a:spAutoFit/>
          </a:bodyPr>
          <a:lstStyle/>
          <a:p>
            <a:r>
              <a:rPr lang="en-US" dirty="0">
                <a:latin typeface="Helvetica"/>
                <a:cs typeface="Helvetica"/>
              </a:rPr>
              <a:t>v </a:t>
            </a:r>
            <a:r>
              <a:rPr lang="en-US" dirty="0">
                <a:solidFill>
                  <a:srgbClr val="000000"/>
                </a:solidFill>
                <a:latin typeface="Helvetica"/>
                <a:cs typeface="Helvetica"/>
              </a:rPr>
              <a:t>&gt;= </a:t>
            </a:r>
            <a:r>
              <a:rPr lang="en-US" dirty="0">
                <a:solidFill>
                  <a:prstClr val="black"/>
                </a:solidFill>
                <a:latin typeface="Helvetica"/>
                <a:cs typeface="Helvetica"/>
              </a:rPr>
              <a:t>β</a:t>
            </a:r>
            <a:r>
              <a:rPr lang="it-IT" dirty="0">
                <a:latin typeface="Helvetica"/>
                <a:cs typeface="Helvetica"/>
              </a:rPr>
              <a:t> == +</a:t>
            </a:r>
            <a:r>
              <a:rPr lang="mr-IN" dirty="0">
                <a:latin typeface="Helvetica"/>
                <a:cs typeface="Helvetica"/>
              </a:rPr>
              <a:t>∞</a:t>
            </a:r>
            <a:r>
              <a:rPr lang="it-IT" dirty="0">
                <a:latin typeface="Helvetica"/>
                <a:cs typeface="Helvetica"/>
              </a:rPr>
              <a:t>? No.</a:t>
            </a:r>
          </a:p>
        </p:txBody>
      </p:sp>
    </p:spTree>
    <p:extLst>
      <p:ext uri="{BB962C8B-B14F-4D97-AF65-F5344CB8AC3E}">
        <p14:creationId xmlns:p14="http://schemas.microsoft.com/office/powerpoint/2010/main" val="576068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2"/>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36906"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8" name="Rettangolo 7"/>
          <p:cNvSpPr/>
          <p:nvPr/>
        </p:nvSpPr>
        <p:spPr>
          <a:xfrm>
            <a:off x="5436096" y="2348880"/>
            <a:ext cx="2192389" cy="369332"/>
          </a:xfrm>
          <a:prstGeom prst="rect">
            <a:avLst/>
          </a:prstGeom>
        </p:spPr>
        <p:txBody>
          <a:bodyPr wrap="none">
            <a:spAutoFit/>
          </a:bodyPr>
          <a:lstStyle/>
          <a:p>
            <a:r>
              <a:rPr lang="it-IT" dirty="0">
                <a:solidFill>
                  <a:prstClr val="black"/>
                </a:solidFill>
                <a:latin typeface="Helvetica"/>
                <a:cs typeface="Helvetica"/>
              </a:rPr>
              <a:t>1.2)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12" name="Rettangolo 11"/>
          <p:cNvSpPr/>
          <p:nvPr/>
        </p:nvSpPr>
        <p:spPr>
          <a:xfrm>
            <a:off x="3347864"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2771800"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3384000"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3462070"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5418000"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5148064"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5210224" y="3284984"/>
            <a:ext cx="369888" cy="400110"/>
          </a:xfrm>
          <a:prstGeom prst="rect">
            <a:avLst/>
          </a:prstGeom>
          <a:noFill/>
        </p:spPr>
        <p:txBody>
          <a:bodyPr wrap="none" rtlCol="0">
            <a:spAutoFit/>
          </a:bodyPr>
          <a:lstStyle/>
          <a:p>
            <a:r>
              <a:rPr lang="it-IT" sz="2000" dirty="0">
                <a:latin typeface="Helvetica"/>
                <a:cs typeface="Helvetica"/>
              </a:rPr>
              <a:t>C</a:t>
            </a:r>
          </a:p>
        </p:txBody>
      </p:sp>
      <p:cxnSp>
        <p:nvCxnSpPr>
          <p:cNvPr id="13" name="Connettore 2 12"/>
          <p:cNvCxnSpPr/>
          <p:nvPr/>
        </p:nvCxnSpPr>
        <p:spPr>
          <a:xfrm>
            <a:off x="5436096" y="1700808"/>
            <a:ext cx="1440160" cy="720080"/>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ttangolo 25"/>
          <p:cNvSpPr/>
          <p:nvPr/>
        </p:nvSpPr>
        <p:spPr>
          <a:xfrm>
            <a:off x="5652120" y="3284984"/>
            <a:ext cx="2382646" cy="646331"/>
          </a:xfrm>
          <a:prstGeom prst="rect">
            <a:avLst/>
          </a:prstGeom>
        </p:spPr>
        <p:txBody>
          <a:bodyPr wrap="none">
            <a:spAutoFit/>
          </a:bodyPr>
          <a:lstStyle/>
          <a:p>
            <a:r>
              <a:rPr lang="it-IT" dirty="0">
                <a:latin typeface="Helvetica"/>
                <a:cs typeface="Helvetica"/>
              </a:rPr>
              <a:t>2’) ab(C, 3, +</a:t>
            </a:r>
            <a:r>
              <a:rPr lang="mr-IN" dirty="0">
                <a:latin typeface="Helvetica"/>
                <a:cs typeface="Helvetica"/>
              </a:rPr>
              <a:t>∞</a:t>
            </a:r>
            <a:r>
              <a:rPr lang="it-IT" dirty="0">
                <a:latin typeface="Helvetica"/>
                <a:cs typeface="Helvetica"/>
              </a:rPr>
              <a:t>, false)</a:t>
            </a:r>
          </a:p>
          <a:p>
            <a:r>
              <a:rPr lang="it-IT" dirty="0">
                <a:latin typeface="Helvetica"/>
                <a:cs typeface="Helvetica"/>
              </a:rPr>
              <a:t>    v = +</a:t>
            </a:r>
            <a:r>
              <a:rPr lang="mr-IN" dirty="0">
                <a:latin typeface="Helvetica"/>
                <a:cs typeface="Helvetica"/>
              </a:rPr>
              <a:t>∞</a:t>
            </a:r>
            <a:endParaRPr lang="it-IT" dirty="0"/>
          </a:p>
        </p:txBody>
      </p:sp>
      <p:cxnSp>
        <p:nvCxnSpPr>
          <p:cNvPr id="27" name="Connettore 2 26"/>
          <p:cNvCxnSpPr/>
          <p:nvPr/>
        </p:nvCxnSpPr>
        <p:spPr>
          <a:xfrm flipH="1">
            <a:off x="6084168" y="2636912"/>
            <a:ext cx="1008112" cy="792088"/>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ttangolo 29"/>
          <p:cNvSpPr/>
          <p:nvPr/>
        </p:nvSpPr>
        <p:spPr>
          <a:xfrm>
            <a:off x="3203848" y="3573016"/>
            <a:ext cx="2254737" cy="1200329"/>
          </a:xfrm>
          <a:prstGeom prst="rect">
            <a:avLst/>
          </a:prstGeom>
        </p:spPr>
        <p:txBody>
          <a:bodyPr wrap="square">
            <a:spAutoFit/>
          </a:bodyPr>
          <a:lstStyle/>
          <a:p>
            <a:r>
              <a:rPr lang="it-IT" dirty="0">
                <a:latin typeface="Helvetica"/>
                <a:cs typeface="Helvetica"/>
              </a:rPr>
              <a:t>2’.1) </a:t>
            </a:r>
          </a:p>
          <a:p>
            <a:r>
              <a:rPr lang="it-IT" dirty="0">
                <a:latin typeface="Helvetica"/>
                <a:cs typeface="Helvetica"/>
              </a:rPr>
              <a:t>v = </a:t>
            </a:r>
            <a:r>
              <a:rPr lang="it-IT" dirty="0" err="1">
                <a:latin typeface="Helvetica"/>
                <a:cs typeface="Helvetica"/>
              </a:rPr>
              <a:t>min</a:t>
            </a:r>
            <a:r>
              <a:rPr lang="it-IT" dirty="0">
                <a:latin typeface="Helvetica"/>
                <a:cs typeface="Helvetica"/>
              </a:rPr>
              <a:t>(+</a:t>
            </a:r>
            <a:r>
              <a:rPr lang="mr-IN" dirty="0">
                <a:latin typeface="Helvetica"/>
                <a:cs typeface="Helvetica"/>
              </a:rPr>
              <a:t>∞</a:t>
            </a:r>
            <a:r>
              <a:rPr lang="it-IT" dirty="0">
                <a:latin typeface="Helvetica"/>
                <a:cs typeface="Helvetica"/>
              </a:rPr>
              <a:t>, ___ )</a:t>
            </a:r>
          </a:p>
          <a:p>
            <a:endParaRPr lang="it-IT" b="1" dirty="0">
              <a:solidFill>
                <a:srgbClr val="3366FF"/>
              </a:solidFill>
              <a:latin typeface="Helvetica"/>
              <a:cs typeface="Helvetica"/>
            </a:endParaRPr>
          </a:p>
          <a:p>
            <a:endParaRPr lang="it-IT" dirty="0"/>
          </a:p>
        </p:txBody>
      </p:sp>
      <p:cxnSp>
        <p:nvCxnSpPr>
          <p:cNvPr id="31" name="Connettore 2 30"/>
          <p:cNvCxnSpPr/>
          <p:nvPr/>
        </p:nvCxnSpPr>
        <p:spPr>
          <a:xfrm>
            <a:off x="4644008" y="4149080"/>
            <a:ext cx="0" cy="57606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690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36906"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8" name="Rettangolo 7"/>
          <p:cNvSpPr/>
          <p:nvPr/>
        </p:nvSpPr>
        <p:spPr>
          <a:xfrm>
            <a:off x="5436096" y="2348880"/>
            <a:ext cx="2192389" cy="369332"/>
          </a:xfrm>
          <a:prstGeom prst="rect">
            <a:avLst/>
          </a:prstGeom>
        </p:spPr>
        <p:txBody>
          <a:bodyPr wrap="none">
            <a:spAutoFit/>
          </a:bodyPr>
          <a:lstStyle/>
          <a:p>
            <a:r>
              <a:rPr lang="it-IT" dirty="0">
                <a:solidFill>
                  <a:prstClr val="black"/>
                </a:solidFill>
                <a:latin typeface="Helvetica"/>
                <a:cs typeface="Helvetica"/>
              </a:rPr>
              <a:t>1.2)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12" name="Rettangolo 11"/>
          <p:cNvSpPr/>
          <p:nvPr/>
        </p:nvSpPr>
        <p:spPr>
          <a:xfrm>
            <a:off x="3347864"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2771800"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3384000"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3462070"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5418000"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5148064"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5210224"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cxnSp>
        <p:nvCxnSpPr>
          <p:cNvPr id="13" name="Connettore 2 12"/>
          <p:cNvCxnSpPr/>
          <p:nvPr/>
        </p:nvCxnSpPr>
        <p:spPr>
          <a:xfrm>
            <a:off x="5436096" y="1700808"/>
            <a:ext cx="1440160" cy="720080"/>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ttangolo 25"/>
          <p:cNvSpPr/>
          <p:nvPr/>
        </p:nvSpPr>
        <p:spPr>
          <a:xfrm>
            <a:off x="5652120" y="3284984"/>
            <a:ext cx="2382646" cy="646331"/>
          </a:xfrm>
          <a:prstGeom prst="rect">
            <a:avLst/>
          </a:prstGeom>
        </p:spPr>
        <p:txBody>
          <a:bodyPr wrap="none">
            <a:spAutoFit/>
          </a:bodyPr>
          <a:lstStyle/>
          <a:p>
            <a:r>
              <a:rPr lang="it-IT" dirty="0">
                <a:solidFill>
                  <a:prstClr val="black"/>
                </a:solidFill>
                <a:latin typeface="Helvetica"/>
                <a:cs typeface="Helvetica"/>
              </a:rPr>
              <a:t>2’) ab(C, 3, +</a:t>
            </a:r>
            <a:r>
              <a:rPr lang="mr-IN" dirty="0">
                <a:solidFill>
                  <a:prstClr val="black"/>
                </a:solidFill>
                <a:latin typeface="Helvetica"/>
                <a:cs typeface="Helvetica"/>
              </a:rPr>
              <a:t>∞</a:t>
            </a:r>
            <a:r>
              <a:rPr lang="it-IT" dirty="0">
                <a:solidFill>
                  <a:prstClr val="black"/>
                </a:solidFill>
                <a:latin typeface="Helvetica"/>
                <a:cs typeface="Helvetica"/>
              </a:rPr>
              <a:t>, false)</a:t>
            </a:r>
          </a:p>
          <a:p>
            <a:r>
              <a:rPr lang="it-IT" dirty="0">
                <a:solidFill>
                  <a:prstClr val="black"/>
                </a:solidFill>
                <a:latin typeface="Helvetica"/>
                <a:cs typeface="Helvetica"/>
              </a:rPr>
              <a:t>    v = +</a:t>
            </a:r>
            <a:r>
              <a:rPr lang="mr-IN" dirty="0">
                <a:solidFill>
                  <a:prstClr val="black"/>
                </a:solidFill>
                <a:latin typeface="Helvetica"/>
                <a:cs typeface="Helvetica"/>
              </a:rPr>
              <a:t>∞</a:t>
            </a:r>
            <a:endParaRPr lang="it-IT" dirty="0">
              <a:solidFill>
                <a:prstClr val="black"/>
              </a:solidFill>
              <a:latin typeface="Calibri"/>
            </a:endParaRPr>
          </a:p>
        </p:txBody>
      </p:sp>
      <p:cxnSp>
        <p:nvCxnSpPr>
          <p:cNvPr id="27" name="Connettore 2 26"/>
          <p:cNvCxnSpPr/>
          <p:nvPr/>
        </p:nvCxnSpPr>
        <p:spPr>
          <a:xfrm flipH="1">
            <a:off x="6084168" y="2636912"/>
            <a:ext cx="1008112" cy="792088"/>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ttangolo 29"/>
          <p:cNvSpPr/>
          <p:nvPr/>
        </p:nvSpPr>
        <p:spPr>
          <a:xfrm>
            <a:off x="3203848" y="3573016"/>
            <a:ext cx="2254737" cy="1200329"/>
          </a:xfrm>
          <a:prstGeom prst="rect">
            <a:avLst/>
          </a:prstGeom>
        </p:spPr>
        <p:txBody>
          <a:bodyPr wrap="square">
            <a:spAutoFit/>
          </a:bodyPr>
          <a:lstStyle/>
          <a:p>
            <a:r>
              <a:rPr lang="it-IT" dirty="0">
                <a:solidFill>
                  <a:prstClr val="black"/>
                </a:solidFill>
                <a:latin typeface="Helvetica"/>
                <a:cs typeface="Helvetica"/>
              </a:rPr>
              <a:t>2’.1) </a:t>
            </a:r>
          </a:p>
          <a:p>
            <a:r>
              <a:rPr lang="it-IT" dirty="0">
                <a:solidFill>
                  <a:prstClr val="black"/>
                </a:solidFill>
                <a:latin typeface="Helvetica"/>
                <a:cs typeface="Helvetica"/>
              </a:rPr>
              <a:t>v = </a:t>
            </a:r>
            <a:r>
              <a:rPr lang="it-IT" dirty="0" err="1">
                <a:solidFill>
                  <a:prstClr val="black"/>
                </a:solidFill>
                <a:latin typeface="Helvetica"/>
                <a:cs typeface="Helvetica"/>
              </a:rPr>
              <a:t>min</a:t>
            </a:r>
            <a:r>
              <a:rPr lang="it-IT" dirty="0">
                <a:solidFill>
                  <a:prstClr val="black"/>
                </a:solidFill>
                <a:latin typeface="Helvetica"/>
                <a:cs typeface="Helvetica"/>
              </a:rPr>
              <a:t>(+</a:t>
            </a:r>
            <a:r>
              <a:rPr lang="mr-IN" dirty="0">
                <a:solidFill>
                  <a:prstClr val="black"/>
                </a:solidFill>
                <a:latin typeface="Helvetica"/>
                <a:cs typeface="Helvetica"/>
              </a:rPr>
              <a:t>∞</a:t>
            </a:r>
            <a:r>
              <a:rPr lang="it-IT" dirty="0">
                <a:solidFill>
                  <a:prstClr val="black"/>
                </a:solidFill>
                <a:latin typeface="Helvetica"/>
                <a:cs typeface="Helvetica"/>
              </a:rPr>
              <a:t>, __ )</a:t>
            </a:r>
          </a:p>
          <a:p>
            <a:endParaRPr lang="it-IT" b="1" dirty="0">
              <a:solidFill>
                <a:srgbClr val="3366FF"/>
              </a:solidFill>
              <a:latin typeface="Helvetica"/>
              <a:cs typeface="Helvetica"/>
            </a:endParaRPr>
          </a:p>
          <a:p>
            <a:endParaRPr lang="it-IT" dirty="0">
              <a:solidFill>
                <a:prstClr val="black"/>
              </a:solidFill>
              <a:latin typeface="Calibri"/>
            </a:endParaRPr>
          </a:p>
        </p:txBody>
      </p:sp>
      <p:cxnSp>
        <p:nvCxnSpPr>
          <p:cNvPr id="31" name="Connettore 2 30"/>
          <p:cNvCxnSpPr/>
          <p:nvPr/>
        </p:nvCxnSpPr>
        <p:spPr>
          <a:xfrm>
            <a:off x="4644008" y="4149080"/>
            <a:ext cx="0" cy="57606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riangolo isoscele 22"/>
          <p:cNvSpPr/>
          <p:nvPr/>
        </p:nvSpPr>
        <p:spPr>
          <a:xfrm>
            <a:off x="43559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4608004"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4398174"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cxnSp>
        <p:nvCxnSpPr>
          <p:cNvPr id="15" name="Connettore 1 14"/>
          <p:cNvCxnSpPr/>
          <p:nvPr/>
        </p:nvCxnSpPr>
        <p:spPr>
          <a:xfrm>
            <a:off x="4644008" y="5517232"/>
            <a:ext cx="216024"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V="1">
            <a:off x="4860032" y="4221088"/>
            <a:ext cx="0" cy="1296144"/>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ttangolo 32"/>
          <p:cNvSpPr/>
          <p:nvPr/>
        </p:nvSpPr>
        <p:spPr>
          <a:xfrm>
            <a:off x="4572000" y="3789040"/>
            <a:ext cx="432048"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endParaRPr>
          </a:p>
        </p:txBody>
      </p:sp>
      <p:sp>
        <p:nvSpPr>
          <p:cNvPr id="34" name="Rettangolo 33"/>
          <p:cNvSpPr/>
          <p:nvPr/>
        </p:nvSpPr>
        <p:spPr>
          <a:xfrm>
            <a:off x="4860032" y="3789040"/>
            <a:ext cx="720080" cy="369332"/>
          </a:xfrm>
          <a:prstGeom prst="rect">
            <a:avLst/>
          </a:prstGeom>
        </p:spPr>
        <p:txBody>
          <a:bodyPr wrap="square">
            <a:spAutoFit/>
          </a:bodyPr>
          <a:lstStyle/>
          <a:p>
            <a:r>
              <a:rPr lang="it-IT" b="1" dirty="0">
                <a:solidFill>
                  <a:srgbClr val="3366FF"/>
                </a:solidFill>
                <a:latin typeface="Helvetica"/>
                <a:cs typeface="Helvetica"/>
              </a:rPr>
              <a:t>= 2</a:t>
            </a:r>
            <a:endParaRPr lang="it-IT" b="1" dirty="0">
              <a:solidFill>
                <a:srgbClr val="3366FF"/>
              </a:solidFill>
            </a:endParaRPr>
          </a:p>
        </p:txBody>
      </p:sp>
      <p:sp>
        <p:nvSpPr>
          <p:cNvPr id="19" name="Rettangolo 18"/>
          <p:cNvSpPr/>
          <p:nvPr/>
        </p:nvSpPr>
        <p:spPr>
          <a:xfrm>
            <a:off x="3281620" y="4149080"/>
            <a:ext cx="1506404" cy="646331"/>
          </a:xfrm>
          <a:prstGeom prst="rect">
            <a:avLst/>
          </a:prstGeom>
        </p:spPr>
        <p:txBody>
          <a:bodyPr wrap="none">
            <a:spAutoFit/>
          </a:bodyPr>
          <a:lstStyle/>
          <a:p>
            <a:r>
              <a:rPr lang="en-US" dirty="0">
                <a:latin typeface="Helvetica"/>
                <a:cs typeface="Helvetica"/>
              </a:rPr>
              <a:t>v </a:t>
            </a:r>
            <a:r>
              <a:rPr lang="en-US" dirty="0">
                <a:solidFill>
                  <a:srgbClr val="000000"/>
                </a:solidFill>
                <a:latin typeface="Helvetica"/>
                <a:cs typeface="Helvetica"/>
              </a:rPr>
              <a:t>&lt;= </a:t>
            </a:r>
            <a:r>
              <a:rPr lang="el-GR" dirty="0">
                <a:latin typeface="Helvetica"/>
                <a:cs typeface="Helvetica"/>
              </a:rPr>
              <a:t>α</a:t>
            </a:r>
            <a:r>
              <a:rPr lang="it-IT" dirty="0">
                <a:latin typeface="Helvetica"/>
                <a:cs typeface="Helvetica"/>
              </a:rPr>
              <a:t> == 3?</a:t>
            </a:r>
          </a:p>
          <a:p>
            <a:r>
              <a:rPr lang="it-IT" dirty="0">
                <a:latin typeface="Helvetica"/>
                <a:cs typeface="Helvetica"/>
              </a:rPr>
              <a:t>     </a:t>
            </a:r>
            <a:r>
              <a:rPr lang="it-IT" b="1" dirty="0">
                <a:latin typeface="Helvetica"/>
                <a:cs typeface="Helvetica"/>
              </a:rPr>
              <a:t>Sì.</a:t>
            </a:r>
          </a:p>
        </p:txBody>
      </p:sp>
      <p:grpSp>
        <p:nvGrpSpPr>
          <p:cNvPr id="35" name="Gruppo 34"/>
          <p:cNvGrpSpPr/>
          <p:nvPr/>
        </p:nvGrpSpPr>
        <p:grpSpPr>
          <a:xfrm>
            <a:off x="4932040" y="4653136"/>
            <a:ext cx="864096" cy="369332"/>
            <a:chOff x="7092280" y="5085184"/>
            <a:chExt cx="864096" cy="369332"/>
          </a:xfrm>
        </p:grpSpPr>
        <p:sp>
          <p:nvSpPr>
            <p:cNvPr id="36" name="Rettangolo 35"/>
            <p:cNvSpPr/>
            <p:nvPr/>
          </p:nvSpPr>
          <p:spPr>
            <a:xfrm>
              <a:off x="7092280" y="5085184"/>
              <a:ext cx="864096" cy="369332"/>
            </a:xfrm>
            <a:prstGeom prst="rect">
              <a:avLst/>
            </a:prstGeom>
          </p:spPr>
          <p:txBody>
            <a:bodyPr wrap="square">
              <a:spAutoFit/>
            </a:bodyPr>
            <a:lstStyle/>
            <a:p>
              <a:r>
                <a:rPr lang="mr-IN" b="1" dirty="0">
                  <a:solidFill>
                    <a:srgbClr val="000000"/>
                  </a:solidFill>
                  <a:latin typeface="Helvetica"/>
                  <a:cs typeface="Helvetica"/>
                </a:rPr>
                <a:t>break</a:t>
              </a:r>
              <a:endParaRPr lang="mr-IN" dirty="0">
                <a:solidFill>
                  <a:srgbClr val="000000"/>
                </a:solidFill>
                <a:latin typeface="Helvetica"/>
                <a:cs typeface="Helvetica"/>
              </a:endParaRPr>
            </a:p>
          </p:txBody>
        </p:sp>
        <p:sp>
          <p:nvSpPr>
            <p:cNvPr id="37" name="Rettangolo 36"/>
            <p:cNvSpPr/>
            <p:nvPr/>
          </p:nvSpPr>
          <p:spPr>
            <a:xfrm>
              <a:off x="7092280" y="5085184"/>
              <a:ext cx="792088" cy="369332"/>
            </a:xfrm>
            <a:prstGeom prst="rect">
              <a:avLst/>
            </a:prstGeom>
            <a:ln w="50800">
              <a:solidFill>
                <a:srgbClr val="FF0000"/>
              </a:solidFill>
            </a:ln>
          </p:spPr>
          <p:txBody>
            <a:bodyPr wrap="square">
              <a:spAutoFit/>
            </a:bodyPr>
            <a:lstStyle/>
            <a:p>
              <a:r>
                <a:rPr lang="it-IT" dirty="0">
                  <a:solidFill>
                    <a:prstClr val="black"/>
                  </a:solidFill>
                  <a:latin typeface="Helvetica"/>
                  <a:cs typeface="Helvetica"/>
                </a:rPr>
                <a:t>      </a:t>
              </a:r>
              <a:endParaRPr lang="mr-IN" dirty="0">
                <a:solidFill>
                  <a:prstClr val="black"/>
                </a:solidFill>
                <a:latin typeface="Helvetica"/>
                <a:cs typeface="Helvetica"/>
              </a:endParaRPr>
            </a:p>
          </p:txBody>
        </p:sp>
      </p:grpSp>
      <p:sp>
        <p:nvSpPr>
          <p:cNvPr id="38" name="Rettangolo 37"/>
          <p:cNvSpPr/>
          <p:nvPr/>
        </p:nvSpPr>
        <p:spPr>
          <a:xfrm>
            <a:off x="1" y="5613047"/>
            <a:ext cx="9143999" cy="1200329"/>
          </a:xfrm>
          <a:prstGeom prst="rect">
            <a:avLst/>
          </a:prstGeom>
        </p:spPr>
        <p:txBody>
          <a:bodyPr wrap="square">
            <a:spAutoFit/>
          </a:bodyPr>
          <a:lstStyle/>
          <a:p>
            <a:pPr algn="just"/>
            <a:r>
              <a:rPr lang="it-IT" dirty="0">
                <a:latin typeface="Helvetica"/>
                <a:cs typeface="Helvetica"/>
              </a:rPr>
              <a:t>Durante l’esecuzione di 2’) ab presso il nodo C, una volta ottenuto il valore della prima foglia, ossia 2, v viene aggiornato perché </a:t>
            </a:r>
            <a:r>
              <a:rPr lang="it-IT" dirty="0">
                <a:solidFill>
                  <a:prstClr val="black"/>
                </a:solidFill>
                <a:latin typeface="Helvetica"/>
                <a:cs typeface="Helvetica"/>
              </a:rPr>
              <a:t>perché 2 &lt; +</a:t>
            </a:r>
            <a:r>
              <a:rPr lang="mr-IN" dirty="0">
                <a:solidFill>
                  <a:prstClr val="black"/>
                </a:solidFill>
                <a:latin typeface="Helvetica"/>
                <a:cs typeface="Helvetica"/>
              </a:rPr>
              <a:t>∞</a:t>
            </a:r>
            <a:r>
              <a:rPr lang="it-IT" dirty="0">
                <a:solidFill>
                  <a:prstClr val="black"/>
                </a:solidFill>
                <a:latin typeface="Helvetica"/>
                <a:cs typeface="Helvetica"/>
              </a:rPr>
              <a:t>. Allora, al controllo della condizione v &lt;= </a:t>
            </a:r>
            <a:r>
              <a:rPr lang="en-US" dirty="0">
                <a:solidFill>
                  <a:srgbClr val="000000"/>
                </a:solidFill>
                <a:latin typeface="Helvetica"/>
                <a:cs typeface="Helvetica"/>
              </a:rPr>
              <a:t>α </a:t>
            </a:r>
            <a:r>
              <a:rPr lang="en-US" dirty="0" err="1">
                <a:solidFill>
                  <a:srgbClr val="000000"/>
                </a:solidFill>
                <a:latin typeface="Helvetica"/>
                <a:cs typeface="Helvetica"/>
              </a:rPr>
              <a:t>essa</a:t>
            </a:r>
            <a:r>
              <a:rPr lang="en-US" dirty="0">
                <a:solidFill>
                  <a:srgbClr val="000000"/>
                </a:solidFill>
                <a:latin typeface="Helvetica"/>
                <a:cs typeface="Helvetica"/>
              </a:rPr>
              <a:t> </a:t>
            </a:r>
            <a:r>
              <a:rPr lang="en-US" dirty="0" err="1">
                <a:solidFill>
                  <a:srgbClr val="000000"/>
                </a:solidFill>
                <a:latin typeface="Helvetica"/>
                <a:cs typeface="Helvetica"/>
              </a:rPr>
              <a:t>risulta</a:t>
            </a:r>
            <a:r>
              <a:rPr lang="en-US" dirty="0">
                <a:solidFill>
                  <a:srgbClr val="000000"/>
                </a:solidFill>
                <a:latin typeface="Helvetica"/>
                <a:cs typeface="Helvetica"/>
              </a:rPr>
              <a:t> </a:t>
            </a:r>
            <a:r>
              <a:rPr lang="en-US" dirty="0" err="1">
                <a:solidFill>
                  <a:srgbClr val="000000"/>
                </a:solidFill>
                <a:latin typeface="Helvetica"/>
                <a:cs typeface="Helvetica"/>
              </a:rPr>
              <a:t>vera</a:t>
            </a:r>
            <a:r>
              <a:rPr lang="en-US" dirty="0">
                <a:solidFill>
                  <a:srgbClr val="000000"/>
                </a:solidFill>
                <a:latin typeface="Helvetica"/>
                <a:cs typeface="Helvetica"/>
              </a:rPr>
              <a:t> e </a:t>
            </a:r>
            <a:r>
              <a:rPr lang="en-US" dirty="0" err="1">
                <a:solidFill>
                  <a:srgbClr val="000000"/>
                </a:solidFill>
                <a:latin typeface="Helvetica"/>
                <a:cs typeface="Helvetica"/>
              </a:rPr>
              <a:t>scatta</a:t>
            </a:r>
            <a:r>
              <a:rPr lang="en-US" dirty="0">
                <a:solidFill>
                  <a:srgbClr val="000000"/>
                </a:solidFill>
                <a:latin typeface="Helvetica"/>
                <a:cs typeface="Helvetica"/>
              </a:rPr>
              <a:t> </a:t>
            </a:r>
            <a:r>
              <a:rPr lang="en-US" dirty="0" err="1">
                <a:solidFill>
                  <a:srgbClr val="000000"/>
                </a:solidFill>
                <a:latin typeface="Helvetica"/>
                <a:cs typeface="Helvetica"/>
              </a:rPr>
              <a:t>il</a:t>
            </a:r>
            <a:r>
              <a:rPr lang="en-US" dirty="0">
                <a:solidFill>
                  <a:srgbClr val="000000"/>
                </a:solidFill>
                <a:latin typeface="Helvetica"/>
                <a:cs typeface="Helvetica"/>
              </a:rPr>
              <a:t> break </a:t>
            </a:r>
            <a:r>
              <a:rPr lang="en-US" dirty="0" err="1">
                <a:solidFill>
                  <a:srgbClr val="000000"/>
                </a:solidFill>
                <a:latin typeface="Helvetica"/>
                <a:cs typeface="Helvetica"/>
              </a:rPr>
              <a:t>che</a:t>
            </a:r>
            <a:r>
              <a:rPr lang="en-US" dirty="0">
                <a:solidFill>
                  <a:srgbClr val="000000"/>
                </a:solidFill>
                <a:latin typeface="Helvetica"/>
                <a:cs typeface="Helvetica"/>
              </a:rPr>
              <a:t> </a:t>
            </a:r>
            <a:r>
              <a:rPr lang="en-US" dirty="0" err="1">
                <a:solidFill>
                  <a:srgbClr val="000000"/>
                </a:solidFill>
                <a:latin typeface="Helvetica"/>
                <a:cs typeface="Helvetica"/>
              </a:rPr>
              <a:t>interrompe</a:t>
            </a:r>
            <a:r>
              <a:rPr lang="en-US" dirty="0">
                <a:solidFill>
                  <a:srgbClr val="000000"/>
                </a:solidFill>
                <a:latin typeface="Helvetica"/>
                <a:cs typeface="Helvetica"/>
              </a:rPr>
              <a:t> </a:t>
            </a:r>
            <a:r>
              <a:rPr lang="en-US" dirty="0" err="1">
                <a:solidFill>
                  <a:srgbClr val="000000"/>
                </a:solidFill>
                <a:latin typeface="Helvetica"/>
                <a:cs typeface="Helvetica"/>
              </a:rPr>
              <a:t>il</a:t>
            </a:r>
            <a:r>
              <a:rPr lang="en-US" dirty="0">
                <a:solidFill>
                  <a:srgbClr val="000000"/>
                </a:solidFill>
                <a:latin typeface="Helvetica"/>
                <a:cs typeface="Helvetica"/>
              </a:rPr>
              <a:t> </a:t>
            </a:r>
            <a:r>
              <a:rPr lang="en-US" dirty="0" err="1">
                <a:solidFill>
                  <a:srgbClr val="000000"/>
                </a:solidFill>
                <a:latin typeface="Helvetica"/>
                <a:cs typeface="Helvetica"/>
              </a:rPr>
              <a:t>ciclo</a:t>
            </a:r>
            <a:r>
              <a:rPr lang="en-US" dirty="0">
                <a:solidFill>
                  <a:srgbClr val="000000"/>
                </a:solidFill>
                <a:latin typeface="Helvetica"/>
                <a:cs typeface="Helvetica"/>
              </a:rPr>
              <a:t> di </a:t>
            </a:r>
            <a:r>
              <a:rPr lang="en-US" dirty="0" err="1">
                <a:solidFill>
                  <a:srgbClr val="000000"/>
                </a:solidFill>
                <a:latin typeface="Helvetica"/>
                <a:cs typeface="Helvetica"/>
              </a:rPr>
              <a:t>analisi</a:t>
            </a:r>
            <a:r>
              <a:rPr lang="en-US" dirty="0">
                <a:solidFill>
                  <a:srgbClr val="000000"/>
                </a:solidFill>
                <a:latin typeface="Helvetica"/>
                <a:cs typeface="Helvetica"/>
              </a:rPr>
              <a:t> </a:t>
            </a:r>
            <a:r>
              <a:rPr lang="en-US" dirty="0" err="1">
                <a:solidFill>
                  <a:srgbClr val="000000"/>
                </a:solidFill>
                <a:latin typeface="Helvetica"/>
                <a:cs typeface="Helvetica"/>
              </a:rPr>
              <a:t>dei</a:t>
            </a:r>
            <a:r>
              <a:rPr lang="en-US" dirty="0">
                <a:solidFill>
                  <a:srgbClr val="000000"/>
                </a:solidFill>
                <a:latin typeface="Helvetica"/>
                <a:cs typeface="Helvetica"/>
              </a:rPr>
              <a:t> </a:t>
            </a:r>
            <a:r>
              <a:rPr lang="en-US" dirty="0" err="1">
                <a:solidFill>
                  <a:srgbClr val="000000"/>
                </a:solidFill>
                <a:latin typeface="Helvetica"/>
                <a:cs typeface="Helvetica"/>
              </a:rPr>
              <a:t>figli</a:t>
            </a:r>
            <a:r>
              <a:rPr lang="en-US" dirty="0">
                <a:solidFill>
                  <a:srgbClr val="000000"/>
                </a:solidFill>
                <a:latin typeface="Helvetica"/>
                <a:cs typeface="Helvetica"/>
              </a:rPr>
              <a:t> di C.</a:t>
            </a:r>
            <a:endParaRPr lang="it-IT" dirty="0"/>
          </a:p>
        </p:txBody>
      </p:sp>
    </p:spTree>
    <p:extLst>
      <p:ext uri="{BB962C8B-B14F-4D97-AF65-F5344CB8AC3E}">
        <p14:creationId xmlns:p14="http://schemas.microsoft.com/office/powerpoint/2010/main" val="1551369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36906"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8" name="Rettangolo 7"/>
          <p:cNvSpPr/>
          <p:nvPr/>
        </p:nvSpPr>
        <p:spPr>
          <a:xfrm>
            <a:off x="5436096" y="2348880"/>
            <a:ext cx="2192389" cy="369332"/>
          </a:xfrm>
          <a:prstGeom prst="rect">
            <a:avLst/>
          </a:prstGeom>
        </p:spPr>
        <p:txBody>
          <a:bodyPr wrap="none">
            <a:spAutoFit/>
          </a:bodyPr>
          <a:lstStyle/>
          <a:p>
            <a:r>
              <a:rPr lang="it-IT" dirty="0">
                <a:solidFill>
                  <a:prstClr val="black"/>
                </a:solidFill>
                <a:latin typeface="Helvetica"/>
                <a:cs typeface="Helvetica"/>
              </a:rPr>
              <a:t>1.2)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12" name="Rettangolo 11"/>
          <p:cNvSpPr/>
          <p:nvPr/>
        </p:nvSpPr>
        <p:spPr>
          <a:xfrm>
            <a:off x="3347864"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2771800"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3384000"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3462070"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5418000"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5148064"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5210224"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cxnSp>
        <p:nvCxnSpPr>
          <p:cNvPr id="13" name="Connettore 2 12"/>
          <p:cNvCxnSpPr/>
          <p:nvPr/>
        </p:nvCxnSpPr>
        <p:spPr>
          <a:xfrm>
            <a:off x="5436096" y="1700808"/>
            <a:ext cx="1440160" cy="720080"/>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ttangolo 25"/>
          <p:cNvSpPr/>
          <p:nvPr/>
        </p:nvSpPr>
        <p:spPr>
          <a:xfrm>
            <a:off x="5652120" y="3284984"/>
            <a:ext cx="2382646" cy="646331"/>
          </a:xfrm>
          <a:prstGeom prst="rect">
            <a:avLst/>
          </a:prstGeom>
        </p:spPr>
        <p:txBody>
          <a:bodyPr wrap="none">
            <a:spAutoFit/>
          </a:bodyPr>
          <a:lstStyle/>
          <a:p>
            <a:r>
              <a:rPr lang="it-IT" dirty="0">
                <a:solidFill>
                  <a:prstClr val="black"/>
                </a:solidFill>
                <a:latin typeface="Helvetica"/>
                <a:cs typeface="Helvetica"/>
              </a:rPr>
              <a:t>2’) ab(C, 3, +</a:t>
            </a:r>
            <a:r>
              <a:rPr lang="mr-IN" dirty="0">
                <a:solidFill>
                  <a:prstClr val="black"/>
                </a:solidFill>
                <a:latin typeface="Helvetica"/>
                <a:cs typeface="Helvetica"/>
              </a:rPr>
              <a:t>∞</a:t>
            </a:r>
            <a:r>
              <a:rPr lang="it-IT" dirty="0">
                <a:solidFill>
                  <a:prstClr val="black"/>
                </a:solidFill>
                <a:latin typeface="Helvetica"/>
                <a:cs typeface="Helvetica"/>
              </a:rPr>
              <a:t>, false)</a:t>
            </a:r>
          </a:p>
          <a:p>
            <a:r>
              <a:rPr lang="it-IT" dirty="0">
                <a:solidFill>
                  <a:prstClr val="black"/>
                </a:solidFill>
                <a:latin typeface="Helvetica"/>
                <a:cs typeface="Helvetica"/>
              </a:rPr>
              <a:t>    v = +</a:t>
            </a:r>
            <a:r>
              <a:rPr lang="mr-IN" dirty="0">
                <a:solidFill>
                  <a:prstClr val="black"/>
                </a:solidFill>
                <a:latin typeface="Helvetica"/>
                <a:cs typeface="Helvetica"/>
              </a:rPr>
              <a:t>∞</a:t>
            </a:r>
            <a:endParaRPr lang="it-IT" dirty="0">
              <a:solidFill>
                <a:prstClr val="black"/>
              </a:solidFill>
              <a:latin typeface="Calibri"/>
            </a:endParaRPr>
          </a:p>
        </p:txBody>
      </p:sp>
      <p:cxnSp>
        <p:nvCxnSpPr>
          <p:cNvPr id="27" name="Connettore 2 26"/>
          <p:cNvCxnSpPr/>
          <p:nvPr/>
        </p:nvCxnSpPr>
        <p:spPr>
          <a:xfrm flipH="1">
            <a:off x="6084168" y="2636912"/>
            <a:ext cx="1008112" cy="792088"/>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ttangolo 29"/>
          <p:cNvSpPr/>
          <p:nvPr/>
        </p:nvSpPr>
        <p:spPr>
          <a:xfrm>
            <a:off x="3203848" y="3573016"/>
            <a:ext cx="2254737" cy="1200329"/>
          </a:xfrm>
          <a:prstGeom prst="rect">
            <a:avLst/>
          </a:prstGeom>
        </p:spPr>
        <p:txBody>
          <a:bodyPr wrap="square">
            <a:spAutoFit/>
          </a:bodyPr>
          <a:lstStyle/>
          <a:p>
            <a:r>
              <a:rPr lang="it-IT" dirty="0">
                <a:solidFill>
                  <a:prstClr val="black"/>
                </a:solidFill>
                <a:latin typeface="Helvetica"/>
                <a:cs typeface="Helvetica"/>
              </a:rPr>
              <a:t>2’.1) </a:t>
            </a:r>
          </a:p>
          <a:p>
            <a:r>
              <a:rPr lang="it-IT" dirty="0">
                <a:solidFill>
                  <a:prstClr val="black"/>
                </a:solidFill>
                <a:latin typeface="Helvetica"/>
                <a:cs typeface="Helvetica"/>
              </a:rPr>
              <a:t>v = </a:t>
            </a:r>
            <a:r>
              <a:rPr lang="it-IT" dirty="0" err="1">
                <a:solidFill>
                  <a:prstClr val="black"/>
                </a:solidFill>
                <a:latin typeface="Helvetica"/>
                <a:cs typeface="Helvetica"/>
              </a:rPr>
              <a:t>min</a:t>
            </a:r>
            <a:r>
              <a:rPr lang="it-IT" dirty="0">
                <a:solidFill>
                  <a:prstClr val="black"/>
                </a:solidFill>
                <a:latin typeface="Helvetica"/>
                <a:cs typeface="Helvetica"/>
              </a:rPr>
              <a:t>(+</a:t>
            </a:r>
            <a:r>
              <a:rPr lang="mr-IN" dirty="0">
                <a:solidFill>
                  <a:prstClr val="black"/>
                </a:solidFill>
                <a:latin typeface="Helvetica"/>
                <a:cs typeface="Helvetica"/>
              </a:rPr>
              <a:t>∞</a:t>
            </a:r>
            <a:r>
              <a:rPr lang="it-IT" dirty="0">
                <a:solidFill>
                  <a:prstClr val="black"/>
                </a:solidFill>
                <a:latin typeface="Helvetica"/>
                <a:cs typeface="Helvetica"/>
              </a:rPr>
              <a:t>, __ )</a:t>
            </a:r>
          </a:p>
          <a:p>
            <a:endParaRPr lang="it-IT" b="1" dirty="0">
              <a:solidFill>
                <a:srgbClr val="3366FF"/>
              </a:solidFill>
              <a:latin typeface="Helvetica"/>
              <a:cs typeface="Helvetica"/>
            </a:endParaRPr>
          </a:p>
          <a:p>
            <a:endParaRPr lang="it-IT" dirty="0">
              <a:solidFill>
                <a:prstClr val="black"/>
              </a:solidFill>
              <a:latin typeface="Calibri"/>
            </a:endParaRPr>
          </a:p>
        </p:txBody>
      </p:sp>
      <p:sp>
        <p:nvSpPr>
          <p:cNvPr id="23" name="Triangolo isoscele 22"/>
          <p:cNvSpPr/>
          <p:nvPr/>
        </p:nvSpPr>
        <p:spPr>
          <a:xfrm>
            <a:off x="43559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4608004"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4398174"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33" name="Rettangolo 32"/>
          <p:cNvSpPr/>
          <p:nvPr/>
        </p:nvSpPr>
        <p:spPr>
          <a:xfrm>
            <a:off x="4572000" y="3789040"/>
            <a:ext cx="432048"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latin typeface="Calibri"/>
            </a:endParaRPr>
          </a:p>
        </p:txBody>
      </p:sp>
      <p:sp>
        <p:nvSpPr>
          <p:cNvPr id="34" name="Rettangolo 33"/>
          <p:cNvSpPr/>
          <p:nvPr/>
        </p:nvSpPr>
        <p:spPr>
          <a:xfrm>
            <a:off x="4860032" y="3789040"/>
            <a:ext cx="720080" cy="369332"/>
          </a:xfrm>
          <a:prstGeom prst="rect">
            <a:avLst/>
          </a:prstGeom>
        </p:spPr>
        <p:txBody>
          <a:bodyPr wrap="square">
            <a:spAutoFit/>
          </a:bodyPr>
          <a:lstStyle/>
          <a:p>
            <a:r>
              <a:rPr lang="it-IT" b="1" dirty="0">
                <a:solidFill>
                  <a:srgbClr val="3366FF"/>
                </a:solidFill>
                <a:latin typeface="Helvetica"/>
                <a:cs typeface="Helvetica"/>
              </a:rPr>
              <a:t>= 2</a:t>
            </a:r>
            <a:endParaRPr lang="it-IT" b="1" dirty="0">
              <a:solidFill>
                <a:srgbClr val="3366FF"/>
              </a:solidFill>
              <a:latin typeface="Calibri"/>
            </a:endParaRPr>
          </a:p>
        </p:txBody>
      </p:sp>
      <p:sp>
        <p:nvSpPr>
          <p:cNvPr id="39" name="Rettangolo 38"/>
          <p:cNvSpPr/>
          <p:nvPr/>
        </p:nvSpPr>
        <p:spPr>
          <a:xfrm>
            <a:off x="1" y="5613047"/>
            <a:ext cx="9143999" cy="923330"/>
          </a:xfrm>
          <a:prstGeom prst="rect">
            <a:avLst/>
          </a:prstGeom>
        </p:spPr>
        <p:txBody>
          <a:bodyPr wrap="square">
            <a:spAutoFit/>
          </a:bodyPr>
          <a:lstStyle/>
          <a:p>
            <a:pPr algn="just"/>
            <a:r>
              <a:rPr lang="it-IT" dirty="0">
                <a:latin typeface="Helvetica"/>
                <a:cs typeface="Helvetica"/>
              </a:rPr>
              <a:t>Il break causa l’abbandono del ciclo, e quindi </a:t>
            </a:r>
            <a:r>
              <a:rPr lang="en-US" dirty="0">
                <a:solidFill>
                  <a:prstClr val="black"/>
                </a:solidFill>
                <a:latin typeface="Helvetica"/>
                <a:cs typeface="Helvetica"/>
              </a:rPr>
              <a:t>β non </a:t>
            </a:r>
            <a:r>
              <a:rPr lang="en-US" dirty="0" err="1">
                <a:solidFill>
                  <a:prstClr val="black"/>
                </a:solidFill>
                <a:latin typeface="Helvetica"/>
                <a:cs typeface="Helvetica"/>
              </a:rPr>
              <a:t>viene</a:t>
            </a:r>
            <a:r>
              <a:rPr lang="en-US" dirty="0">
                <a:solidFill>
                  <a:prstClr val="black"/>
                </a:solidFill>
                <a:latin typeface="Helvetica"/>
                <a:cs typeface="Helvetica"/>
              </a:rPr>
              <a:t> </a:t>
            </a:r>
            <a:r>
              <a:rPr lang="en-US" dirty="0" err="1">
                <a:solidFill>
                  <a:prstClr val="black"/>
                </a:solidFill>
                <a:latin typeface="Helvetica"/>
                <a:cs typeface="Helvetica"/>
              </a:rPr>
              <a:t>aggiornato</a:t>
            </a:r>
            <a:r>
              <a:rPr lang="en-US" dirty="0">
                <a:solidFill>
                  <a:prstClr val="black"/>
                </a:solidFill>
                <a:latin typeface="Helvetica"/>
                <a:cs typeface="Helvetica"/>
              </a:rPr>
              <a:t> e la </a:t>
            </a:r>
            <a:r>
              <a:rPr lang="en-US" dirty="0" err="1">
                <a:solidFill>
                  <a:prstClr val="black"/>
                </a:solidFill>
                <a:latin typeface="Helvetica"/>
                <a:cs typeface="Helvetica"/>
              </a:rPr>
              <a:t>funzione</a:t>
            </a:r>
            <a:r>
              <a:rPr lang="en-US" dirty="0">
                <a:solidFill>
                  <a:prstClr val="black"/>
                </a:solidFill>
                <a:latin typeface="Helvetica"/>
                <a:cs typeface="Helvetica"/>
              </a:rPr>
              <a:t> 2’) </a:t>
            </a:r>
            <a:r>
              <a:rPr lang="en-US" dirty="0" err="1">
                <a:solidFill>
                  <a:prstClr val="black"/>
                </a:solidFill>
                <a:latin typeface="Helvetica"/>
                <a:cs typeface="Helvetica"/>
              </a:rPr>
              <a:t>ab</a:t>
            </a:r>
            <a:r>
              <a:rPr lang="en-US" dirty="0">
                <a:solidFill>
                  <a:prstClr val="black"/>
                </a:solidFill>
                <a:latin typeface="Helvetica"/>
                <a:cs typeface="Helvetica"/>
              </a:rPr>
              <a:t> </a:t>
            </a:r>
            <a:r>
              <a:rPr lang="en-US" dirty="0" err="1">
                <a:solidFill>
                  <a:prstClr val="black"/>
                </a:solidFill>
                <a:latin typeface="Helvetica"/>
                <a:cs typeface="Helvetica"/>
              </a:rPr>
              <a:t>restituisce</a:t>
            </a:r>
            <a:r>
              <a:rPr lang="en-US" dirty="0">
                <a:solidFill>
                  <a:prstClr val="black"/>
                </a:solidFill>
                <a:latin typeface="Helvetica"/>
                <a:cs typeface="Helvetica"/>
              </a:rPr>
              <a:t>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valore</a:t>
            </a:r>
            <a:r>
              <a:rPr lang="en-US" dirty="0">
                <a:solidFill>
                  <a:prstClr val="black"/>
                </a:solidFill>
                <a:latin typeface="Helvetica"/>
                <a:cs typeface="Helvetica"/>
              </a:rPr>
              <a:t> v </a:t>
            </a:r>
            <a:r>
              <a:rPr lang="en-US" dirty="0" err="1">
                <a:solidFill>
                  <a:prstClr val="black"/>
                </a:solidFill>
                <a:latin typeface="Helvetica"/>
                <a:cs typeface="Helvetica"/>
              </a:rPr>
              <a:t>immediatemente</a:t>
            </a:r>
            <a:r>
              <a:rPr lang="it-IT" dirty="0">
                <a:latin typeface="Helvetica"/>
                <a:cs typeface="Helvetica"/>
              </a:rPr>
              <a:t> alla funzione chiamante 1) ab, che prosegue quindi nella sua esecuzione.</a:t>
            </a:r>
            <a:endParaRPr lang="it-IT" dirty="0"/>
          </a:p>
        </p:txBody>
      </p:sp>
      <p:sp>
        <p:nvSpPr>
          <p:cNvPr id="43" name="Rettangolo 42"/>
          <p:cNvSpPr/>
          <p:nvPr/>
        </p:nvSpPr>
        <p:spPr>
          <a:xfrm>
            <a:off x="5868144" y="4077072"/>
            <a:ext cx="1152128" cy="923330"/>
          </a:xfrm>
          <a:prstGeom prst="rect">
            <a:avLst/>
          </a:prstGeom>
        </p:spPr>
        <p:txBody>
          <a:bodyPr wrap="square">
            <a:spAutoFit/>
          </a:bodyPr>
          <a:lstStyle/>
          <a:p>
            <a:r>
              <a:rPr lang="it-IT" dirty="0" err="1">
                <a:solidFill>
                  <a:prstClr val="black"/>
                </a:solidFill>
                <a:latin typeface="Helvetica"/>
                <a:cs typeface="Helvetica"/>
              </a:rPr>
              <a:t>return</a:t>
            </a:r>
            <a:r>
              <a:rPr lang="it-IT" dirty="0">
                <a:solidFill>
                  <a:prstClr val="black"/>
                </a:solidFill>
                <a:latin typeface="Helvetica"/>
                <a:cs typeface="Helvetica"/>
              </a:rPr>
              <a:t> v</a:t>
            </a:r>
          </a:p>
          <a:p>
            <a:endParaRPr lang="it-IT" b="1" dirty="0">
              <a:solidFill>
                <a:srgbClr val="3366FF"/>
              </a:solidFill>
              <a:latin typeface="Helvetica"/>
              <a:cs typeface="Helvetica"/>
            </a:endParaRPr>
          </a:p>
          <a:p>
            <a:endParaRPr lang="it-IT" dirty="0">
              <a:solidFill>
                <a:prstClr val="black"/>
              </a:solidFill>
              <a:latin typeface="Calibri"/>
            </a:endParaRPr>
          </a:p>
        </p:txBody>
      </p:sp>
      <p:cxnSp>
        <p:nvCxnSpPr>
          <p:cNvPr id="44" name="Connettore 2 43"/>
          <p:cNvCxnSpPr/>
          <p:nvPr/>
        </p:nvCxnSpPr>
        <p:spPr>
          <a:xfrm flipV="1">
            <a:off x="6732240" y="2708920"/>
            <a:ext cx="576064" cy="144016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ttangolo 46"/>
          <p:cNvSpPr/>
          <p:nvPr/>
        </p:nvSpPr>
        <p:spPr>
          <a:xfrm>
            <a:off x="7092280" y="2339588"/>
            <a:ext cx="720080"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latin typeface="Calibri"/>
            </a:endParaRPr>
          </a:p>
        </p:txBody>
      </p:sp>
    </p:spTree>
    <p:extLst>
      <p:ext uri="{BB962C8B-B14F-4D97-AF65-F5344CB8AC3E}">
        <p14:creationId xmlns:p14="http://schemas.microsoft.com/office/powerpoint/2010/main" val="1499803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7264" r="5943"/>
          <a:stretch/>
        </p:blipFill>
        <p:spPr>
          <a:xfrm>
            <a:off x="1403648" y="1772816"/>
            <a:ext cx="7451501" cy="4121530"/>
          </a:xfrm>
          <a:prstGeom prst="rect">
            <a:avLst/>
          </a:prstGeom>
        </p:spPr>
      </p:pic>
      <p:sp>
        <p:nvSpPr>
          <p:cNvPr id="5" name="Rettangolo 4"/>
          <p:cNvSpPr/>
          <p:nvPr/>
        </p:nvSpPr>
        <p:spPr>
          <a:xfrm flipH="1">
            <a:off x="3419872"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1331640" y="3284984"/>
            <a:ext cx="1224136"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36906"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8" name="Rettangolo 7"/>
          <p:cNvSpPr/>
          <p:nvPr/>
        </p:nvSpPr>
        <p:spPr>
          <a:xfrm>
            <a:off x="5436096" y="2348880"/>
            <a:ext cx="2192389" cy="369332"/>
          </a:xfrm>
          <a:prstGeom prst="rect">
            <a:avLst/>
          </a:prstGeom>
        </p:spPr>
        <p:txBody>
          <a:bodyPr wrap="none">
            <a:spAutoFit/>
          </a:bodyPr>
          <a:lstStyle/>
          <a:p>
            <a:r>
              <a:rPr lang="it-IT" dirty="0">
                <a:solidFill>
                  <a:prstClr val="black"/>
                </a:solidFill>
                <a:latin typeface="Helvetica"/>
                <a:cs typeface="Helvetica"/>
              </a:rPr>
              <a:t>1.2)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12" name="Rettangolo 11"/>
          <p:cNvSpPr/>
          <p:nvPr/>
        </p:nvSpPr>
        <p:spPr>
          <a:xfrm>
            <a:off x="3347864"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2808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25557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2536805"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2771800"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3384000"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3462070"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5418000"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5148064"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5210224"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cxnSp>
        <p:nvCxnSpPr>
          <p:cNvPr id="13" name="Connettore 2 12"/>
          <p:cNvCxnSpPr/>
          <p:nvPr/>
        </p:nvCxnSpPr>
        <p:spPr>
          <a:xfrm>
            <a:off x="5436096" y="1700808"/>
            <a:ext cx="1440160" cy="720080"/>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riangolo isoscele 22"/>
          <p:cNvSpPr/>
          <p:nvPr/>
        </p:nvSpPr>
        <p:spPr>
          <a:xfrm>
            <a:off x="4355976"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4608004"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4398174"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41" name="Rettangolo 40"/>
          <p:cNvSpPr/>
          <p:nvPr/>
        </p:nvSpPr>
        <p:spPr>
          <a:xfrm>
            <a:off x="7092280" y="2339588"/>
            <a:ext cx="432048"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latin typeface="Calibri"/>
            </a:endParaRPr>
          </a:p>
        </p:txBody>
      </p:sp>
      <p:sp>
        <p:nvSpPr>
          <p:cNvPr id="42" name="Rettangolo 41"/>
          <p:cNvSpPr/>
          <p:nvPr/>
        </p:nvSpPr>
        <p:spPr>
          <a:xfrm>
            <a:off x="1" y="5877272"/>
            <a:ext cx="9143999" cy="923330"/>
          </a:xfrm>
          <a:prstGeom prst="rect">
            <a:avLst/>
          </a:prstGeom>
        </p:spPr>
        <p:txBody>
          <a:bodyPr wrap="square">
            <a:spAutoFit/>
          </a:bodyPr>
          <a:lstStyle/>
          <a:p>
            <a:pPr algn="just"/>
            <a:r>
              <a:rPr lang="it-IT" dirty="0">
                <a:latin typeface="Helvetica"/>
                <a:cs typeface="Helvetica"/>
              </a:rPr>
              <a:t>Nella funzione 1) ab, il valore di v non cambia e rimane a 3. La condizione </a:t>
            </a:r>
            <a:r>
              <a:rPr lang="en-US" dirty="0">
                <a:latin typeface="Helvetica"/>
                <a:cs typeface="Helvetica"/>
              </a:rPr>
              <a:t>v </a:t>
            </a:r>
            <a:r>
              <a:rPr lang="en-US" dirty="0">
                <a:solidFill>
                  <a:srgbClr val="000000"/>
                </a:solidFill>
                <a:latin typeface="Helvetica"/>
                <a:cs typeface="Helvetica"/>
              </a:rPr>
              <a:t>&gt;= </a:t>
            </a:r>
            <a:r>
              <a:rPr lang="en-US" dirty="0">
                <a:solidFill>
                  <a:prstClr val="black"/>
                </a:solidFill>
                <a:latin typeface="Helvetica"/>
                <a:cs typeface="Helvetica"/>
              </a:rPr>
              <a:t>β</a:t>
            </a:r>
            <a:r>
              <a:rPr lang="it-IT" dirty="0">
                <a:latin typeface="Helvetica"/>
                <a:cs typeface="Helvetica"/>
              </a:rPr>
              <a:t> non è verificata, quindi niente potature:</a:t>
            </a:r>
            <a:r>
              <a:rPr lang="it-IT" dirty="0">
                <a:solidFill>
                  <a:prstClr val="black"/>
                </a:solidFill>
                <a:latin typeface="Helvetica"/>
                <a:cs typeface="Helvetica"/>
              </a:rPr>
              <a:t> la funzione 1) ab aggiorna (senza effetto) </a:t>
            </a:r>
            <a:r>
              <a:rPr lang="mr-IN" dirty="0">
                <a:latin typeface="Helvetica"/>
                <a:cs typeface="Helvetica"/>
              </a:rPr>
              <a:t>α</a:t>
            </a:r>
            <a:r>
              <a:rPr lang="it-IT" dirty="0">
                <a:latin typeface="Helvetica"/>
                <a:cs typeface="Helvetica"/>
              </a:rPr>
              <a:t> e</a:t>
            </a:r>
            <a:r>
              <a:rPr lang="it-IT" dirty="0">
                <a:solidFill>
                  <a:prstClr val="black"/>
                </a:solidFill>
                <a:latin typeface="Helvetica"/>
                <a:cs typeface="Helvetica"/>
              </a:rPr>
              <a:t> deve proseguire ad esaminare altri nodi figli se ci sono.</a:t>
            </a:r>
            <a:endParaRPr lang="it-IT" dirty="0"/>
          </a:p>
        </p:txBody>
      </p:sp>
      <p:sp>
        <p:nvSpPr>
          <p:cNvPr id="16" name="Rettangolo 15"/>
          <p:cNvSpPr/>
          <p:nvPr/>
        </p:nvSpPr>
        <p:spPr>
          <a:xfrm>
            <a:off x="7380312" y="2987660"/>
            <a:ext cx="1563236" cy="369332"/>
          </a:xfrm>
          <a:prstGeom prst="rect">
            <a:avLst/>
          </a:prstGeom>
        </p:spPr>
        <p:txBody>
          <a:bodyPr wrap="none">
            <a:spAutoFit/>
          </a:bodyPr>
          <a:lstStyle/>
          <a:p>
            <a:r>
              <a:rPr lang="mr-IN" dirty="0">
                <a:latin typeface="Helvetica"/>
                <a:cs typeface="Helvetica"/>
              </a:rPr>
              <a:t>α = max(α, v)</a:t>
            </a:r>
            <a:endParaRPr lang="it-IT" dirty="0"/>
          </a:p>
        </p:txBody>
      </p:sp>
      <p:sp>
        <p:nvSpPr>
          <p:cNvPr id="48" name="Rettangolo 47"/>
          <p:cNvSpPr/>
          <p:nvPr/>
        </p:nvSpPr>
        <p:spPr>
          <a:xfrm>
            <a:off x="6876256" y="2636912"/>
            <a:ext cx="2100730" cy="369332"/>
          </a:xfrm>
          <a:prstGeom prst="rect">
            <a:avLst/>
          </a:prstGeom>
        </p:spPr>
        <p:txBody>
          <a:bodyPr wrap="none">
            <a:spAutoFit/>
          </a:bodyPr>
          <a:lstStyle/>
          <a:p>
            <a:r>
              <a:rPr lang="en-US" dirty="0">
                <a:latin typeface="Helvetica"/>
                <a:cs typeface="Helvetica"/>
              </a:rPr>
              <a:t>v </a:t>
            </a:r>
            <a:r>
              <a:rPr lang="en-US" dirty="0">
                <a:solidFill>
                  <a:srgbClr val="000000"/>
                </a:solidFill>
                <a:latin typeface="Helvetica"/>
                <a:cs typeface="Helvetica"/>
              </a:rPr>
              <a:t>&gt;= </a:t>
            </a:r>
            <a:r>
              <a:rPr lang="en-US" dirty="0">
                <a:solidFill>
                  <a:prstClr val="black"/>
                </a:solidFill>
                <a:latin typeface="Helvetica"/>
                <a:cs typeface="Helvetica"/>
              </a:rPr>
              <a:t>β</a:t>
            </a:r>
            <a:r>
              <a:rPr lang="it-IT" dirty="0">
                <a:latin typeface="Helvetica"/>
                <a:cs typeface="Helvetica"/>
              </a:rPr>
              <a:t> == +</a:t>
            </a:r>
            <a:r>
              <a:rPr lang="mr-IN" dirty="0">
                <a:latin typeface="Helvetica"/>
                <a:cs typeface="Helvetica"/>
              </a:rPr>
              <a:t>∞</a:t>
            </a:r>
            <a:r>
              <a:rPr lang="it-IT" dirty="0">
                <a:latin typeface="Helvetica"/>
                <a:cs typeface="Helvetica"/>
              </a:rPr>
              <a:t>? No.</a:t>
            </a:r>
          </a:p>
        </p:txBody>
      </p:sp>
    </p:spTree>
    <p:extLst>
      <p:ext uri="{BB962C8B-B14F-4D97-AF65-F5344CB8AC3E}">
        <p14:creationId xmlns:p14="http://schemas.microsoft.com/office/powerpoint/2010/main" val="2001644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14994" r="1902"/>
          <a:stretch/>
        </p:blipFill>
        <p:spPr>
          <a:xfrm>
            <a:off x="0" y="1755742"/>
            <a:ext cx="7134743" cy="4121530"/>
          </a:xfrm>
          <a:prstGeom prst="rect">
            <a:avLst/>
          </a:prstGeom>
        </p:spPr>
      </p:pic>
      <p:sp>
        <p:nvSpPr>
          <p:cNvPr id="5" name="Rettangolo 4"/>
          <p:cNvSpPr/>
          <p:nvPr/>
        </p:nvSpPr>
        <p:spPr>
          <a:xfrm flipH="1">
            <a:off x="1352580"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0" y="3284984"/>
            <a:ext cx="4884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2269614"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12" name="Rettangolo 11"/>
          <p:cNvSpPr/>
          <p:nvPr/>
        </p:nvSpPr>
        <p:spPr>
          <a:xfrm>
            <a:off x="1280572"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740708"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4884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469513"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704508"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1316708"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1394778"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3350708"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3080772"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3142932"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sp>
        <p:nvSpPr>
          <p:cNvPr id="23" name="Triangolo isoscele 22"/>
          <p:cNvSpPr/>
          <p:nvPr/>
        </p:nvSpPr>
        <p:spPr>
          <a:xfrm>
            <a:off x="22886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2540712"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2330882"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35" name="Rettangolo 34"/>
          <p:cNvSpPr/>
          <p:nvPr/>
        </p:nvSpPr>
        <p:spPr>
          <a:xfrm>
            <a:off x="3923928" y="2276872"/>
            <a:ext cx="2192389" cy="369332"/>
          </a:xfrm>
          <a:prstGeom prst="rect">
            <a:avLst/>
          </a:prstGeom>
        </p:spPr>
        <p:txBody>
          <a:bodyPr wrap="none">
            <a:spAutoFit/>
          </a:bodyPr>
          <a:lstStyle/>
          <a:p>
            <a:r>
              <a:rPr lang="it-IT" dirty="0">
                <a:solidFill>
                  <a:prstClr val="black"/>
                </a:solidFill>
                <a:latin typeface="Helvetica"/>
                <a:cs typeface="Helvetica"/>
              </a:rPr>
              <a:t>1.3)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37" name="Triangolo isoscele 36"/>
          <p:cNvSpPr/>
          <p:nvPr/>
        </p:nvSpPr>
        <p:spPr>
          <a:xfrm rot="10800000">
            <a:off x="5724128" y="3284984"/>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8" name="CasellaDiTesto 37"/>
          <p:cNvSpPr txBox="1"/>
          <p:nvPr/>
        </p:nvSpPr>
        <p:spPr>
          <a:xfrm>
            <a:off x="5796136" y="3244914"/>
            <a:ext cx="369888" cy="400110"/>
          </a:xfrm>
          <a:prstGeom prst="rect">
            <a:avLst/>
          </a:prstGeom>
          <a:noFill/>
        </p:spPr>
        <p:txBody>
          <a:bodyPr wrap="none" rtlCol="0">
            <a:spAutoFit/>
          </a:bodyPr>
          <a:lstStyle/>
          <a:p>
            <a:r>
              <a:rPr lang="it-IT" sz="2000" dirty="0">
                <a:solidFill>
                  <a:prstClr val="black"/>
                </a:solidFill>
                <a:latin typeface="Helvetica"/>
                <a:cs typeface="Helvetica"/>
              </a:rPr>
              <a:t>D</a:t>
            </a:r>
          </a:p>
        </p:txBody>
      </p:sp>
      <p:cxnSp>
        <p:nvCxnSpPr>
          <p:cNvPr id="39" name="Connettore 1 38"/>
          <p:cNvCxnSpPr/>
          <p:nvPr/>
        </p:nvCxnSpPr>
        <p:spPr>
          <a:xfrm>
            <a:off x="3347864" y="2318400"/>
            <a:ext cx="2376264" cy="936104"/>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4" name="Rettangolo 43"/>
          <p:cNvSpPr/>
          <p:nvPr/>
        </p:nvSpPr>
        <p:spPr>
          <a:xfrm>
            <a:off x="3491880" y="3356992"/>
            <a:ext cx="2426716" cy="646331"/>
          </a:xfrm>
          <a:prstGeom prst="rect">
            <a:avLst/>
          </a:prstGeom>
        </p:spPr>
        <p:txBody>
          <a:bodyPr wrap="none">
            <a:spAutoFit/>
          </a:bodyPr>
          <a:lstStyle/>
          <a:p>
            <a:r>
              <a:rPr lang="it-IT" dirty="0">
                <a:solidFill>
                  <a:prstClr val="black"/>
                </a:solidFill>
                <a:latin typeface="Helvetica"/>
                <a:cs typeface="Helvetica"/>
              </a:rPr>
              <a:t>2’’) ab(D, 3, +</a:t>
            </a:r>
            <a:r>
              <a:rPr lang="mr-IN" dirty="0">
                <a:solidFill>
                  <a:prstClr val="black"/>
                </a:solidFill>
                <a:latin typeface="Helvetica"/>
                <a:cs typeface="Helvetica"/>
              </a:rPr>
              <a:t>∞</a:t>
            </a:r>
            <a:r>
              <a:rPr lang="it-IT" dirty="0">
                <a:solidFill>
                  <a:prstClr val="black"/>
                </a:solidFill>
                <a:latin typeface="Helvetica"/>
                <a:cs typeface="Helvetica"/>
              </a:rPr>
              <a:t>, false)</a:t>
            </a:r>
          </a:p>
          <a:p>
            <a:r>
              <a:rPr lang="it-IT" dirty="0">
                <a:solidFill>
                  <a:prstClr val="black"/>
                </a:solidFill>
                <a:latin typeface="Helvetica"/>
                <a:cs typeface="Helvetica"/>
              </a:rPr>
              <a:t>    v = +</a:t>
            </a:r>
            <a:r>
              <a:rPr lang="mr-IN" dirty="0">
                <a:solidFill>
                  <a:prstClr val="black"/>
                </a:solidFill>
                <a:latin typeface="Helvetica"/>
                <a:cs typeface="Helvetica"/>
              </a:rPr>
              <a:t>∞</a:t>
            </a:r>
            <a:endParaRPr lang="it-IT" dirty="0">
              <a:solidFill>
                <a:prstClr val="black"/>
              </a:solidFill>
              <a:latin typeface="Calibri"/>
            </a:endParaRPr>
          </a:p>
        </p:txBody>
      </p:sp>
      <p:cxnSp>
        <p:nvCxnSpPr>
          <p:cNvPr id="45" name="Connettore 2 44"/>
          <p:cNvCxnSpPr/>
          <p:nvPr/>
        </p:nvCxnSpPr>
        <p:spPr>
          <a:xfrm flipH="1">
            <a:off x="3995936" y="2636912"/>
            <a:ext cx="1584176" cy="864096"/>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ttangolo 46"/>
          <p:cNvSpPr/>
          <p:nvPr/>
        </p:nvSpPr>
        <p:spPr>
          <a:xfrm>
            <a:off x="3109351" y="3861048"/>
            <a:ext cx="2542769" cy="1477328"/>
          </a:xfrm>
          <a:prstGeom prst="rect">
            <a:avLst/>
          </a:prstGeom>
        </p:spPr>
        <p:txBody>
          <a:bodyPr wrap="square">
            <a:spAutoFit/>
          </a:bodyPr>
          <a:lstStyle/>
          <a:p>
            <a:r>
              <a:rPr lang="it-IT" dirty="0">
                <a:latin typeface="Helvetica"/>
                <a:cs typeface="Helvetica"/>
              </a:rPr>
              <a:t>2’’.1) </a:t>
            </a:r>
          </a:p>
          <a:p>
            <a:r>
              <a:rPr lang="it-IT" dirty="0">
                <a:latin typeface="Helvetica"/>
                <a:cs typeface="Helvetica"/>
              </a:rPr>
              <a:t>v = </a:t>
            </a:r>
            <a:r>
              <a:rPr lang="it-IT" dirty="0" err="1">
                <a:latin typeface="Helvetica"/>
                <a:cs typeface="Helvetica"/>
              </a:rPr>
              <a:t>min</a:t>
            </a:r>
            <a:r>
              <a:rPr lang="it-IT" dirty="0">
                <a:latin typeface="Helvetica"/>
                <a:cs typeface="Helvetica"/>
              </a:rPr>
              <a:t>(+</a:t>
            </a:r>
            <a:r>
              <a:rPr lang="mr-IN" dirty="0">
                <a:solidFill>
                  <a:prstClr val="black"/>
                </a:solidFill>
                <a:latin typeface="Helvetica"/>
                <a:cs typeface="Helvetica"/>
              </a:rPr>
              <a:t>∞</a:t>
            </a:r>
            <a:r>
              <a:rPr lang="it-IT" dirty="0">
                <a:latin typeface="Helvetica"/>
                <a:cs typeface="Helvetica"/>
              </a:rPr>
              <a:t>, __ ) = 14</a:t>
            </a:r>
          </a:p>
          <a:p>
            <a:r>
              <a:rPr lang="it-IT" dirty="0">
                <a:latin typeface="Helvetica"/>
                <a:cs typeface="Helvetica"/>
              </a:rPr>
              <a:t>v </a:t>
            </a:r>
            <a:r>
              <a:rPr lang="en-US" dirty="0">
                <a:solidFill>
                  <a:srgbClr val="000000"/>
                </a:solidFill>
                <a:latin typeface="Helvetica"/>
                <a:cs typeface="Helvetica"/>
              </a:rPr>
              <a:t>&lt;= </a:t>
            </a:r>
            <a:r>
              <a:rPr lang="el-GR" dirty="0">
                <a:latin typeface="Helvetica"/>
                <a:cs typeface="Helvetica"/>
              </a:rPr>
              <a:t>α</a:t>
            </a:r>
            <a:r>
              <a:rPr lang="it-IT" dirty="0">
                <a:latin typeface="Helvetica"/>
                <a:cs typeface="Helvetica"/>
              </a:rPr>
              <a:t> == 3? No. </a:t>
            </a:r>
          </a:p>
          <a:p>
            <a:endParaRPr lang="it-IT" b="1" dirty="0">
              <a:solidFill>
                <a:srgbClr val="3366FF"/>
              </a:solidFill>
              <a:latin typeface="Helvetica"/>
              <a:cs typeface="Helvetica"/>
            </a:endParaRPr>
          </a:p>
          <a:p>
            <a:endParaRPr lang="it-IT" dirty="0"/>
          </a:p>
        </p:txBody>
      </p:sp>
      <p:sp>
        <p:nvSpPr>
          <p:cNvPr id="49" name="Triangolo isoscele 48"/>
          <p:cNvSpPr/>
          <p:nvPr/>
        </p:nvSpPr>
        <p:spPr>
          <a:xfrm>
            <a:off x="4932040"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50" name="Connettore 1 49"/>
          <p:cNvCxnSpPr/>
          <p:nvPr/>
        </p:nvCxnSpPr>
        <p:spPr>
          <a:xfrm flipH="1">
            <a:off x="5220068" y="3717032"/>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1" name="CasellaDiTesto 50"/>
          <p:cNvSpPr txBox="1"/>
          <p:nvPr/>
        </p:nvSpPr>
        <p:spPr>
          <a:xfrm>
            <a:off x="4860032" y="5157192"/>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14</a:t>
            </a:r>
          </a:p>
        </p:txBody>
      </p:sp>
      <p:cxnSp>
        <p:nvCxnSpPr>
          <p:cNvPr id="53" name="Connettore 2 52"/>
          <p:cNvCxnSpPr/>
          <p:nvPr/>
        </p:nvCxnSpPr>
        <p:spPr>
          <a:xfrm>
            <a:off x="4427984" y="4437112"/>
            <a:ext cx="504056" cy="93610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flipH="1" flipV="1">
            <a:off x="4716016" y="4365104"/>
            <a:ext cx="648072" cy="108012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59" name="Rettangolo 58"/>
          <p:cNvSpPr/>
          <p:nvPr/>
        </p:nvSpPr>
        <p:spPr>
          <a:xfrm>
            <a:off x="4355976" y="4077072"/>
            <a:ext cx="648072" cy="369332"/>
          </a:xfrm>
          <a:prstGeom prst="rect">
            <a:avLst/>
          </a:prstGeom>
        </p:spPr>
        <p:txBody>
          <a:bodyPr wrap="square">
            <a:spAutoFit/>
          </a:bodyPr>
          <a:lstStyle/>
          <a:p>
            <a:r>
              <a:rPr lang="it-IT" b="1" dirty="0">
                <a:solidFill>
                  <a:srgbClr val="3366FF"/>
                </a:solidFill>
                <a:latin typeface="Helvetica"/>
                <a:cs typeface="Helvetica"/>
              </a:rPr>
              <a:t>14</a:t>
            </a:r>
            <a:endParaRPr lang="it-IT" b="1" dirty="0">
              <a:solidFill>
                <a:srgbClr val="3366FF"/>
              </a:solidFill>
              <a:latin typeface="Calibri"/>
            </a:endParaRPr>
          </a:p>
        </p:txBody>
      </p:sp>
      <p:sp>
        <p:nvSpPr>
          <p:cNvPr id="60" name="Rettangolo 59"/>
          <p:cNvSpPr/>
          <p:nvPr/>
        </p:nvSpPr>
        <p:spPr>
          <a:xfrm>
            <a:off x="3059832" y="4797152"/>
            <a:ext cx="1721933" cy="923330"/>
          </a:xfrm>
          <a:prstGeom prst="rect">
            <a:avLst/>
          </a:prstGeom>
        </p:spPr>
        <p:txBody>
          <a:bodyPr wrap="none">
            <a:spAutoFit/>
          </a:bodyPr>
          <a:lstStyle/>
          <a:p>
            <a:r>
              <a:rPr lang="mr-IN" dirty="0">
                <a:solidFill>
                  <a:prstClr val="black"/>
                </a:solidFill>
                <a:latin typeface="Helvetica"/>
                <a:cs typeface="Helvetica"/>
              </a:rPr>
              <a:t>β = min(β, </a:t>
            </a:r>
            <a:r>
              <a:rPr lang="it-IT" dirty="0">
                <a:solidFill>
                  <a:prstClr val="black"/>
                </a:solidFill>
                <a:latin typeface="Helvetica"/>
                <a:cs typeface="Helvetica"/>
              </a:rPr>
              <a:t>14</a:t>
            </a:r>
            <a:r>
              <a:rPr lang="mr-IN" dirty="0">
                <a:solidFill>
                  <a:prstClr val="black"/>
                </a:solidFill>
                <a:latin typeface="Helvetica"/>
                <a:cs typeface="Helvetica"/>
              </a:rPr>
              <a:t>)</a:t>
            </a:r>
            <a:endParaRPr lang="it-IT" dirty="0">
              <a:solidFill>
                <a:prstClr val="black"/>
              </a:solidFill>
              <a:latin typeface="Helvetica"/>
              <a:cs typeface="Helvetica"/>
            </a:endParaRPr>
          </a:p>
          <a:p>
            <a:r>
              <a:rPr lang="it-IT" dirty="0">
                <a:solidFill>
                  <a:prstClr val="black"/>
                </a:solidFill>
                <a:latin typeface="Helvetica"/>
                <a:cs typeface="Helvetica"/>
              </a:rPr>
              <a:t>   = </a:t>
            </a:r>
            <a:r>
              <a:rPr lang="it-IT" dirty="0" err="1">
                <a:solidFill>
                  <a:prstClr val="black"/>
                </a:solidFill>
                <a:latin typeface="Helvetica"/>
                <a:cs typeface="Helvetica"/>
              </a:rPr>
              <a:t>min</a:t>
            </a:r>
            <a:r>
              <a:rPr lang="it-IT" dirty="0">
                <a:solidFill>
                  <a:prstClr val="black"/>
                </a:solidFill>
                <a:latin typeface="Helvetica"/>
                <a:cs typeface="Helvetica"/>
              </a:rPr>
              <a:t>(+</a:t>
            </a:r>
            <a:r>
              <a:rPr lang="mr-IN" dirty="0">
                <a:solidFill>
                  <a:prstClr val="black"/>
                </a:solidFill>
                <a:latin typeface="Helvetica"/>
                <a:cs typeface="Helvetica"/>
              </a:rPr>
              <a:t>∞</a:t>
            </a:r>
            <a:r>
              <a:rPr lang="it-IT" dirty="0">
                <a:solidFill>
                  <a:prstClr val="black"/>
                </a:solidFill>
                <a:latin typeface="Helvetica"/>
                <a:cs typeface="Helvetica"/>
              </a:rPr>
              <a:t>,14)</a:t>
            </a:r>
          </a:p>
          <a:p>
            <a:r>
              <a:rPr lang="it-IT" dirty="0">
                <a:solidFill>
                  <a:prstClr val="black"/>
                </a:solidFill>
                <a:latin typeface="Helvetica"/>
                <a:cs typeface="Helvetica"/>
              </a:rPr>
              <a:t>   = </a:t>
            </a:r>
            <a:r>
              <a:rPr lang="it-IT" b="1" dirty="0">
                <a:solidFill>
                  <a:srgbClr val="3366FF"/>
                </a:solidFill>
                <a:latin typeface="Helvetica"/>
                <a:cs typeface="Helvetica"/>
              </a:rPr>
              <a:t>14</a:t>
            </a:r>
            <a:endParaRPr lang="mr-IN" b="1" dirty="0">
              <a:solidFill>
                <a:srgbClr val="3366FF"/>
              </a:solidFill>
              <a:latin typeface="Helvetica"/>
              <a:cs typeface="Helvetica"/>
            </a:endParaRPr>
          </a:p>
        </p:txBody>
      </p:sp>
      <p:sp>
        <p:nvSpPr>
          <p:cNvPr id="62" name="Rettangolo 61"/>
          <p:cNvSpPr/>
          <p:nvPr/>
        </p:nvSpPr>
        <p:spPr>
          <a:xfrm>
            <a:off x="6012160" y="3153742"/>
            <a:ext cx="1236824" cy="923330"/>
          </a:xfrm>
          <a:prstGeom prst="rect">
            <a:avLst/>
          </a:prstGeom>
        </p:spPr>
        <p:txBody>
          <a:bodyPr wrap="none">
            <a:spAutoFit/>
          </a:bodyPr>
          <a:lstStyle/>
          <a:p>
            <a:r>
              <a:rPr lang="it-IT" dirty="0">
                <a:latin typeface="Helvetica"/>
                <a:cs typeface="Helvetica"/>
              </a:rPr>
              <a:t>    v == 14</a:t>
            </a:r>
          </a:p>
          <a:p>
            <a:r>
              <a:rPr lang="it-IT" dirty="0">
                <a:latin typeface="Helvetica"/>
                <a:cs typeface="Helvetica"/>
              </a:rPr>
              <a:t>    </a:t>
            </a:r>
            <a:r>
              <a:rPr lang="el-GR" dirty="0">
                <a:latin typeface="Helvetica"/>
                <a:cs typeface="Helvetica"/>
              </a:rPr>
              <a:t>α</a:t>
            </a:r>
            <a:r>
              <a:rPr lang="it-IT" dirty="0">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14</a:t>
            </a:r>
            <a:endParaRPr lang="it-IT" dirty="0"/>
          </a:p>
        </p:txBody>
      </p:sp>
      <p:cxnSp>
        <p:nvCxnSpPr>
          <p:cNvPr id="63" name="Connettore 2 62"/>
          <p:cNvCxnSpPr/>
          <p:nvPr/>
        </p:nvCxnSpPr>
        <p:spPr>
          <a:xfrm flipV="1">
            <a:off x="3851920" y="3933056"/>
            <a:ext cx="2520280" cy="158417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Connettore 2 65"/>
          <p:cNvCxnSpPr/>
          <p:nvPr/>
        </p:nvCxnSpPr>
        <p:spPr>
          <a:xfrm flipV="1">
            <a:off x="5148064" y="3429000"/>
            <a:ext cx="1224136" cy="86409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ettangolo 70"/>
          <p:cNvSpPr/>
          <p:nvPr/>
        </p:nvSpPr>
        <p:spPr>
          <a:xfrm>
            <a:off x="1" y="5890046"/>
            <a:ext cx="9143999" cy="923330"/>
          </a:xfrm>
          <a:prstGeom prst="rect">
            <a:avLst/>
          </a:prstGeom>
        </p:spPr>
        <p:txBody>
          <a:bodyPr wrap="square">
            <a:spAutoFit/>
          </a:bodyPr>
          <a:lstStyle/>
          <a:p>
            <a:pPr algn="just"/>
            <a:r>
              <a:rPr lang="it-IT" dirty="0">
                <a:latin typeface="Helvetica"/>
                <a:cs typeface="Helvetica"/>
              </a:rPr>
              <a:t>L’esame del nodo foglia con valore 14 da parte della funzione 2’’) ab aggiorna il suo valore v a 14. Dato che </a:t>
            </a:r>
            <a:r>
              <a:rPr lang="el-GR" dirty="0">
                <a:latin typeface="Helvetica"/>
                <a:cs typeface="Helvetica"/>
              </a:rPr>
              <a:t>α</a:t>
            </a:r>
            <a:r>
              <a:rPr lang="it-IT" dirty="0">
                <a:latin typeface="Helvetica"/>
                <a:cs typeface="Helvetica"/>
              </a:rPr>
              <a:t> vale 3, la condizione di potatura non è verificata, e 2’’) ab deve proseguire ad esaminare il nodo figlio successivo dopo aver aggiornato </a:t>
            </a:r>
            <a:r>
              <a:rPr lang="en-US" dirty="0">
                <a:solidFill>
                  <a:prstClr val="black"/>
                </a:solidFill>
                <a:latin typeface="Helvetica"/>
                <a:cs typeface="Helvetica"/>
              </a:rPr>
              <a:t>β a 14.</a:t>
            </a:r>
            <a:endParaRPr lang="it-IT" dirty="0"/>
          </a:p>
        </p:txBody>
      </p:sp>
    </p:spTree>
    <p:extLst>
      <p:ext uri="{BB962C8B-B14F-4D97-AF65-F5344CB8AC3E}">
        <p14:creationId xmlns:p14="http://schemas.microsoft.com/office/powerpoint/2010/main" val="2084323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14994" r="1902"/>
          <a:stretch/>
        </p:blipFill>
        <p:spPr>
          <a:xfrm>
            <a:off x="0" y="1755742"/>
            <a:ext cx="7134743" cy="4121530"/>
          </a:xfrm>
          <a:prstGeom prst="rect">
            <a:avLst/>
          </a:prstGeom>
        </p:spPr>
      </p:pic>
      <p:sp>
        <p:nvSpPr>
          <p:cNvPr id="5" name="Rettangolo 4"/>
          <p:cNvSpPr/>
          <p:nvPr/>
        </p:nvSpPr>
        <p:spPr>
          <a:xfrm flipH="1">
            <a:off x="1352580"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0" y="3284984"/>
            <a:ext cx="4884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2269614"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12" name="Rettangolo 11"/>
          <p:cNvSpPr/>
          <p:nvPr/>
        </p:nvSpPr>
        <p:spPr>
          <a:xfrm>
            <a:off x="1280572"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740708"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4884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469513"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704508"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1316708"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1394778"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3350708"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3080772"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3142932"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sp>
        <p:nvSpPr>
          <p:cNvPr id="23" name="Triangolo isoscele 22"/>
          <p:cNvSpPr/>
          <p:nvPr/>
        </p:nvSpPr>
        <p:spPr>
          <a:xfrm>
            <a:off x="22886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2540712"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2330882"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35" name="Rettangolo 34"/>
          <p:cNvSpPr/>
          <p:nvPr/>
        </p:nvSpPr>
        <p:spPr>
          <a:xfrm>
            <a:off x="3923928" y="2276872"/>
            <a:ext cx="2192389" cy="369332"/>
          </a:xfrm>
          <a:prstGeom prst="rect">
            <a:avLst/>
          </a:prstGeom>
        </p:spPr>
        <p:txBody>
          <a:bodyPr wrap="none">
            <a:spAutoFit/>
          </a:bodyPr>
          <a:lstStyle/>
          <a:p>
            <a:r>
              <a:rPr lang="it-IT" dirty="0">
                <a:solidFill>
                  <a:prstClr val="black"/>
                </a:solidFill>
                <a:latin typeface="Helvetica"/>
                <a:cs typeface="Helvetica"/>
              </a:rPr>
              <a:t>1.3)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37" name="Triangolo isoscele 36"/>
          <p:cNvSpPr/>
          <p:nvPr/>
        </p:nvSpPr>
        <p:spPr>
          <a:xfrm rot="10800000">
            <a:off x="5724128" y="3284984"/>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8" name="CasellaDiTesto 37"/>
          <p:cNvSpPr txBox="1"/>
          <p:nvPr/>
        </p:nvSpPr>
        <p:spPr>
          <a:xfrm>
            <a:off x="5796136" y="3244914"/>
            <a:ext cx="369888" cy="400110"/>
          </a:xfrm>
          <a:prstGeom prst="rect">
            <a:avLst/>
          </a:prstGeom>
          <a:noFill/>
        </p:spPr>
        <p:txBody>
          <a:bodyPr wrap="none" rtlCol="0">
            <a:spAutoFit/>
          </a:bodyPr>
          <a:lstStyle/>
          <a:p>
            <a:r>
              <a:rPr lang="it-IT" sz="2000" dirty="0">
                <a:solidFill>
                  <a:prstClr val="black"/>
                </a:solidFill>
                <a:latin typeface="Helvetica"/>
                <a:cs typeface="Helvetica"/>
              </a:rPr>
              <a:t>D</a:t>
            </a:r>
          </a:p>
        </p:txBody>
      </p:sp>
      <p:cxnSp>
        <p:nvCxnSpPr>
          <p:cNvPr id="39" name="Connettore 1 38"/>
          <p:cNvCxnSpPr/>
          <p:nvPr/>
        </p:nvCxnSpPr>
        <p:spPr>
          <a:xfrm>
            <a:off x="3347864" y="2318400"/>
            <a:ext cx="2376264" cy="936104"/>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4" name="Rettangolo 43"/>
          <p:cNvSpPr/>
          <p:nvPr/>
        </p:nvSpPr>
        <p:spPr>
          <a:xfrm>
            <a:off x="3491880" y="3356992"/>
            <a:ext cx="2426716" cy="646331"/>
          </a:xfrm>
          <a:prstGeom prst="rect">
            <a:avLst/>
          </a:prstGeom>
        </p:spPr>
        <p:txBody>
          <a:bodyPr wrap="none">
            <a:spAutoFit/>
          </a:bodyPr>
          <a:lstStyle/>
          <a:p>
            <a:r>
              <a:rPr lang="it-IT" dirty="0">
                <a:solidFill>
                  <a:prstClr val="black"/>
                </a:solidFill>
                <a:latin typeface="Helvetica"/>
                <a:cs typeface="Helvetica"/>
              </a:rPr>
              <a:t>2’’) ab(D, 3, +</a:t>
            </a:r>
            <a:r>
              <a:rPr lang="mr-IN" dirty="0">
                <a:solidFill>
                  <a:prstClr val="black"/>
                </a:solidFill>
                <a:latin typeface="Helvetica"/>
                <a:cs typeface="Helvetica"/>
              </a:rPr>
              <a:t>∞</a:t>
            </a:r>
            <a:r>
              <a:rPr lang="it-IT" dirty="0">
                <a:solidFill>
                  <a:prstClr val="black"/>
                </a:solidFill>
                <a:latin typeface="Helvetica"/>
                <a:cs typeface="Helvetica"/>
              </a:rPr>
              <a:t>, false)</a:t>
            </a:r>
          </a:p>
          <a:p>
            <a:r>
              <a:rPr lang="it-IT" dirty="0">
                <a:solidFill>
                  <a:prstClr val="black"/>
                </a:solidFill>
                <a:latin typeface="Helvetica"/>
                <a:cs typeface="Helvetica"/>
              </a:rPr>
              <a:t>    </a:t>
            </a:r>
            <a:endParaRPr lang="it-IT" dirty="0">
              <a:solidFill>
                <a:prstClr val="black"/>
              </a:solidFill>
              <a:latin typeface="Calibri"/>
            </a:endParaRPr>
          </a:p>
        </p:txBody>
      </p:sp>
      <p:cxnSp>
        <p:nvCxnSpPr>
          <p:cNvPr id="45" name="Connettore 2 44"/>
          <p:cNvCxnSpPr/>
          <p:nvPr/>
        </p:nvCxnSpPr>
        <p:spPr>
          <a:xfrm flipH="1">
            <a:off x="3995936" y="2636912"/>
            <a:ext cx="1584176" cy="864096"/>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riangolo isoscele 48"/>
          <p:cNvSpPr/>
          <p:nvPr/>
        </p:nvSpPr>
        <p:spPr>
          <a:xfrm>
            <a:off x="4932040"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50" name="Connettore 1 49"/>
          <p:cNvCxnSpPr/>
          <p:nvPr/>
        </p:nvCxnSpPr>
        <p:spPr>
          <a:xfrm flipH="1">
            <a:off x="5220068" y="3717032"/>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1" name="CasellaDiTesto 50"/>
          <p:cNvSpPr txBox="1"/>
          <p:nvPr/>
        </p:nvSpPr>
        <p:spPr>
          <a:xfrm>
            <a:off x="4860032" y="5157192"/>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14</a:t>
            </a:r>
          </a:p>
        </p:txBody>
      </p:sp>
      <p:sp>
        <p:nvSpPr>
          <p:cNvPr id="62" name="Rettangolo 61"/>
          <p:cNvSpPr/>
          <p:nvPr/>
        </p:nvSpPr>
        <p:spPr>
          <a:xfrm>
            <a:off x="6012160" y="3153742"/>
            <a:ext cx="1236824" cy="923330"/>
          </a:xfrm>
          <a:prstGeom prst="rect">
            <a:avLst/>
          </a:prstGeom>
        </p:spPr>
        <p:txBody>
          <a:bodyPr wrap="none">
            <a:spAutoFit/>
          </a:bodyPr>
          <a:lstStyle/>
          <a:p>
            <a:r>
              <a:rPr lang="it-IT" dirty="0">
                <a:solidFill>
                  <a:prstClr val="black"/>
                </a:solidFill>
                <a:latin typeface="Helvetica"/>
                <a:cs typeface="Helvetica"/>
              </a:rPr>
              <a:t>    v == 14</a:t>
            </a:r>
          </a:p>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14</a:t>
            </a:r>
            <a:endParaRPr lang="it-IT" dirty="0">
              <a:solidFill>
                <a:prstClr val="black"/>
              </a:solidFill>
              <a:latin typeface="Calibri"/>
            </a:endParaRPr>
          </a:p>
        </p:txBody>
      </p:sp>
      <p:cxnSp>
        <p:nvCxnSpPr>
          <p:cNvPr id="40" name="Connettore 1 39"/>
          <p:cNvCxnSpPr/>
          <p:nvPr/>
        </p:nvCxnSpPr>
        <p:spPr>
          <a:xfrm>
            <a:off x="5994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1" name="Triangolo isoscele 40"/>
          <p:cNvSpPr/>
          <p:nvPr/>
        </p:nvSpPr>
        <p:spPr>
          <a:xfrm>
            <a:off x="5724128"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3" name="CasellaDiTesto 42"/>
          <p:cNvSpPr txBox="1"/>
          <p:nvPr/>
        </p:nvSpPr>
        <p:spPr>
          <a:xfrm>
            <a:off x="5766326" y="5157192"/>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5</a:t>
            </a:r>
          </a:p>
        </p:txBody>
      </p:sp>
      <p:sp>
        <p:nvSpPr>
          <p:cNvPr id="46" name="Rettangolo 45"/>
          <p:cNvSpPr/>
          <p:nvPr/>
        </p:nvSpPr>
        <p:spPr>
          <a:xfrm>
            <a:off x="6300192" y="4149080"/>
            <a:ext cx="2542769" cy="2308324"/>
          </a:xfrm>
          <a:prstGeom prst="rect">
            <a:avLst/>
          </a:prstGeom>
        </p:spPr>
        <p:txBody>
          <a:bodyPr wrap="square">
            <a:spAutoFit/>
          </a:bodyPr>
          <a:lstStyle/>
          <a:p>
            <a:r>
              <a:rPr lang="it-IT" dirty="0">
                <a:latin typeface="Helvetica"/>
                <a:cs typeface="Helvetica"/>
              </a:rPr>
              <a:t>2’’.2) </a:t>
            </a:r>
          </a:p>
          <a:p>
            <a:r>
              <a:rPr lang="it-IT" dirty="0">
                <a:latin typeface="Helvetica"/>
                <a:cs typeface="Helvetica"/>
              </a:rPr>
              <a:t>v = </a:t>
            </a:r>
            <a:r>
              <a:rPr lang="it-IT" dirty="0" err="1">
                <a:latin typeface="Helvetica"/>
                <a:cs typeface="Helvetica"/>
              </a:rPr>
              <a:t>min</a:t>
            </a:r>
            <a:r>
              <a:rPr lang="it-IT" dirty="0">
                <a:latin typeface="Helvetica"/>
                <a:cs typeface="Helvetica"/>
              </a:rPr>
              <a:t>(14, __ ) = 5</a:t>
            </a:r>
          </a:p>
          <a:p>
            <a:endParaRPr lang="it-IT" dirty="0">
              <a:latin typeface="Helvetica"/>
              <a:cs typeface="Helvetica"/>
            </a:endParaRPr>
          </a:p>
          <a:p>
            <a:endParaRPr lang="it-IT" dirty="0">
              <a:latin typeface="Helvetica"/>
              <a:cs typeface="Helvetica"/>
            </a:endParaRPr>
          </a:p>
          <a:p>
            <a:endParaRPr lang="it-IT" dirty="0">
              <a:latin typeface="Helvetica"/>
              <a:cs typeface="Helvetica"/>
            </a:endParaRPr>
          </a:p>
          <a:p>
            <a:r>
              <a:rPr lang="it-IT" dirty="0">
                <a:latin typeface="Helvetica"/>
                <a:cs typeface="Helvetica"/>
              </a:rPr>
              <a:t>v </a:t>
            </a:r>
            <a:r>
              <a:rPr lang="en-US" dirty="0">
                <a:solidFill>
                  <a:srgbClr val="000000"/>
                </a:solidFill>
                <a:latin typeface="Helvetica"/>
                <a:cs typeface="Helvetica"/>
              </a:rPr>
              <a:t>&lt;= </a:t>
            </a:r>
            <a:r>
              <a:rPr lang="el-GR" dirty="0">
                <a:latin typeface="Helvetica"/>
                <a:cs typeface="Helvetica"/>
              </a:rPr>
              <a:t>α</a:t>
            </a:r>
            <a:r>
              <a:rPr lang="it-IT" dirty="0">
                <a:latin typeface="Helvetica"/>
                <a:cs typeface="Helvetica"/>
              </a:rPr>
              <a:t> == 3? No. </a:t>
            </a:r>
          </a:p>
          <a:p>
            <a:endParaRPr lang="it-IT" b="1" dirty="0">
              <a:solidFill>
                <a:srgbClr val="3366FF"/>
              </a:solidFill>
              <a:latin typeface="Helvetica"/>
              <a:cs typeface="Helvetica"/>
            </a:endParaRPr>
          </a:p>
          <a:p>
            <a:endParaRPr lang="it-IT" dirty="0"/>
          </a:p>
        </p:txBody>
      </p:sp>
      <p:cxnSp>
        <p:nvCxnSpPr>
          <p:cNvPr id="48" name="Connettore 2 47"/>
          <p:cNvCxnSpPr/>
          <p:nvPr/>
        </p:nvCxnSpPr>
        <p:spPr>
          <a:xfrm flipH="1">
            <a:off x="6084169" y="4725144"/>
            <a:ext cx="1512167" cy="57606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Connettore 2 51"/>
          <p:cNvCxnSpPr/>
          <p:nvPr/>
        </p:nvCxnSpPr>
        <p:spPr>
          <a:xfrm flipV="1">
            <a:off x="6012160" y="4797152"/>
            <a:ext cx="1728192" cy="86409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Rettangolo 53"/>
          <p:cNvSpPr/>
          <p:nvPr/>
        </p:nvSpPr>
        <p:spPr>
          <a:xfrm>
            <a:off x="7596336" y="4365104"/>
            <a:ext cx="648072" cy="369332"/>
          </a:xfrm>
          <a:prstGeom prst="rect">
            <a:avLst/>
          </a:prstGeom>
        </p:spPr>
        <p:txBody>
          <a:bodyPr wrap="square">
            <a:spAutoFit/>
          </a:bodyPr>
          <a:lstStyle/>
          <a:p>
            <a:r>
              <a:rPr lang="it-IT" b="1" dirty="0">
                <a:solidFill>
                  <a:srgbClr val="3366FF"/>
                </a:solidFill>
                <a:latin typeface="Helvetica"/>
                <a:cs typeface="Helvetica"/>
              </a:rPr>
              <a:t>5</a:t>
            </a:r>
            <a:endParaRPr lang="it-IT" b="1" dirty="0">
              <a:solidFill>
                <a:srgbClr val="3366FF"/>
              </a:solidFill>
              <a:latin typeface="Calibri"/>
            </a:endParaRPr>
          </a:p>
        </p:txBody>
      </p:sp>
      <p:sp>
        <p:nvSpPr>
          <p:cNvPr id="55" name="Rettangolo 54"/>
          <p:cNvSpPr/>
          <p:nvPr/>
        </p:nvSpPr>
        <p:spPr>
          <a:xfrm>
            <a:off x="6372200" y="5805264"/>
            <a:ext cx="1550950" cy="923330"/>
          </a:xfrm>
          <a:prstGeom prst="rect">
            <a:avLst/>
          </a:prstGeom>
        </p:spPr>
        <p:txBody>
          <a:bodyPr wrap="none">
            <a:spAutoFit/>
          </a:bodyPr>
          <a:lstStyle/>
          <a:p>
            <a:r>
              <a:rPr lang="mr-IN" dirty="0">
                <a:solidFill>
                  <a:prstClr val="black"/>
                </a:solidFill>
                <a:latin typeface="Helvetica"/>
                <a:cs typeface="Helvetica"/>
              </a:rPr>
              <a:t>β = min(β, </a:t>
            </a:r>
            <a:r>
              <a:rPr lang="it-IT" dirty="0">
                <a:solidFill>
                  <a:prstClr val="black"/>
                </a:solidFill>
                <a:latin typeface="Helvetica"/>
                <a:cs typeface="Helvetica"/>
              </a:rPr>
              <a:t>5</a:t>
            </a:r>
            <a:r>
              <a:rPr lang="mr-IN" dirty="0">
                <a:solidFill>
                  <a:prstClr val="black"/>
                </a:solidFill>
                <a:latin typeface="Helvetica"/>
                <a:cs typeface="Helvetica"/>
              </a:rPr>
              <a:t>)</a:t>
            </a:r>
            <a:endParaRPr lang="it-IT" dirty="0">
              <a:solidFill>
                <a:prstClr val="black"/>
              </a:solidFill>
              <a:latin typeface="Helvetica"/>
              <a:cs typeface="Helvetica"/>
            </a:endParaRPr>
          </a:p>
          <a:p>
            <a:r>
              <a:rPr lang="it-IT" dirty="0">
                <a:solidFill>
                  <a:prstClr val="black"/>
                </a:solidFill>
                <a:latin typeface="Helvetica"/>
                <a:cs typeface="Helvetica"/>
              </a:rPr>
              <a:t>   = </a:t>
            </a:r>
            <a:r>
              <a:rPr lang="it-IT" dirty="0" err="1">
                <a:solidFill>
                  <a:prstClr val="black"/>
                </a:solidFill>
                <a:latin typeface="Helvetica"/>
                <a:cs typeface="Helvetica"/>
              </a:rPr>
              <a:t>min</a:t>
            </a:r>
            <a:r>
              <a:rPr lang="it-IT" dirty="0">
                <a:solidFill>
                  <a:prstClr val="black"/>
                </a:solidFill>
                <a:latin typeface="Helvetica"/>
                <a:cs typeface="Helvetica"/>
              </a:rPr>
              <a:t>(14,5)</a:t>
            </a:r>
          </a:p>
          <a:p>
            <a:r>
              <a:rPr lang="it-IT" dirty="0">
                <a:solidFill>
                  <a:prstClr val="black"/>
                </a:solidFill>
                <a:latin typeface="Helvetica"/>
                <a:cs typeface="Helvetica"/>
              </a:rPr>
              <a:t>   = </a:t>
            </a:r>
            <a:r>
              <a:rPr lang="it-IT" b="1" dirty="0">
                <a:solidFill>
                  <a:srgbClr val="3366FF"/>
                </a:solidFill>
                <a:latin typeface="Helvetica"/>
                <a:cs typeface="Helvetica"/>
              </a:rPr>
              <a:t>5</a:t>
            </a:r>
            <a:endParaRPr lang="mr-IN" b="1" dirty="0">
              <a:solidFill>
                <a:srgbClr val="3366FF"/>
              </a:solidFill>
              <a:latin typeface="Helvetica"/>
              <a:cs typeface="Helvetica"/>
            </a:endParaRPr>
          </a:p>
        </p:txBody>
      </p:sp>
      <p:cxnSp>
        <p:nvCxnSpPr>
          <p:cNvPr id="57" name="Connettore 2 56"/>
          <p:cNvCxnSpPr/>
          <p:nvPr/>
        </p:nvCxnSpPr>
        <p:spPr>
          <a:xfrm flipV="1">
            <a:off x="7020272" y="4005064"/>
            <a:ext cx="216024" cy="252028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Rettangolo 57"/>
          <p:cNvSpPr/>
          <p:nvPr/>
        </p:nvSpPr>
        <p:spPr>
          <a:xfrm>
            <a:off x="7092280" y="3707740"/>
            <a:ext cx="648072" cy="369332"/>
          </a:xfrm>
          <a:prstGeom prst="rect">
            <a:avLst/>
          </a:prstGeom>
        </p:spPr>
        <p:txBody>
          <a:bodyPr wrap="square">
            <a:spAutoFit/>
          </a:bodyPr>
          <a:lstStyle/>
          <a:p>
            <a:r>
              <a:rPr lang="it-IT" b="1" dirty="0">
                <a:solidFill>
                  <a:srgbClr val="3366FF"/>
                </a:solidFill>
                <a:latin typeface="Helvetica"/>
                <a:cs typeface="Helvetica"/>
              </a:rPr>
              <a:t>5</a:t>
            </a:r>
            <a:endParaRPr lang="it-IT" b="1" dirty="0">
              <a:solidFill>
                <a:srgbClr val="3366FF"/>
              </a:solidFill>
              <a:latin typeface="Calibri"/>
            </a:endParaRPr>
          </a:p>
        </p:txBody>
      </p:sp>
      <p:cxnSp>
        <p:nvCxnSpPr>
          <p:cNvPr id="61" name="Connettore 2 60"/>
          <p:cNvCxnSpPr/>
          <p:nvPr/>
        </p:nvCxnSpPr>
        <p:spPr>
          <a:xfrm flipH="1" flipV="1">
            <a:off x="7308304" y="3429000"/>
            <a:ext cx="936104" cy="1008112"/>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ettangolo 63"/>
          <p:cNvSpPr/>
          <p:nvPr/>
        </p:nvSpPr>
        <p:spPr>
          <a:xfrm>
            <a:off x="7092280" y="3140968"/>
            <a:ext cx="648072" cy="369332"/>
          </a:xfrm>
          <a:prstGeom prst="rect">
            <a:avLst/>
          </a:prstGeom>
        </p:spPr>
        <p:txBody>
          <a:bodyPr wrap="square">
            <a:spAutoFit/>
          </a:bodyPr>
          <a:lstStyle/>
          <a:p>
            <a:r>
              <a:rPr lang="it-IT" b="1" dirty="0">
                <a:solidFill>
                  <a:srgbClr val="3366FF"/>
                </a:solidFill>
                <a:latin typeface="Helvetica"/>
                <a:cs typeface="Helvetica"/>
              </a:rPr>
              <a:t>5</a:t>
            </a:r>
            <a:endParaRPr lang="it-IT" b="1" dirty="0">
              <a:solidFill>
                <a:srgbClr val="3366FF"/>
              </a:solidFill>
              <a:latin typeface="Calibri"/>
            </a:endParaRPr>
          </a:p>
        </p:txBody>
      </p:sp>
    </p:spTree>
    <p:extLst>
      <p:ext uri="{BB962C8B-B14F-4D97-AF65-F5344CB8AC3E}">
        <p14:creationId xmlns:p14="http://schemas.microsoft.com/office/powerpoint/2010/main" val="1430277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14994" r="1902"/>
          <a:stretch/>
        </p:blipFill>
        <p:spPr>
          <a:xfrm>
            <a:off x="0" y="1755742"/>
            <a:ext cx="7134743" cy="4121530"/>
          </a:xfrm>
          <a:prstGeom prst="rect">
            <a:avLst/>
          </a:prstGeom>
        </p:spPr>
      </p:pic>
      <p:sp>
        <p:nvSpPr>
          <p:cNvPr id="5" name="Rettangolo 4"/>
          <p:cNvSpPr/>
          <p:nvPr/>
        </p:nvSpPr>
        <p:spPr>
          <a:xfrm flipH="1">
            <a:off x="1352580"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0" y="3284984"/>
            <a:ext cx="4884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2269614"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12" name="Rettangolo 11"/>
          <p:cNvSpPr/>
          <p:nvPr/>
        </p:nvSpPr>
        <p:spPr>
          <a:xfrm>
            <a:off x="1280572"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740708"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4884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469513"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704508"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1316708"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1394778"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3350708"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3080772"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3142932"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sp>
        <p:nvSpPr>
          <p:cNvPr id="23" name="Triangolo isoscele 22"/>
          <p:cNvSpPr/>
          <p:nvPr/>
        </p:nvSpPr>
        <p:spPr>
          <a:xfrm>
            <a:off x="22886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2540712"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2330882"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35" name="Rettangolo 34"/>
          <p:cNvSpPr/>
          <p:nvPr/>
        </p:nvSpPr>
        <p:spPr>
          <a:xfrm>
            <a:off x="3923928" y="2276872"/>
            <a:ext cx="2192389" cy="369332"/>
          </a:xfrm>
          <a:prstGeom prst="rect">
            <a:avLst/>
          </a:prstGeom>
        </p:spPr>
        <p:txBody>
          <a:bodyPr wrap="none">
            <a:spAutoFit/>
          </a:bodyPr>
          <a:lstStyle/>
          <a:p>
            <a:r>
              <a:rPr lang="it-IT" dirty="0">
                <a:solidFill>
                  <a:prstClr val="black"/>
                </a:solidFill>
                <a:latin typeface="Helvetica"/>
                <a:cs typeface="Helvetica"/>
              </a:rPr>
              <a:t>1.3) v = </a:t>
            </a:r>
            <a:r>
              <a:rPr lang="it-IT" dirty="0" err="1">
                <a:solidFill>
                  <a:prstClr val="black"/>
                </a:solidFill>
                <a:latin typeface="Helvetica"/>
                <a:cs typeface="Helvetica"/>
              </a:rPr>
              <a:t>max</a:t>
            </a:r>
            <a:r>
              <a:rPr lang="it-IT" dirty="0">
                <a:solidFill>
                  <a:prstClr val="black"/>
                </a:solidFill>
                <a:latin typeface="Helvetica"/>
                <a:cs typeface="Helvetica"/>
              </a:rPr>
              <a:t>(3, __ )</a:t>
            </a:r>
            <a:endParaRPr lang="it-IT" dirty="0">
              <a:solidFill>
                <a:prstClr val="black"/>
              </a:solidFill>
              <a:latin typeface="Calibri"/>
            </a:endParaRPr>
          </a:p>
        </p:txBody>
      </p:sp>
      <p:sp>
        <p:nvSpPr>
          <p:cNvPr id="37" name="Triangolo isoscele 36"/>
          <p:cNvSpPr/>
          <p:nvPr/>
        </p:nvSpPr>
        <p:spPr>
          <a:xfrm rot="10800000">
            <a:off x="5724128" y="3284984"/>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8" name="CasellaDiTesto 37"/>
          <p:cNvSpPr txBox="1"/>
          <p:nvPr/>
        </p:nvSpPr>
        <p:spPr>
          <a:xfrm>
            <a:off x="5796136" y="3244914"/>
            <a:ext cx="369888" cy="400110"/>
          </a:xfrm>
          <a:prstGeom prst="rect">
            <a:avLst/>
          </a:prstGeom>
          <a:noFill/>
        </p:spPr>
        <p:txBody>
          <a:bodyPr wrap="none" rtlCol="0">
            <a:spAutoFit/>
          </a:bodyPr>
          <a:lstStyle/>
          <a:p>
            <a:r>
              <a:rPr lang="it-IT" sz="2000" dirty="0">
                <a:solidFill>
                  <a:prstClr val="black"/>
                </a:solidFill>
                <a:latin typeface="Helvetica"/>
                <a:cs typeface="Helvetica"/>
              </a:rPr>
              <a:t>D</a:t>
            </a:r>
          </a:p>
        </p:txBody>
      </p:sp>
      <p:cxnSp>
        <p:nvCxnSpPr>
          <p:cNvPr id="39" name="Connettore 1 38"/>
          <p:cNvCxnSpPr/>
          <p:nvPr/>
        </p:nvCxnSpPr>
        <p:spPr>
          <a:xfrm>
            <a:off x="3347864" y="2318400"/>
            <a:ext cx="2376264" cy="936104"/>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4" name="Rettangolo 43"/>
          <p:cNvSpPr/>
          <p:nvPr/>
        </p:nvSpPr>
        <p:spPr>
          <a:xfrm>
            <a:off x="3491880" y="3356992"/>
            <a:ext cx="2426716" cy="646331"/>
          </a:xfrm>
          <a:prstGeom prst="rect">
            <a:avLst/>
          </a:prstGeom>
        </p:spPr>
        <p:txBody>
          <a:bodyPr wrap="none">
            <a:spAutoFit/>
          </a:bodyPr>
          <a:lstStyle/>
          <a:p>
            <a:r>
              <a:rPr lang="it-IT" dirty="0">
                <a:solidFill>
                  <a:prstClr val="black"/>
                </a:solidFill>
                <a:latin typeface="Helvetica"/>
                <a:cs typeface="Helvetica"/>
              </a:rPr>
              <a:t>2’’) ab(D, 3, +</a:t>
            </a:r>
            <a:r>
              <a:rPr lang="mr-IN" dirty="0">
                <a:solidFill>
                  <a:prstClr val="black"/>
                </a:solidFill>
                <a:latin typeface="Helvetica"/>
                <a:cs typeface="Helvetica"/>
              </a:rPr>
              <a:t>∞</a:t>
            </a:r>
            <a:r>
              <a:rPr lang="it-IT" dirty="0">
                <a:solidFill>
                  <a:prstClr val="black"/>
                </a:solidFill>
                <a:latin typeface="Helvetica"/>
                <a:cs typeface="Helvetica"/>
              </a:rPr>
              <a:t>, false)</a:t>
            </a:r>
          </a:p>
          <a:p>
            <a:r>
              <a:rPr lang="it-IT" dirty="0">
                <a:solidFill>
                  <a:prstClr val="black"/>
                </a:solidFill>
                <a:latin typeface="Helvetica"/>
                <a:cs typeface="Helvetica"/>
              </a:rPr>
              <a:t>    </a:t>
            </a:r>
            <a:endParaRPr lang="it-IT" dirty="0">
              <a:solidFill>
                <a:prstClr val="black"/>
              </a:solidFill>
              <a:latin typeface="Calibri"/>
            </a:endParaRPr>
          </a:p>
        </p:txBody>
      </p:sp>
      <p:cxnSp>
        <p:nvCxnSpPr>
          <p:cNvPr id="45" name="Connettore 2 44"/>
          <p:cNvCxnSpPr/>
          <p:nvPr/>
        </p:nvCxnSpPr>
        <p:spPr>
          <a:xfrm flipH="1">
            <a:off x="3995936" y="2636912"/>
            <a:ext cx="1584176" cy="864096"/>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riangolo isoscele 48"/>
          <p:cNvSpPr/>
          <p:nvPr/>
        </p:nvSpPr>
        <p:spPr>
          <a:xfrm>
            <a:off x="4932040"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50" name="Connettore 1 49"/>
          <p:cNvCxnSpPr/>
          <p:nvPr/>
        </p:nvCxnSpPr>
        <p:spPr>
          <a:xfrm flipH="1">
            <a:off x="5220068" y="3717032"/>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1" name="CasellaDiTesto 50"/>
          <p:cNvSpPr txBox="1"/>
          <p:nvPr/>
        </p:nvSpPr>
        <p:spPr>
          <a:xfrm>
            <a:off x="4860032" y="5157192"/>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14</a:t>
            </a:r>
          </a:p>
        </p:txBody>
      </p:sp>
      <p:sp>
        <p:nvSpPr>
          <p:cNvPr id="62" name="Rettangolo 61"/>
          <p:cNvSpPr/>
          <p:nvPr/>
        </p:nvSpPr>
        <p:spPr>
          <a:xfrm>
            <a:off x="6012160" y="3153742"/>
            <a:ext cx="1108446" cy="923330"/>
          </a:xfrm>
          <a:prstGeom prst="rect">
            <a:avLst/>
          </a:prstGeom>
        </p:spPr>
        <p:txBody>
          <a:bodyPr wrap="none">
            <a:spAutoFit/>
          </a:bodyPr>
          <a:lstStyle/>
          <a:p>
            <a:r>
              <a:rPr lang="it-IT" dirty="0">
                <a:solidFill>
                  <a:prstClr val="black"/>
                </a:solidFill>
                <a:latin typeface="Helvetica"/>
                <a:cs typeface="Helvetica"/>
              </a:rPr>
              <a:t>    v == 5</a:t>
            </a:r>
          </a:p>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5</a:t>
            </a:r>
            <a:endParaRPr lang="it-IT" dirty="0">
              <a:solidFill>
                <a:prstClr val="black"/>
              </a:solidFill>
              <a:latin typeface="Calibri"/>
            </a:endParaRPr>
          </a:p>
        </p:txBody>
      </p:sp>
      <p:cxnSp>
        <p:nvCxnSpPr>
          <p:cNvPr id="40" name="Connettore 1 39"/>
          <p:cNvCxnSpPr/>
          <p:nvPr/>
        </p:nvCxnSpPr>
        <p:spPr>
          <a:xfrm>
            <a:off x="5994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1" name="Triangolo isoscele 40"/>
          <p:cNvSpPr/>
          <p:nvPr/>
        </p:nvSpPr>
        <p:spPr>
          <a:xfrm>
            <a:off x="5724128"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3" name="CasellaDiTesto 42"/>
          <p:cNvSpPr txBox="1"/>
          <p:nvPr/>
        </p:nvSpPr>
        <p:spPr>
          <a:xfrm>
            <a:off x="5766326" y="5157192"/>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5</a:t>
            </a:r>
          </a:p>
        </p:txBody>
      </p:sp>
      <p:sp>
        <p:nvSpPr>
          <p:cNvPr id="46" name="Rettangolo 45"/>
          <p:cNvSpPr/>
          <p:nvPr/>
        </p:nvSpPr>
        <p:spPr>
          <a:xfrm>
            <a:off x="7020272" y="4077072"/>
            <a:ext cx="2123728" cy="2862323"/>
          </a:xfrm>
          <a:prstGeom prst="rect">
            <a:avLst/>
          </a:prstGeom>
        </p:spPr>
        <p:txBody>
          <a:bodyPr wrap="square">
            <a:spAutoFit/>
          </a:bodyPr>
          <a:lstStyle/>
          <a:p>
            <a:r>
              <a:rPr lang="it-IT" dirty="0">
                <a:solidFill>
                  <a:prstClr val="black"/>
                </a:solidFill>
                <a:latin typeface="Helvetica"/>
                <a:cs typeface="Helvetica"/>
              </a:rPr>
              <a:t>2’’.3) </a:t>
            </a:r>
          </a:p>
          <a:p>
            <a:r>
              <a:rPr lang="it-IT" dirty="0">
                <a:solidFill>
                  <a:prstClr val="black"/>
                </a:solidFill>
                <a:latin typeface="Helvetica"/>
                <a:cs typeface="Helvetica"/>
              </a:rPr>
              <a:t>v = </a:t>
            </a:r>
            <a:r>
              <a:rPr lang="it-IT" dirty="0" err="1">
                <a:solidFill>
                  <a:prstClr val="black"/>
                </a:solidFill>
                <a:latin typeface="Helvetica"/>
                <a:cs typeface="Helvetica"/>
              </a:rPr>
              <a:t>min</a:t>
            </a:r>
            <a:r>
              <a:rPr lang="it-IT" dirty="0">
                <a:solidFill>
                  <a:prstClr val="black"/>
                </a:solidFill>
                <a:latin typeface="Helvetica"/>
                <a:cs typeface="Helvetica"/>
              </a:rPr>
              <a:t>(5, __ )= 2</a:t>
            </a:r>
          </a:p>
          <a:p>
            <a:endParaRPr lang="it-IT" dirty="0">
              <a:solidFill>
                <a:prstClr val="black"/>
              </a:solidFill>
              <a:latin typeface="Helvetica"/>
              <a:cs typeface="Helvetica"/>
            </a:endParaRPr>
          </a:p>
          <a:p>
            <a:endParaRPr lang="it-IT" dirty="0">
              <a:solidFill>
                <a:prstClr val="black"/>
              </a:solidFill>
              <a:latin typeface="Helvetica"/>
              <a:cs typeface="Helvetica"/>
            </a:endParaRPr>
          </a:p>
          <a:p>
            <a:endParaRPr lang="it-IT" dirty="0">
              <a:solidFill>
                <a:prstClr val="black"/>
              </a:solidFill>
              <a:latin typeface="Helvetica"/>
              <a:cs typeface="Helvetica"/>
            </a:endParaRPr>
          </a:p>
          <a:p>
            <a:r>
              <a:rPr lang="it-IT" dirty="0">
                <a:solidFill>
                  <a:prstClr val="black"/>
                </a:solidFill>
                <a:latin typeface="Helvetica"/>
                <a:cs typeface="Helvetica"/>
              </a:rPr>
              <a:t>v </a:t>
            </a:r>
            <a:r>
              <a:rPr lang="en-US" dirty="0">
                <a:solidFill>
                  <a:srgbClr val="000000"/>
                </a:solidFill>
                <a:latin typeface="Helvetica"/>
                <a:cs typeface="Helvetica"/>
              </a:rPr>
              <a:t>&lt;= </a:t>
            </a:r>
            <a:r>
              <a:rPr lang="el-GR" dirty="0">
                <a:solidFill>
                  <a:prstClr val="black"/>
                </a:solidFill>
                <a:latin typeface="Helvetica"/>
                <a:cs typeface="Helvetica"/>
              </a:rPr>
              <a:t>α</a:t>
            </a:r>
            <a:r>
              <a:rPr lang="it-IT" dirty="0">
                <a:solidFill>
                  <a:prstClr val="black"/>
                </a:solidFill>
                <a:latin typeface="Helvetica"/>
                <a:cs typeface="Helvetica"/>
              </a:rPr>
              <a:t> == 3? </a:t>
            </a:r>
            <a:r>
              <a:rPr lang="it-IT" b="1" dirty="0">
                <a:solidFill>
                  <a:prstClr val="black"/>
                </a:solidFill>
                <a:latin typeface="Helvetica"/>
                <a:cs typeface="Helvetica"/>
              </a:rPr>
              <a:t>Sì.</a:t>
            </a:r>
            <a:br>
              <a:rPr lang="it-IT" b="1" dirty="0">
                <a:solidFill>
                  <a:prstClr val="black"/>
                </a:solidFill>
                <a:latin typeface="Helvetica"/>
                <a:cs typeface="Helvetica"/>
              </a:rPr>
            </a:br>
            <a:r>
              <a:rPr lang="it-IT" b="1" dirty="0">
                <a:solidFill>
                  <a:prstClr val="black"/>
                </a:solidFill>
                <a:latin typeface="Helvetica"/>
                <a:cs typeface="Helvetica"/>
              </a:rPr>
              <a:t>Break</a:t>
            </a:r>
          </a:p>
          <a:p>
            <a:r>
              <a:rPr lang="it-IT" b="1" dirty="0" err="1">
                <a:solidFill>
                  <a:prstClr val="black"/>
                </a:solidFill>
                <a:latin typeface="Helvetica"/>
                <a:cs typeface="Helvetica"/>
              </a:rPr>
              <a:t>return</a:t>
            </a:r>
            <a:r>
              <a:rPr lang="it-IT" b="1" dirty="0">
                <a:solidFill>
                  <a:prstClr val="black"/>
                </a:solidFill>
                <a:latin typeface="Helvetica"/>
                <a:cs typeface="Helvetica"/>
              </a:rPr>
              <a:t> v</a:t>
            </a:r>
            <a:r>
              <a:rPr lang="it-IT" dirty="0">
                <a:solidFill>
                  <a:prstClr val="black"/>
                </a:solidFill>
                <a:latin typeface="Helvetica"/>
                <a:cs typeface="Helvetica"/>
              </a:rPr>
              <a:t> </a:t>
            </a:r>
          </a:p>
          <a:p>
            <a:endParaRPr lang="it-IT" b="1" dirty="0">
              <a:solidFill>
                <a:srgbClr val="3366FF"/>
              </a:solidFill>
              <a:latin typeface="Helvetica"/>
              <a:cs typeface="Helvetica"/>
            </a:endParaRPr>
          </a:p>
          <a:p>
            <a:endParaRPr lang="it-IT" dirty="0">
              <a:solidFill>
                <a:prstClr val="black"/>
              </a:solidFill>
              <a:latin typeface="Calibri"/>
            </a:endParaRPr>
          </a:p>
        </p:txBody>
      </p:sp>
      <p:cxnSp>
        <p:nvCxnSpPr>
          <p:cNvPr id="48" name="Connettore 2 47"/>
          <p:cNvCxnSpPr/>
          <p:nvPr/>
        </p:nvCxnSpPr>
        <p:spPr>
          <a:xfrm flipH="1">
            <a:off x="6804248" y="4653136"/>
            <a:ext cx="1512168" cy="72008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Connettore 2 51"/>
          <p:cNvCxnSpPr/>
          <p:nvPr/>
        </p:nvCxnSpPr>
        <p:spPr>
          <a:xfrm flipV="1">
            <a:off x="6876256" y="4725144"/>
            <a:ext cx="1512168" cy="792088"/>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Rettangolo 53"/>
          <p:cNvSpPr/>
          <p:nvPr/>
        </p:nvSpPr>
        <p:spPr>
          <a:xfrm>
            <a:off x="8172400" y="4355812"/>
            <a:ext cx="648072"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latin typeface="Calibri"/>
            </a:endParaRPr>
          </a:p>
        </p:txBody>
      </p:sp>
      <p:cxnSp>
        <p:nvCxnSpPr>
          <p:cNvPr id="57" name="Connettore 2 56"/>
          <p:cNvCxnSpPr/>
          <p:nvPr/>
        </p:nvCxnSpPr>
        <p:spPr>
          <a:xfrm flipH="1" flipV="1">
            <a:off x="5868144" y="2636912"/>
            <a:ext cx="2016224" cy="3456384"/>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6012160"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7" name="Triangolo isoscele 46"/>
          <p:cNvSpPr/>
          <p:nvPr/>
        </p:nvSpPr>
        <p:spPr>
          <a:xfrm>
            <a:off x="6588224"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3" name="CasellaDiTesto 52"/>
          <p:cNvSpPr txBox="1"/>
          <p:nvPr/>
        </p:nvSpPr>
        <p:spPr>
          <a:xfrm>
            <a:off x="6630422" y="5157192"/>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cxnSp>
        <p:nvCxnSpPr>
          <p:cNvPr id="56" name="Connettore 2 55"/>
          <p:cNvCxnSpPr/>
          <p:nvPr/>
        </p:nvCxnSpPr>
        <p:spPr>
          <a:xfrm flipH="1" flipV="1">
            <a:off x="7380312" y="3429000"/>
            <a:ext cx="1512168" cy="1008112"/>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59" name="Rettangolo 58"/>
          <p:cNvSpPr/>
          <p:nvPr/>
        </p:nvSpPr>
        <p:spPr>
          <a:xfrm>
            <a:off x="7164288" y="3140968"/>
            <a:ext cx="648072"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latin typeface="Calibri"/>
            </a:endParaRPr>
          </a:p>
        </p:txBody>
      </p:sp>
      <p:sp>
        <p:nvSpPr>
          <p:cNvPr id="60" name="Rettangolo 59"/>
          <p:cNvSpPr/>
          <p:nvPr/>
        </p:nvSpPr>
        <p:spPr>
          <a:xfrm>
            <a:off x="5580112" y="2276872"/>
            <a:ext cx="648072" cy="369332"/>
          </a:xfrm>
          <a:prstGeom prst="rect">
            <a:avLst/>
          </a:prstGeom>
        </p:spPr>
        <p:txBody>
          <a:bodyPr wrap="square">
            <a:spAutoFit/>
          </a:bodyPr>
          <a:lstStyle/>
          <a:p>
            <a:r>
              <a:rPr lang="it-IT" b="1" dirty="0">
                <a:solidFill>
                  <a:srgbClr val="3366FF"/>
                </a:solidFill>
                <a:latin typeface="Helvetica"/>
                <a:cs typeface="Helvetica"/>
              </a:rPr>
              <a:t>2</a:t>
            </a:r>
            <a:endParaRPr lang="it-IT" b="1" dirty="0">
              <a:solidFill>
                <a:srgbClr val="3366FF"/>
              </a:solidFill>
              <a:latin typeface="Calibri"/>
            </a:endParaRPr>
          </a:p>
        </p:txBody>
      </p:sp>
      <p:sp>
        <p:nvSpPr>
          <p:cNvPr id="61" name="Rettangolo 60"/>
          <p:cNvSpPr/>
          <p:nvPr/>
        </p:nvSpPr>
        <p:spPr>
          <a:xfrm>
            <a:off x="1" y="5890046"/>
            <a:ext cx="9143999" cy="923330"/>
          </a:xfrm>
          <a:prstGeom prst="rect">
            <a:avLst/>
          </a:prstGeom>
        </p:spPr>
        <p:txBody>
          <a:bodyPr wrap="square">
            <a:spAutoFit/>
          </a:bodyPr>
          <a:lstStyle/>
          <a:p>
            <a:pPr algn="just"/>
            <a:r>
              <a:rPr lang="it-IT" dirty="0">
                <a:latin typeface="Helvetica"/>
                <a:cs typeface="Helvetica"/>
              </a:rPr>
              <a:t>La funzione 2’’) ab interrompe il ciclo (anche se non c’è potatura</a:t>
            </a:r>
          </a:p>
          <a:p>
            <a:pPr algn="just"/>
            <a:r>
              <a:rPr lang="it-IT" dirty="0">
                <a:latin typeface="Helvetica"/>
                <a:cs typeface="Helvetica"/>
              </a:rPr>
              <a:t>perché siamo sull’ultimo nodo figlio e restituisce alla chiamante</a:t>
            </a:r>
          </a:p>
          <a:p>
            <a:pPr algn="just"/>
            <a:r>
              <a:rPr lang="it-IT" dirty="0">
                <a:latin typeface="Helvetica"/>
                <a:cs typeface="Helvetica"/>
              </a:rPr>
              <a:t>1) ab il valore di v == 2. La funzione 1) ab può riprendere la sua esecuzione.</a:t>
            </a:r>
          </a:p>
        </p:txBody>
      </p:sp>
    </p:spTree>
    <p:extLst>
      <p:ext uri="{BB962C8B-B14F-4D97-AF65-F5344CB8AC3E}">
        <p14:creationId xmlns:p14="http://schemas.microsoft.com/office/powerpoint/2010/main" val="282124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Algoritmo di </a:t>
            </a:r>
            <a:r>
              <a:rPr lang="it-IT" dirty="0" err="1">
                <a:latin typeface="Helvetica"/>
                <a:cs typeface="Helvetica"/>
              </a:rPr>
              <a:t>Heuristic</a:t>
            </a:r>
            <a:r>
              <a:rPr lang="it-IT" dirty="0">
                <a:latin typeface="Helvetica"/>
                <a:cs typeface="Helvetica"/>
              </a:rPr>
              <a:t> </a:t>
            </a:r>
            <a:r>
              <a:rPr lang="it-IT" dirty="0" err="1">
                <a:latin typeface="Helvetica"/>
                <a:cs typeface="Helvetica"/>
              </a:rPr>
              <a:t>Search</a:t>
            </a:r>
            <a:endParaRPr lang="it-IT" dirty="0">
              <a:latin typeface="Helvetica"/>
              <a:cs typeface="Helvetica"/>
            </a:endParaRPr>
          </a:p>
        </p:txBody>
      </p:sp>
      <p:pic>
        <p:nvPicPr>
          <p:cNvPr id="4" name="Immagine 3" descr="Screen Shot 2021-04-11 at 5.27.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1552"/>
            <a:ext cx="8809539" cy="3887688"/>
          </a:xfrm>
          <a:prstGeom prst="rect">
            <a:avLst/>
          </a:prstGeom>
        </p:spPr>
      </p:pic>
      <p:sp>
        <p:nvSpPr>
          <p:cNvPr id="5" name="Fumetto 1 4"/>
          <p:cNvSpPr/>
          <p:nvPr/>
        </p:nvSpPr>
        <p:spPr>
          <a:xfrm>
            <a:off x="1259632" y="5373216"/>
            <a:ext cx="7200800" cy="1512168"/>
          </a:xfrm>
          <a:prstGeom prst="wedgeRectCallout">
            <a:avLst>
              <a:gd name="adj1" fmla="val -27711"/>
              <a:gd name="adj2" fmla="val -74943"/>
            </a:avLst>
          </a:prstGeom>
          <a:noFill/>
          <a:ln w="508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Quando si fa l’inserimento ordinato di un nuovo nodo nell'elenco dei nodi, può essere vantaggioso verificare se il nodo è già presente nell’elenco e, in tal caso, eliminare il duplicato.</a:t>
            </a:r>
          </a:p>
        </p:txBody>
      </p:sp>
    </p:spTree>
    <p:extLst>
      <p:ext uri="{BB962C8B-B14F-4D97-AF65-F5344CB8AC3E}">
        <p14:creationId xmlns:p14="http://schemas.microsoft.com/office/powerpoint/2010/main" val="516176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Helvetica"/>
                <a:cs typeface="Helvetica"/>
              </a:rPr>
              <a:t>Esempio di applicazione</a:t>
            </a:r>
          </a:p>
        </p:txBody>
      </p:sp>
      <p:pic>
        <p:nvPicPr>
          <p:cNvPr id="4" name="Picture 4"/>
          <p:cNvPicPr>
            <a:picLocks noChangeAspect="1"/>
          </p:cNvPicPr>
          <p:nvPr/>
        </p:nvPicPr>
        <p:blipFill rotWithShape="1">
          <a:blip r:embed="rId3"/>
          <a:srcRect l="14994" r="1902"/>
          <a:stretch/>
        </p:blipFill>
        <p:spPr>
          <a:xfrm>
            <a:off x="0" y="1755742"/>
            <a:ext cx="7134743" cy="4121530"/>
          </a:xfrm>
          <a:prstGeom prst="rect">
            <a:avLst/>
          </a:prstGeom>
        </p:spPr>
      </p:pic>
      <p:sp>
        <p:nvSpPr>
          <p:cNvPr id="5" name="Rettangolo 4"/>
          <p:cNvSpPr/>
          <p:nvPr/>
        </p:nvSpPr>
        <p:spPr>
          <a:xfrm flipH="1">
            <a:off x="1352580" y="1916832"/>
            <a:ext cx="165618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 name="Rettangolo 5"/>
          <p:cNvSpPr/>
          <p:nvPr/>
        </p:nvSpPr>
        <p:spPr>
          <a:xfrm flipH="1">
            <a:off x="0" y="3284984"/>
            <a:ext cx="4884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2269614" y="1196752"/>
            <a:ext cx="2467342" cy="646331"/>
          </a:xfrm>
          <a:prstGeom prst="rect">
            <a:avLst/>
          </a:prstGeom>
        </p:spPr>
        <p:txBody>
          <a:bodyPr wrap="none">
            <a:spAutoFit/>
          </a:bodyPr>
          <a:lstStyle/>
          <a:p>
            <a:pPr marL="342900" indent="-342900">
              <a:buFontTx/>
              <a:buAutoNum type="arabicParenR"/>
            </a:pPr>
            <a:r>
              <a:rPr lang="it-IT" dirty="0">
                <a:solidFill>
                  <a:prstClr val="black"/>
                </a:solidFill>
                <a:latin typeface="Helvetica"/>
                <a:cs typeface="Helvetica"/>
              </a:rPr>
              <a:t>ab(A, </a:t>
            </a:r>
            <a:r>
              <a:rPr lang="mr-IN" dirty="0">
                <a:solidFill>
                  <a:prstClr val="black"/>
                </a:solidFill>
                <a:latin typeface="Helvetica"/>
                <a:cs typeface="Helvetica"/>
              </a:rPr>
              <a:t>−∞</a:t>
            </a:r>
            <a:r>
              <a:rPr lang="it-IT" dirty="0">
                <a:solidFill>
                  <a:prstClr val="black"/>
                </a:solidFill>
                <a:latin typeface="Helvetica"/>
                <a:cs typeface="Helvetica"/>
              </a:rPr>
              <a:t>, +</a:t>
            </a:r>
            <a:r>
              <a:rPr lang="mr-IN" dirty="0">
                <a:solidFill>
                  <a:prstClr val="black"/>
                </a:solidFill>
                <a:latin typeface="Helvetica"/>
                <a:cs typeface="Helvetica"/>
              </a:rPr>
              <a:t>∞</a:t>
            </a:r>
            <a:r>
              <a:rPr lang="it-IT" dirty="0">
                <a:solidFill>
                  <a:prstClr val="black"/>
                </a:solidFill>
                <a:latin typeface="Helvetica"/>
                <a:cs typeface="Helvetica"/>
              </a:rPr>
              <a:t>, </a:t>
            </a:r>
            <a:r>
              <a:rPr lang="it-IT" dirty="0" err="1">
                <a:solidFill>
                  <a:prstClr val="black"/>
                </a:solidFill>
                <a:latin typeface="Helvetica"/>
                <a:cs typeface="Helvetica"/>
              </a:rPr>
              <a:t>true</a:t>
            </a:r>
            <a:r>
              <a:rPr lang="it-IT" dirty="0">
                <a:solidFill>
                  <a:prstClr val="black"/>
                </a:solidFill>
                <a:latin typeface="Helvetica"/>
                <a:cs typeface="Helvetica"/>
              </a:rPr>
              <a:t>)</a:t>
            </a:r>
          </a:p>
          <a:p>
            <a:r>
              <a:rPr lang="it-IT" dirty="0">
                <a:solidFill>
                  <a:prstClr val="black"/>
                </a:solidFill>
                <a:latin typeface="Helvetica"/>
                <a:cs typeface="Helvetica"/>
              </a:rPr>
              <a:t>      v == 3</a:t>
            </a:r>
            <a:endParaRPr lang="it-IT" dirty="0">
              <a:solidFill>
                <a:prstClr val="black"/>
              </a:solidFill>
              <a:latin typeface="Calibri"/>
            </a:endParaRPr>
          </a:p>
        </p:txBody>
      </p:sp>
      <p:sp>
        <p:nvSpPr>
          <p:cNvPr id="12" name="Rettangolo 11"/>
          <p:cNvSpPr/>
          <p:nvPr/>
        </p:nvSpPr>
        <p:spPr>
          <a:xfrm>
            <a:off x="1280572" y="1052736"/>
            <a:ext cx="4572000" cy="646331"/>
          </a:xfrm>
          <a:prstGeom prst="rect">
            <a:avLst/>
          </a:prstGeom>
        </p:spPr>
        <p:txBody>
          <a:bodyPr>
            <a:spAutoFit/>
          </a:bodyPr>
          <a:lstStyle/>
          <a:p>
            <a:r>
              <a:rPr lang="it-IT"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a:t>
            </a:r>
          </a:p>
          <a:p>
            <a:r>
              <a:rPr lang="it-IT" dirty="0">
                <a:solidFill>
                  <a:prstClr val="black"/>
                </a:solidFill>
                <a:latin typeface="Helvetica"/>
                <a:cs typeface="Helvetica"/>
              </a:rPr>
              <a:t> </a:t>
            </a:r>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latin typeface="Calibri"/>
            </a:endParaRPr>
          </a:p>
        </p:txBody>
      </p:sp>
      <p:cxnSp>
        <p:nvCxnSpPr>
          <p:cNvPr id="10" name="Connettore 1 9"/>
          <p:cNvCxnSpPr/>
          <p:nvPr/>
        </p:nvCxnSpPr>
        <p:spPr>
          <a:xfrm>
            <a:off x="740708"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 name="Triangolo isoscele 13"/>
          <p:cNvSpPr/>
          <p:nvPr/>
        </p:nvSpPr>
        <p:spPr>
          <a:xfrm>
            <a:off x="4884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CasellaDiTesto 17"/>
          <p:cNvSpPr txBox="1"/>
          <p:nvPr/>
        </p:nvSpPr>
        <p:spPr>
          <a:xfrm>
            <a:off x="469513" y="5229200"/>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12</a:t>
            </a:r>
          </a:p>
        </p:txBody>
      </p:sp>
      <p:cxnSp>
        <p:nvCxnSpPr>
          <p:cNvPr id="20" name="Connettore 1 19"/>
          <p:cNvCxnSpPr/>
          <p:nvPr/>
        </p:nvCxnSpPr>
        <p:spPr>
          <a:xfrm>
            <a:off x="704508" y="3717032"/>
            <a:ext cx="864096" cy="1080120"/>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8" name="Triangolo isoscele 27"/>
          <p:cNvSpPr/>
          <p:nvPr/>
        </p:nvSpPr>
        <p:spPr>
          <a:xfrm>
            <a:off x="1316708" y="4785150"/>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9" name="CasellaDiTesto 28"/>
          <p:cNvSpPr txBox="1"/>
          <p:nvPr/>
        </p:nvSpPr>
        <p:spPr>
          <a:xfrm>
            <a:off x="1394778"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8</a:t>
            </a:r>
          </a:p>
        </p:txBody>
      </p:sp>
      <p:cxnSp>
        <p:nvCxnSpPr>
          <p:cNvPr id="21" name="Connettore 1 20"/>
          <p:cNvCxnSpPr/>
          <p:nvPr/>
        </p:nvCxnSpPr>
        <p:spPr>
          <a:xfrm>
            <a:off x="3350708" y="234888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22" name="Triangolo isoscele 21"/>
          <p:cNvSpPr/>
          <p:nvPr/>
        </p:nvSpPr>
        <p:spPr>
          <a:xfrm rot="10800000">
            <a:off x="3080772" y="3344989"/>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CasellaDiTesto 8"/>
          <p:cNvSpPr txBox="1"/>
          <p:nvPr/>
        </p:nvSpPr>
        <p:spPr>
          <a:xfrm>
            <a:off x="3142932" y="3284984"/>
            <a:ext cx="369888" cy="400110"/>
          </a:xfrm>
          <a:prstGeom prst="rect">
            <a:avLst/>
          </a:prstGeom>
          <a:noFill/>
        </p:spPr>
        <p:txBody>
          <a:bodyPr wrap="none" rtlCol="0">
            <a:spAutoFit/>
          </a:bodyPr>
          <a:lstStyle/>
          <a:p>
            <a:r>
              <a:rPr lang="it-IT" sz="2000" dirty="0">
                <a:solidFill>
                  <a:prstClr val="black"/>
                </a:solidFill>
                <a:latin typeface="Helvetica"/>
                <a:cs typeface="Helvetica"/>
              </a:rPr>
              <a:t>C</a:t>
            </a:r>
          </a:p>
        </p:txBody>
      </p:sp>
      <p:sp>
        <p:nvSpPr>
          <p:cNvPr id="23" name="Triangolo isoscele 22"/>
          <p:cNvSpPr/>
          <p:nvPr/>
        </p:nvSpPr>
        <p:spPr>
          <a:xfrm>
            <a:off x="2288684" y="4797152"/>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4" name="Connettore 1 23"/>
          <p:cNvCxnSpPr>
            <a:endCxn id="23" idx="0"/>
          </p:cNvCxnSpPr>
          <p:nvPr/>
        </p:nvCxnSpPr>
        <p:spPr>
          <a:xfrm flipH="1">
            <a:off x="2540712"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2330882" y="5229200"/>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35" name="Rettangolo 34"/>
          <p:cNvSpPr/>
          <p:nvPr/>
        </p:nvSpPr>
        <p:spPr>
          <a:xfrm>
            <a:off x="3779912" y="1700808"/>
            <a:ext cx="3628668" cy="1200329"/>
          </a:xfrm>
          <a:prstGeom prst="rect">
            <a:avLst/>
          </a:prstGeom>
        </p:spPr>
        <p:txBody>
          <a:bodyPr wrap="none">
            <a:spAutoFit/>
          </a:bodyPr>
          <a:lstStyle/>
          <a:p>
            <a:r>
              <a:rPr lang="it-IT" dirty="0">
                <a:solidFill>
                  <a:prstClr val="black"/>
                </a:solidFill>
                <a:latin typeface="Helvetica"/>
                <a:cs typeface="Helvetica"/>
              </a:rPr>
              <a:t>1.3) v = </a:t>
            </a:r>
            <a:r>
              <a:rPr lang="it-IT" dirty="0" err="1">
                <a:solidFill>
                  <a:prstClr val="black"/>
                </a:solidFill>
                <a:latin typeface="Helvetica"/>
                <a:cs typeface="Helvetica"/>
              </a:rPr>
              <a:t>max</a:t>
            </a:r>
            <a:r>
              <a:rPr lang="it-IT" dirty="0">
                <a:solidFill>
                  <a:prstClr val="black"/>
                </a:solidFill>
                <a:latin typeface="Helvetica"/>
                <a:cs typeface="Helvetica"/>
              </a:rPr>
              <a:t>(3, __ ) == 3</a:t>
            </a:r>
            <a:br>
              <a:rPr lang="it-IT" dirty="0">
                <a:solidFill>
                  <a:prstClr val="black"/>
                </a:solidFill>
                <a:latin typeface="Helvetica"/>
                <a:cs typeface="Helvetica"/>
              </a:rPr>
            </a:br>
            <a:r>
              <a:rPr lang="it-IT" dirty="0">
                <a:solidFill>
                  <a:prstClr val="black"/>
                </a:solidFill>
                <a:latin typeface="Helvetica"/>
                <a:cs typeface="Helvetica"/>
              </a:rPr>
              <a:t>               v&gt;=</a:t>
            </a:r>
            <a:r>
              <a:rPr lang="en-US" dirty="0">
                <a:solidFill>
                  <a:prstClr val="black"/>
                </a:solidFill>
                <a:latin typeface="Helvetica"/>
                <a:cs typeface="Helvetica"/>
              </a:rPr>
              <a:t>β? No.</a:t>
            </a:r>
          </a:p>
          <a:p>
            <a:r>
              <a:rPr lang="en-US"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a:t>
            </a:r>
            <a:r>
              <a:rPr lang="it-IT" dirty="0" err="1">
                <a:solidFill>
                  <a:prstClr val="black"/>
                </a:solidFill>
                <a:latin typeface="Helvetica"/>
                <a:cs typeface="Helvetica"/>
              </a:rPr>
              <a:t>max</a:t>
            </a:r>
            <a:r>
              <a:rPr lang="it-IT" dirty="0">
                <a:solidFill>
                  <a:prstClr val="black"/>
                </a:solidFill>
                <a:latin typeface="Helvetica"/>
                <a:cs typeface="Helvetica"/>
              </a:rPr>
              <a:t>(</a:t>
            </a:r>
            <a:r>
              <a:rPr lang="el-GR" dirty="0">
                <a:solidFill>
                  <a:prstClr val="black"/>
                </a:solidFill>
                <a:latin typeface="Helvetica"/>
                <a:cs typeface="Helvetica"/>
              </a:rPr>
              <a:t>α</a:t>
            </a:r>
            <a:r>
              <a:rPr lang="it-IT" dirty="0">
                <a:solidFill>
                  <a:prstClr val="black"/>
                </a:solidFill>
                <a:latin typeface="Helvetica"/>
                <a:cs typeface="Helvetica"/>
              </a:rPr>
              <a:t>,v) == 3</a:t>
            </a:r>
          </a:p>
          <a:p>
            <a:r>
              <a:rPr lang="it-IT" dirty="0">
                <a:solidFill>
                  <a:prstClr val="black"/>
                </a:solidFill>
                <a:latin typeface="Calibri"/>
              </a:rPr>
              <a:t>                                    </a:t>
            </a:r>
            <a:r>
              <a:rPr lang="it-IT" dirty="0" err="1">
                <a:solidFill>
                  <a:prstClr val="black"/>
                </a:solidFill>
                <a:latin typeface="Calibri"/>
              </a:rPr>
              <a:t>return</a:t>
            </a:r>
            <a:r>
              <a:rPr lang="it-IT" dirty="0">
                <a:solidFill>
                  <a:prstClr val="black"/>
                </a:solidFill>
                <a:latin typeface="Calibri"/>
              </a:rPr>
              <a:t> v</a:t>
            </a:r>
          </a:p>
        </p:txBody>
      </p:sp>
      <p:sp>
        <p:nvSpPr>
          <p:cNvPr id="37" name="Triangolo isoscele 36"/>
          <p:cNvSpPr/>
          <p:nvPr/>
        </p:nvSpPr>
        <p:spPr>
          <a:xfrm rot="10800000">
            <a:off x="5724128" y="3284984"/>
            <a:ext cx="504056" cy="444050"/>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8" name="CasellaDiTesto 37"/>
          <p:cNvSpPr txBox="1"/>
          <p:nvPr/>
        </p:nvSpPr>
        <p:spPr>
          <a:xfrm>
            <a:off x="5796136" y="3244914"/>
            <a:ext cx="369888" cy="400110"/>
          </a:xfrm>
          <a:prstGeom prst="rect">
            <a:avLst/>
          </a:prstGeom>
          <a:noFill/>
        </p:spPr>
        <p:txBody>
          <a:bodyPr wrap="none" rtlCol="0">
            <a:spAutoFit/>
          </a:bodyPr>
          <a:lstStyle/>
          <a:p>
            <a:r>
              <a:rPr lang="it-IT" sz="2000" dirty="0">
                <a:solidFill>
                  <a:prstClr val="black"/>
                </a:solidFill>
                <a:latin typeface="Helvetica"/>
                <a:cs typeface="Helvetica"/>
              </a:rPr>
              <a:t>D</a:t>
            </a:r>
          </a:p>
        </p:txBody>
      </p:sp>
      <p:cxnSp>
        <p:nvCxnSpPr>
          <p:cNvPr id="39" name="Connettore 1 38"/>
          <p:cNvCxnSpPr/>
          <p:nvPr/>
        </p:nvCxnSpPr>
        <p:spPr>
          <a:xfrm>
            <a:off x="3347864" y="2318400"/>
            <a:ext cx="2376264" cy="936104"/>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9" name="Triangolo isoscele 48"/>
          <p:cNvSpPr/>
          <p:nvPr/>
        </p:nvSpPr>
        <p:spPr>
          <a:xfrm>
            <a:off x="4932040"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50" name="Connettore 1 49"/>
          <p:cNvCxnSpPr/>
          <p:nvPr/>
        </p:nvCxnSpPr>
        <p:spPr>
          <a:xfrm flipH="1">
            <a:off x="5220068" y="3717032"/>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1" name="CasellaDiTesto 50"/>
          <p:cNvSpPr txBox="1"/>
          <p:nvPr/>
        </p:nvSpPr>
        <p:spPr>
          <a:xfrm>
            <a:off x="4860032" y="5157192"/>
            <a:ext cx="595035" cy="584776"/>
          </a:xfrm>
          <a:prstGeom prst="rect">
            <a:avLst/>
          </a:prstGeom>
          <a:noFill/>
        </p:spPr>
        <p:txBody>
          <a:bodyPr wrap="none" rtlCol="0">
            <a:spAutoFit/>
          </a:bodyPr>
          <a:lstStyle/>
          <a:p>
            <a:r>
              <a:rPr lang="it-IT" sz="3200" dirty="0">
                <a:solidFill>
                  <a:prstClr val="black"/>
                </a:solidFill>
                <a:latin typeface="Times New Roman"/>
                <a:cs typeface="Times New Roman"/>
              </a:rPr>
              <a:t>14</a:t>
            </a:r>
          </a:p>
        </p:txBody>
      </p:sp>
      <p:cxnSp>
        <p:nvCxnSpPr>
          <p:cNvPr id="40" name="Connettore 1 39"/>
          <p:cNvCxnSpPr/>
          <p:nvPr/>
        </p:nvCxnSpPr>
        <p:spPr>
          <a:xfrm>
            <a:off x="5994000" y="3789040"/>
            <a:ext cx="0"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1" name="Triangolo isoscele 40"/>
          <p:cNvSpPr/>
          <p:nvPr/>
        </p:nvSpPr>
        <p:spPr>
          <a:xfrm>
            <a:off x="5724128"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3" name="CasellaDiTesto 42"/>
          <p:cNvSpPr txBox="1"/>
          <p:nvPr/>
        </p:nvSpPr>
        <p:spPr>
          <a:xfrm>
            <a:off x="5766326" y="5157192"/>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5</a:t>
            </a:r>
          </a:p>
        </p:txBody>
      </p:sp>
      <p:cxnSp>
        <p:nvCxnSpPr>
          <p:cNvPr id="42" name="Connettore 1 41"/>
          <p:cNvCxnSpPr/>
          <p:nvPr/>
        </p:nvCxnSpPr>
        <p:spPr>
          <a:xfrm>
            <a:off x="6012160" y="3789040"/>
            <a:ext cx="792092" cy="1008112"/>
          </a:xfrm>
          <a:prstGeom prst="line">
            <a:avLst/>
          </a:prstGeom>
          <a:ln w="2857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47" name="Triangolo isoscele 46"/>
          <p:cNvSpPr/>
          <p:nvPr/>
        </p:nvSpPr>
        <p:spPr>
          <a:xfrm>
            <a:off x="6588224" y="4725144"/>
            <a:ext cx="504056" cy="504056"/>
          </a:xfrm>
          <a:prstGeom prst="triangle">
            <a:avLst/>
          </a:prstGeom>
          <a:solidFill>
            <a:schemeClr val="bg1">
              <a:lumMod val="6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3" name="CasellaDiTesto 52"/>
          <p:cNvSpPr txBox="1"/>
          <p:nvPr/>
        </p:nvSpPr>
        <p:spPr>
          <a:xfrm>
            <a:off x="6630422" y="5157192"/>
            <a:ext cx="389850" cy="584776"/>
          </a:xfrm>
          <a:prstGeom prst="rect">
            <a:avLst/>
          </a:prstGeom>
          <a:noFill/>
        </p:spPr>
        <p:txBody>
          <a:bodyPr wrap="none" rtlCol="0">
            <a:spAutoFit/>
          </a:bodyPr>
          <a:lstStyle/>
          <a:p>
            <a:r>
              <a:rPr lang="it-IT" sz="3200" dirty="0">
                <a:solidFill>
                  <a:prstClr val="black"/>
                </a:solidFill>
                <a:latin typeface="Times New Roman"/>
                <a:cs typeface="Times New Roman"/>
              </a:rPr>
              <a:t>2</a:t>
            </a:r>
          </a:p>
        </p:txBody>
      </p:sp>
      <p:sp>
        <p:nvSpPr>
          <p:cNvPr id="61" name="Rettangolo 60"/>
          <p:cNvSpPr/>
          <p:nvPr/>
        </p:nvSpPr>
        <p:spPr>
          <a:xfrm>
            <a:off x="1" y="5890046"/>
            <a:ext cx="9143999" cy="923330"/>
          </a:xfrm>
          <a:prstGeom prst="rect">
            <a:avLst/>
          </a:prstGeom>
        </p:spPr>
        <p:txBody>
          <a:bodyPr wrap="square">
            <a:spAutoFit/>
          </a:bodyPr>
          <a:lstStyle/>
          <a:p>
            <a:pPr algn="just"/>
            <a:r>
              <a:rPr lang="it-IT" dirty="0">
                <a:solidFill>
                  <a:prstClr val="black"/>
                </a:solidFill>
                <a:latin typeface="Helvetica"/>
                <a:cs typeface="Helvetica"/>
              </a:rPr>
              <a:t>La funzione 1) ab conclude restituendo il valore del nodo radice, che è 3, perché la</a:t>
            </a:r>
          </a:p>
          <a:p>
            <a:pPr algn="just"/>
            <a:r>
              <a:rPr lang="it-IT" dirty="0">
                <a:solidFill>
                  <a:prstClr val="black"/>
                </a:solidFill>
                <a:latin typeface="Helvetica"/>
                <a:cs typeface="Helvetica"/>
              </a:rPr>
              <a:t>strategia migliore per MAX è fare la mossa che lo porti al nodo B, una strategia che</a:t>
            </a:r>
          </a:p>
          <a:p>
            <a:pPr algn="just"/>
            <a:r>
              <a:rPr lang="it-IT" dirty="0">
                <a:solidFill>
                  <a:prstClr val="black"/>
                </a:solidFill>
                <a:latin typeface="Helvetica"/>
                <a:cs typeface="Helvetica"/>
              </a:rPr>
              <a:t>porterà alla conclusione del gioco con un punteggio di 3.</a:t>
            </a:r>
          </a:p>
        </p:txBody>
      </p:sp>
    </p:spTree>
    <p:extLst>
      <p:ext uri="{BB962C8B-B14F-4D97-AF65-F5344CB8AC3E}">
        <p14:creationId xmlns:p14="http://schemas.microsoft.com/office/powerpoint/2010/main" val="2451907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a:off x="7308304" y="2564904"/>
            <a:ext cx="890463" cy="369332"/>
          </a:xfrm>
          <a:prstGeom prst="rect">
            <a:avLst/>
          </a:prstGeom>
        </p:spPr>
        <p:txBody>
          <a:bodyPr wrap="none">
            <a:spAutoFit/>
          </a:bodyPr>
          <a:lstStyle/>
          <a:p>
            <a:r>
              <a:rPr lang="it-IT" dirty="0">
                <a:solidFill>
                  <a:prstClr val="black"/>
                </a:solidFill>
                <a:latin typeface="Helvetica"/>
                <a:cs typeface="Helvetica"/>
              </a:rPr>
              <a:t> v == 2</a:t>
            </a:r>
          </a:p>
        </p:txBody>
      </p:sp>
      <p:sp>
        <p:nvSpPr>
          <p:cNvPr id="11" name="Rettangolo 10"/>
          <p:cNvSpPr/>
          <p:nvPr/>
        </p:nvSpPr>
        <p:spPr>
          <a:xfrm>
            <a:off x="4644008" y="2492896"/>
            <a:ext cx="890463" cy="369332"/>
          </a:xfrm>
          <a:prstGeom prst="rect">
            <a:avLst/>
          </a:prstGeom>
        </p:spPr>
        <p:txBody>
          <a:bodyPr wrap="none">
            <a:spAutoFit/>
          </a:bodyPr>
          <a:lstStyle/>
          <a:p>
            <a:r>
              <a:rPr lang="it-IT" dirty="0">
                <a:solidFill>
                  <a:prstClr val="black"/>
                </a:solidFill>
                <a:latin typeface="Helvetica"/>
                <a:cs typeface="Helvetica"/>
              </a:rPr>
              <a:t> v == 2</a:t>
            </a:r>
          </a:p>
        </p:txBody>
      </p:sp>
      <p:sp>
        <p:nvSpPr>
          <p:cNvPr id="12" name="Rettangolo 11"/>
          <p:cNvSpPr/>
          <p:nvPr/>
        </p:nvSpPr>
        <p:spPr>
          <a:xfrm>
            <a:off x="971600" y="2492896"/>
            <a:ext cx="890463" cy="369332"/>
          </a:xfrm>
          <a:prstGeom prst="rect">
            <a:avLst/>
          </a:prstGeom>
        </p:spPr>
        <p:txBody>
          <a:bodyPr wrap="none">
            <a:spAutoFit/>
          </a:bodyPr>
          <a:lstStyle/>
          <a:p>
            <a:r>
              <a:rPr lang="it-IT" dirty="0">
                <a:solidFill>
                  <a:prstClr val="black"/>
                </a:solidFill>
                <a:latin typeface="Helvetica"/>
                <a:cs typeface="Helvetica"/>
              </a:rPr>
              <a:t> v == 3</a:t>
            </a:r>
          </a:p>
        </p:txBody>
      </p:sp>
      <p:sp>
        <p:nvSpPr>
          <p:cNvPr id="13" name="Rettangolo 12"/>
          <p:cNvSpPr/>
          <p:nvPr/>
        </p:nvSpPr>
        <p:spPr>
          <a:xfrm>
            <a:off x="4139952" y="908720"/>
            <a:ext cx="890463" cy="369332"/>
          </a:xfrm>
          <a:prstGeom prst="rect">
            <a:avLst/>
          </a:prstGeom>
        </p:spPr>
        <p:txBody>
          <a:bodyPr wrap="none">
            <a:spAutoFit/>
          </a:bodyPr>
          <a:lstStyle/>
          <a:p>
            <a:r>
              <a:rPr lang="it-IT" dirty="0">
                <a:solidFill>
                  <a:prstClr val="black"/>
                </a:solidFill>
                <a:latin typeface="Helvetica"/>
                <a:cs typeface="Helvetica"/>
              </a:rPr>
              <a:t> v == 3</a:t>
            </a:r>
          </a:p>
        </p:txBody>
      </p:sp>
    </p:spTree>
    <p:extLst>
      <p:ext uri="{BB962C8B-B14F-4D97-AF65-F5344CB8AC3E}">
        <p14:creationId xmlns:p14="http://schemas.microsoft.com/office/powerpoint/2010/main" val="2247158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a:off x="7308304" y="2564904"/>
            <a:ext cx="890463" cy="369332"/>
          </a:xfrm>
          <a:prstGeom prst="rect">
            <a:avLst/>
          </a:prstGeom>
        </p:spPr>
        <p:txBody>
          <a:bodyPr wrap="none">
            <a:spAutoFit/>
          </a:bodyPr>
          <a:lstStyle/>
          <a:p>
            <a:r>
              <a:rPr lang="it-IT" dirty="0">
                <a:solidFill>
                  <a:prstClr val="black"/>
                </a:solidFill>
                <a:latin typeface="Helvetica"/>
                <a:cs typeface="Helvetica"/>
              </a:rPr>
              <a:t> v == 2</a:t>
            </a:r>
          </a:p>
        </p:txBody>
      </p:sp>
      <p:sp>
        <p:nvSpPr>
          <p:cNvPr id="11" name="Rettangolo 10"/>
          <p:cNvSpPr/>
          <p:nvPr/>
        </p:nvSpPr>
        <p:spPr>
          <a:xfrm>
            <a:off x="4644008" y="2492896"/>
            <a:ext cx="890463" cy="369332"/>
          </a:xfrm>
          <a:prstGeom prst="rect">
            <a:avLst/>
          </a:prstGeom>
        </p:spPr>
        <p:txBody>
          <a:bodyPr wrap="none">
            <a:spAutoFit/>
          </a:bodyPr>
          <a:lstStyle/>
          <a:p>
            <a:r>
              <a:rPr lang="it-IT" dirty="0">
                <a:solidFill>
                  <a:prstClr val="black"/>
                </a:solidFill>
                <a:latin typeface="Helvetica"/>
                <a:cs typeface="Helvetica"/>
              </a:rPr>
              <a:t> v == 2</a:t>
            </a:r>
          </a:p>
        </p:txBody>
      </p:sp>
      <p:sp>
        <p:nvSpPr>
          <p:cNvPr id="12" name="Rettangolo 11"/>
          <p:cNvSpPr/>
          <p:nvPr/>
        </p:nvSpPr>
        <p:spPr>
          <a:xfrm>
            <a:off x="971600" y="2492896"/>
            <a:ext cx="890463" cy="369332"/>
          </a:xfrm>
          <a:prstGeom prst="rect">
            <a:avLst/>
          </a:prstGeom>
        </p:spPr>
        <p:txBody>
          <a:bodyPr wrap="none">
            <a:spAutoFit/>
          </a:bodyPr>
          <a:lstStyle/>
          <a:p>
            <a:r>
              <a:rPr lang="it-IT" dirty="0">
                <a:solidFill>
                  <a:prstClr val="black"/>
                </a:solidFill>
                <a:latin typeface="Helvetica"/>
                <a:cs typeface="Helvetica"/>
              </a:rPr>
              <a:t> v == 3</a:t>
            </a:r>
          </a:p>
        </p:txBody>
      </p:sp>
      <p:sp>
        <p:nvSpPr>
          <p:cNvPr id="13" name="Rettangolo 12"/>
          <p:cNvSpPr/>
          <p:nvPr/>
        </p:nvSpPr>
        <p:spPr>
          <a:xfrm>
            <a:off x="4139952" y="908720"/>
            <a:ext cx="890463" cy="369332"/>
          </a:xfrm>
          <a:prstGeom prst="rect">
            <a:avLst/>
          </a:prstGeom>
        </p:spPr>
        <p:txBody>
          <a:bodyPr wrap="none">
            <a:spAutoFit/>
          </a:bodyPr>
          <a:lstStyle/>
          <a:p>
            <a:r>
              <a:rPr lang="it-IT" dirty="0">
                <a:solidFill>
                  <a:prstClr val="black"/>
                </a:solidFill>
                <a:latin typeface="Helvetica"/>
                <a:cs typeface="Helvetica"/>
              </a:rPr>
              <a:t> v == 3</a:t>
            </a: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Tree>
    <p:extLst>
      <p:ext uri="{BB962C8B-B14F-4D97-AF65-F5344CB8AC3E}">
        <p14:creationId xmlns:p14="http://schemas.microsoft.com/office/powerpoint/2010/main" val="23866093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14" name="Rettangolo 13"/>
          <p:cNvSpPr/>
          <p:nvPr/>
        </p:nvSpPr>
        <p:spPr>
          <a:xfrm>
            <a:off x="4788024" y="980728"/>
            <a:ext cx="2542769" cy="923330"/>
          </a:xfrm>
          <a:prstGeom prst="rect">
            <a:avLst/>
          </a:prstGeom>
        </p:spPr>
        <p:txBody>
          <a:bodyPr wrap="square">
            <a:spAutoFit/>
          </a:bodyPr>
          <a:lstStyle/>
          <a:p>
            <a:r>
              <a:rPr lang="it-IT" dirty="0">
                <a:latin typeface="Helvetica"/>
                <a:cs typeface="Helvetica"/>
              </a:rPr>
              <a:t>1. Si inizia dalla radice</a:t>
            </a:r>
          </a:p>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Rettangolo 14"/>
          <p:cNvSpPr/>
          <p:nvPr/>
        </p:nvSpPr>
        <p:spPr>
          <a:xfrm>
            <a:off x="8723" y="1700808"/>
            <a:ext cx="4196595" cy="923330"/>
          </a:xfrm>
          <a:prstGeom prst="rect">
            <a:avLst/>
          </a:prstGeom>
        </p:spPr>
        <p:txBody>
          <a:bodyPr wrap="square">
            <a:spAutoFit/>
          </a:bodyPr>
          <a:lstStyle/>
          <a:p>
            <a:r>
              <a:rPr lang="it-IT" dirty="0">
                <a:latin typeface="Helvetica"/>
                <a:cs typeface="Helvetica"/>
              </a:rPr>
              <a:t>2. Con </a:t>
            </a:r>
            <a:r>
              <a:rPr lang="it-IT" dirty="0" err="1">
                <a:latin typeface="Helvetica"/>
                <a:cs typeface="Helvetica"/>
              </a:rPr>
              <a:t>depth</a:t>
            </a:r>
            <a:r>
              <a:rPr lang="it-IT" dirty="0">
                <a:latin typeface="Helvetica"/>
                <a:cs typeface="Helvetica"/>
              </a:rPr>
              <a:t> first si portano questi valori in basso a sinistra, copiandoli su tutti i nodi del percorso.</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Tree>
    <p:extLst>
      <p:ext uri="{BB962C8B-B14F-4D97-AF65-F5344CB8AC3E}">
        <p14:creationId xmlns:p14="http://schemas.microsoft.com/office/powerpoint/2010/main" val="120185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1" name="Rettangolo 10"/>
          <p:cNvSpPr/>
          <p:nvPr/>
        </p:nvSpPr>
        <p:spPr>
          <a:xfrm>
            <a:off x="3275856" y="1196752"/>
            <a:ext cx="4196595" cy="5632312"/>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3. Arrivati davanti a un nodo foglia, ci chiediamo a chi tocca.</a:t>
            </a:r>
          </a:p>
          <a:p>
            <a:r>
              <a:rPr lang="it-IT" dirty="0">
                <a:latin typeface="Helvetica"/>
                <a:cs typeface="Helvetica"/>
              </a:rPr>
              <a:t>Solo MAX, che vuole massimizzare il punteggio, può modificare </a:t>
            </a:r>
            <a:r>
              <a:rPr lang="el-GR" dirty="0">
                <a:solidFill>
                  <a:prstClr val="black"/>
                </a:solidFill>
                <a:latin typeface="Helvetica"/>
                <a:cs typeface="Helvetica"/>
              </a:rPr>
              <a:t>α</a:t>
            </a:r>
            <a:r>
              <a:rPr lang="it-IT" dirty="0">
                <a:solidFill>
                  <a:prstClr val="black"/>
                </a:solidFill>
                <a:latin typeface="Helvetica"/>
                <a:cs typeface="Helvetica"/>
              </a:rPr>
              <a:t>.</a:t>
            </a:r>
          </a:p>
          <a:p>
            <a:r>
              <a:rPr lang="el-GR" dirty="0">
                <a:solidFill>
                  <a:prstClr val="black"/>
                </a:solidFill>
                <a:latin typeface="Helvetica"/>
                <a:cs typeface="Helvetica"/>
              </a:rPr>
              <a:t>α</a:t>
            </a:r>
            <a:r>
              <a:rPr lang="it-IT" dirty="0">
                <a:solidFill>
                  <a:prstClr val="black"/>
                </a:solidFill>
                <a:latin typeface="Helvetica"/>
                <a:cs typeface="Helvetica"/>
              </a:rPr>
              <a:t> viene modificato se MAX trova una mossa che gli garantisce un punteggio più alto di </a:t>
            </a:r>
            <a:r>
              <a:rPr lang="el-GR" dirty="0">
                <a:solidFill>
                  <a:prstClr val="black"/>
                </a:solidFill>
                <a:latin typeface="Helvetica"/>
                <a:cs typeface="Helvetica"/>
              </a:rPr>
              <a:t>α</a:t>
            </a:r>
            <a:r>
              <a:rPr lang="it-IT" dirty="0">
                <a:solidFill>
                  <a:prstClr val="black"/>
                </a:solidFill>
                <a:latin typeface="Helvetica"/>
                <a:cs typeface="Helvetica"/>
              </a:rPr>
              <a:t> (migliore per MAX).</a:t>
            </a:r>
          </a:p>
          <a:p>
            <a:r>
              <a:rPr lang="it-IT" dirty="0">
                <a:solidFill>
                  <a:prstClr val="black"/>
                </a:solidFill>
                <a:latin typeface="Helvetica"/>
                <a:cs typeface="Helvetica"/>
              </a:rPr>
              <a:t>Solo MIN, che vuole minimizzare il punteggio, può modificare </a:t>
            </a:r>
            <a:r>
              <a:rPr lang="en-US" dirty="0">
                <a:solidFill>
                  <a:prstClr val="black"/>
                </a:solidFill>
                <a:latin typeface="Helvetica"/>
                <a:cs typeface="Helvetica"/>
              </a:rPr>
              <a:t>β.</a:t>
            </a:r>
          </a:p>
          <a:p>
            <a:r>
              <a:rPr lang="en-US" dirty="0">
                <a:solidFill>
                  <a:prstClr val="black"/>
                </a:solidFill>
                <a:latin typeface="Helvetica"/>
                <a:cs typeface="Helvetica"/>
              </a:rPr>
              <a:t>β</a:t>
            </a:r>
            <a:r>
              <a:rPr lang="it-IT" dirty="0">
                <a:solidFill>
                  <a:prstClr val="black"/>
                </a:solidFill>
                <a:latin typeface="Helvetica"/>
                <a:cs typeface="Helvetica"/>
              </a:rPr>
              <a:t> viene modificato se MIN trova una mossa che gli garantisce un punteggio più basso di </a:t>
            </a:r>
            <a:r>
              <a:rPr lang="en-US" dirty="0">
                <a:solidFill>
                  <a:prstClr val="black"/>
                </a:solidFill>
                <a:latin typeface="Helvetica"/>
                <a:cs typeface="Helvetica"/>
              </a:rPr>
              <a:t>β (</a:t>
            </a:r>
            <a:r>
              <a:rPr lang="en-US" dirty="0" err="1">
                <a:solidFill>
                  <a:prstClr val="black"/>
                </a:solidFill>
                <a:latin typeface="Helvetica"/>
                <a:cs typeface="Helvetica"/>
              </a:rPr>
              <a:t>migliore</a:t>
            </a:r>
            <a:r>
              <a:rPr lang="en-US" dirty="0">
                <a:solidFill>
                  <a:prstClr val="black"/>
                </a:solidFill>
                <a:latin typeface="Helvetica"/>
                <a:cs typeface="Helvetica"/>
              </a:rPr>
              <a:t> per MIN)</a:t>
            </a:r>
            <a:r>
              <a:rPr lang="it-IT" dirty="0">
                <a:solidFill>
                  <a:prstClr val="black"/>
                </a:solidFill>
                <a:latin typeface="Helvetica"/>
                <a:cs typeface="Helvetica"/>
              </a:rPr>
              <a:t>.</a:t>
            </a:r>
            <a:br>
              <a:rPr lang="it-IT" dirty="0">
                <a:solidFill>
                  <a:prstClr val="black"/>
                </a:solidFill>
                <a:latin typeface="Helvetica"/>
                <a:cs typeface="Helvetica"/>
              </a:rPr>
            </a:br>
            <a:r>
              <a:rPr lang="it-IT" dirty="0">
                <a:solidFill>
                  <a:prstClr val="black"/>
                </a:solidFill>
                <a:latin typeface="Helvetica"/>
                <a:cs typeface="Helvetica"/>
              </a:rPr>
              <a:t>In questo esempio tocca a MIN, quindi assumiamo il suo punto di vista.</a:t>
            </a:r>
          </a:p>
          <a:p>
            <a:r>
              <a:rPr lang="it-IT" dirty="0">
                <a:solidFill>
                  <a:prstClr val="black"/>
                </a:solidFill>
                <a:latin typeface="Helvetica"/>
                <a:cs typeface="Helvetica"/>
              </a:rPr>
              <a:t>Esaminando i nodi figli da sinistra a destra, MIN trova innanzitutto 3.</a:t>
            </a:r>
          </a:p>
          <a:p>
            <a:r>
              <a:rPr lang="it-IT" dirty="0">
                <a:solidFill>
                  <a:prstClr val="black"/>
                </a:solidFill>
                <a:latin typeface="Helvetica"/>
                <a:cs typeface="Helvetica"/>
              </a:rPr>
              <a:t>3 è meglio dell’attuale </a:t>
            </a:r>
            <a:r>
              <a:rPr lang="en-US" dirty="0">
                <a:solidFill>
                  <a:prstClr val="black"/>
                </a:solidFill>
                <a:latin typeface="Helvetica"/>
                <a:cs typeface="Helvetica"/>
              </a:rPr>
              <a:t>β, </a:t>
            </a:r>
            <a:r>
              <a:rPr lang="en-US" dirty="0" err="1">
                <a:solidFill>
                  <a:prstClr val="black"/>
                </a:solidFill>
                <a:latin typeface="Helvetica"/>
                <a:cs typeface="Helvetica"/>
              </a:rPr>
              <a:t>quindi</a:t>
            </a:r>
            <a:r>
              <a:rPr lang="en-US" dirty="0">
                <a:solidFill>
                  <a:prstClr val="black"/>
                </a:solidFill>
                <a:latin typeface="Helvetica"/>
                <a:cs typeface="Helvetica"/>
              </a:rPr>
              <a:t> MIN </a:t>
            </a:r>
            <a:r>
              <a:rPr lang="en-US" dirty="0" err="1">
                <a:solidFill>
                  <a:prstClr val="black"/>
                </a:solidFill>
                <a:latin typeface="Helvetica"/>
                <a:cs typeface="Helvetica"/>
              </a:rPr>
              <a:t>aggiorna</a:t>
            </a:r>
            <a:r>
              <a:rPr lang="en-US" dirty="0">
                <a:solidFill>
                  <a:prstClr val="black"/>
                </a:solidFill>
                <a:latin typeface="Helvetica"/>
                <a:cs typeface="Helvetica"/>
              </a:rPr>
              <a:t> β. Il </a:t>
            </a:r>
            <a:r>
              <a:rPr lang="en-US" dirty="0" err="1">
                <a:solidFill>
                  <a:prstClr val="black"/>
                </a:solidFill>
                <a:latin typeface="Helvetica"/>
                <a:cs typeface="Helvetica"/>
              </a:rPr>
              <a:t>nodo</a:t>
            </a:r>
            <a:r>
              <a:rPr lang="en-US" dirty="0">
                <a:solidFill>
                  <a:prstClr val="black"/>
                </a:solidFill>
                <a:latin typeface="Helvetica"/>
                <a:cs typeface="Helvetica"/>
              </a:rPr>
              <a:t> B ha </a:t>
            </a:r>
            <a:r>
              <a:rPr lang="en-US" dirty="0" err="1">
                <a:solidFill>
                  <a:prstClr val="black"/>
                </a:solidFill>
                <a:latin typeface="Helvetica"/>
                <a:cs typeface="Helvetica"/>
              </a:rPr>
              <a:t>valore</a:t>
            </a:r>
            <a:r>
              <a:rPr lang="en-US" dirty="0">
                <a:solidFill>
                  <a:prstClr val="black"/>
                </a:solidFill>
                <a:latin typeface="Helvetica"/>
                <a:cs typeface="Helvetica"/>
              </a:rPr>
              <a:t> 3 (al </a:t>
            </a:r>
            <a:r>
              <a:rPr lang="en-US" dirty="0" err="1">
                <a:solidFill>
                  <a:prstClr val="black"/>
                </a:solidFill>
                <a:latin typeface="Helvetica"/>
                <a:cs typeface="Helvetica"/>
              </a:rPr>
              <a:t>momento</a:t>
            </a:r>
            <a:r>
              <a:rPr lang="en-US" dirty="0">
                <a:solidFill>
                  <a:prstClr val="black"/>
                </a:solidFill>
                <a:latin typeface="Helvetica"/>
                <a:cs typeface="Helvetica"/>
              </a:rPr>
              <a:t>, </a:t>
            </a:r>
            <a:r>
              <a:rPr lang="en-US" dirty="0" err="1">
                <a:solidFill>
                  <a:prstClr val="black"/>
                </a:solidFill>
                <a:latin typeface="Helvetica"/>
                <a:cs typeface="Helvetica"/>
              </a:rPr>
              <a:t>almeno</a:t>
            </a:r>
            <a:r>
              <a:rPr lang="en-US" dirty="0">
                <a:solidFill>
                  <a:prstClr val="black"/>
                </a:solidFill>
                <a:latin typeface="Helvetica"/>
                <a:cs typeface="Helvetica"/>
              </a:rPr>
              <a:t>).</a:t>
            </a:r>
            <a:endParaRPr lang="it-IT" dirty="0">
              <a:solidFill>
                <a:prstClr val="black"/>
              </a:solidFill>
              <a:latin typeface="Helvetica"/>
              <a:cs typeface="Helvetica"/>
            </a:endParaRPr>
          </a:p>
          <a:p>
            <a:endParaRPr lang="it-IT" dirty="0">
              <a:latin typeface="Helvetica"/>
              <a:cs typeface="Helvetica"/>
            </a:endParaRPr>
          </a:p>
        </p:txBody>
      </p:sp>
    </p:spTree>
    <p:extLst>
      <p:ext uri="{BB962C8B-B14F-4D97-AF65-F5344CB8AC3E}">
        <p14:creationId xmlns:p14="http://schemas.microsoft.com/office/powerpoint/2010/main" val="30090185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1" name="Rettangolo 10"/>
          <p:cNvSpPr/>
          <p:nvPr/>
        </p:nvSpPr>
        <p:spPr>
          <a:xfrm>
            <a:off x="3275856" y="2132856"/>
            <a:ext cx="3888432" cy="4524316"/>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4. La condizione per fare potatura è </a:t>
            </a:r>
            <a:r>
              <a:rPr lang="el-GR" dirty="0">
                <a:solidFill>
                  <a:prstClr val="black"/>
                </a:solidFill>
                <a:latin typeface="Helvetica"/>
                <a:cs typeface="Helvetica"/>
              </a:rPr>
              <a:t>α≧</a:t>
            </a:r>
            <a:r>
              <a:rPr lang="en-US" dirty="0">
                <a:solidFill>
                  <a:prstClr val="black"/>
                </a:solidFill>
                <a:latin typeface="Helvetica"/>
                <a:cs typeface="Helvetica"/>
              </a:rPr>
              <a:t>β. In </a:t>
            </a:r>
            <a:r>
              <a:rPr lang="en-US" dirty="0" err="1">
                <a:solidFill>
                  <a:prstClr val="black"/>
                </a:solidFill>
                <a:latin typeface="Helvetica"/>
                <a:cs typeface="Helvetica"/>
              </a:rPr>
              <a:t>questo</a:t>
            </a:r>
            <a:r>
              <a:rPr lang="en-US" dirty="0">
                <a:solidFill>
                  <a:prstClr val="black"/>
                </a:solidFill>
                <a:latin typeface="Helvetica"/>
                <a:cs typeface="Helvetica"/>
              </a:rPr>
              <a:t> </a:t>
            </a:r>
            <a:r>
              <a:rPr lang="en-US" dirty="0" err="1">
                <a:solidFill>
                  <a:prstClr val="black"/>
                </a:solidFill>
                <a:latin typeface="Helvetica"/>
                <a:cs typeface="Helvetica"/>
              </a:rPr>
              <a:t>caso</a:t>
            </a:r>
            <a:r>
              <a:rPr lang="en-US" dirty="0">
                <a:solidFill>
                  <a:prstClr val="black"/>
                </a:solidFill>
                <a:latin typeface="Helvetica"/>
                <a:cs typeface="Helvetica"/>
              </a:rPr>
              <a:t> non </a:t>
            </a:r>
            <a:r>
              <a:rPr lang="en-US" dirty="0" err="1">
                <a:solidFill>
                  <a:prstClr val="black"/>
                </a:solidFill>
                <a:latin typeface="Helvetica"/>
                <a:cs typeface="Helvetica"/>
              </a:rPr>
              <a:t>è</a:t>
            </a:r>
            <a:r>
              <a:rPr lang="en-US" dirty="0">
                <a:solidFill>
                  <a:prstClr val="black"/>
                </a:solidFill>
                <a:latin typeface="Helvetica"/>
                <a:cs typeface="Helvetica"/>
              </a:rPr>
              <a:t> </a:t>
            </a:r>
            <a:r>
              <a:rPr lang="en-US" dirty="0" err="1">
                <a:solidFill>
                  <a:prstClr val="black"/>
                </a:solidFill>
                <a:latin typeface="Helvetica"/>
                <a:cs typeface="Helvetica"/>
              </a:rPr>
              <a:t>verificata</a:t>
            </a:r>
            <a:r>
              <a:rPr lang="en-US" dirty="0">
                <a:solidFill>
                  <a:prstClr val="black"/>
                </a:solidFill>
                <a:latin typeface="Helvetica"/>
                <a:cs typeface="Helvetica"/>
              </a:rPr>
              <a:t>, </a:t>
            </a:r>
            <a:r>
              <a:rPr lang="en-US" dirty="0" err="1">
                <a:solidFill>
                  <a:prstClr val="black"/>
                </a:solidFill>
                <a:latin typeface="Helvetica"/>
                <a:cs typeface="Helvetica"/>
              </a:rPr>
              <a:t>quindi</a:t>
            </a:r>
            <a:r>
              <a:rPr lang="en-US" dirty="0">
                <a:solidFill>
                  <a:prstClr val="black"/>
                </a:solidFill>
                <a:latin typeface="Helvetica"/>
                <a:cs typeface="Helvetica"/>
              </a:rPr>
              <a:t> MIN </a:t>
            </a:r>
            <a:r>
              <a:rPr lang="en-US" dirty="0" err="1">
                <a:solidFill>
                  <a:prstClr val="black"/>
                </a:solidFill>
                <a:latin typeface="Helvetica"/>
                <a:cs typeface="Helvetica"/>
              </a:rPr>
              <a:t>prosegue</a:t>
            </a:r>
            <a:r>
              <a:rPr lang="en-US" dirty="0">
                <a:solidFill>
                  <a:prstClr val="black"/>
                </a:solidFill>
                <a:latin typeface="Helvetica"/>
                <a:cs typeface="Helvetica"/>
              </a:rPr>
              <a:t> a </a:t>
            </a:r>
            <a:r>
              <a:rPr lang="en-US" dirty="0" err="1">
                <a:solidFill>
                  <a:prstClr val="black"/>
                </a:solidFill>
                <a:latin typeface="Helvetica"/>
                <a:cs typeface="Helvetica"/>
              </a:rPr>
              <a:t>esaminare</a:t>
            </a:r>
            <a:r>
              <a:rPr lang="en-US" dirty="0">
                <a:solidFill>
                  <a:prstClr val="black"/>
                </a:solidFill>
                <a:latin typeface="Helvetica"/>
                <a:cs typeface="Helvetica"/>
              </a:rPr>
              <a:t>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prossimo</a:t>
            </a:r>
            <a:r>
              <a:rPr lang="en-US" dirty="0">
                <a:solidFill>
                  <a:prstClr val="black"/>
                </a:solidFill>
                <a:latin typeface="Helvetica"/>
                <a:cs typeface="Helvetica"/>
              </a:rPr>
              <a:t> </a:t>
            </a:r>
            <a:r>
              <a:rPr lang="en-US" dirty="0" err="1">
                <a:solidFill>
                  <a:prstClr val="black"/>
                </a:solidFill>
                <a:latin typeface="Helvetica"/>
                <a:cs typeface="Helvetica"/>
              </a:rPr>
              <a:t>nodo</a:t>
            </a:r>
            <a:r>
              <a:rPr lang="en-US" dirty="0">
                <a:solidFill>
                  <a:prstClr val="black"/>
                </a:solidFill>
                <a:latin typeface="Helvetica"/>
                <a:cs typeface="Helvetica"/>
              </a:rPr>
              <a:t> </a:t>
            </a:r>
            <a:r>
              <a:rPr lang="en-US" dirty="0" err="1">
                <a:solidFill>
                  <a:prstClr val="black"/>
                </a:solidFill>
                <a:latin typeface="Helvetica"/>
                <a:cs typeface="Helvetica"/>
              </a:rPr>
              <a:t>figlio</a:t>
            </a:r>
            <a:r>
              <a:rPr lang="en-US" dirty="0">
                <a:solidFill>
                  <a:prstClr val="black"/>
                </a:solidFill>
                <a:latin typeface="Helvetica"/>
                <a:cs typeface="Helvetica"/>
              </a:rPr>
              <a:t>.</a:t>
            </a:r>
          </a:p>
          <a:p>
            <a:r>
              <a:rPr lang="en-US" dirty="0" err="1">
                <a:solidFill>
                  <a:prstClr val="black"/>
                </a:solidFill>
                <a:latin typeface="Helvetica"/>
                <a:cs typeface="Helvetica"/>
              </a:rPr>
              <a:t>Ogni</a:t>
            </a:r>
            <a:r>
              <a:rPr lang="en-US" dirty="0">
                <a:solidFill>
                  <a:prstClr val="black"/>
                </a:solidFill>
                <a:latin typeface="Helvetica"/>
                <a:cs typeface="Helvetica"/>
              </a:rPr>
              <a:t> </a:t>
            </a:r>
            <a:r>
              <a:rPr lang="en-US" dirty="0" err="1">
                <a:solidFill>
                  <a:prstClr val="black"/>
                </a:solidFill>
                <a:latin typeface="Helvetica"/>
                <a:cs typeface="Helvetica"/>
              </a:rPr>
              <a:t>volta</a:t>
            </a:r>
            <a:r>
              <a:rPr lang="en-US" dirty="0">
                <a:solidFill>
                  <a:prstClr val="black"/>
                </a:solidFill>
                <a:latin typeface="Helvetica"/>
                <a:cs typeface="Helvetica"/>
              </a:rPr>
              <a:t> </a:t>
            </a:r>
            <a:r>
              <a:rPr lang="en-US" dirty="0" err="1">
                <a:solidFill>
                  <a:prstClr val="black"/>
                </a:solidFill>
                <a:latin typeface="Helvetica"/>
                <a:cs typeface="Helvetica"/>
              </a:rPr>
              <a:t>che</a:t>
            </a:r>
            <a:r>
              <a:rPr lang="en-US" dirty="0">
                <a:solidFill>
                  <a:prstClr val="black"/>
                </a:solidFill>
                <a:latin typeface="Helvetica"/>
                <a:cs typeface="Helvetica"/>
              </a:rPr>
              <a:t> </a:t>
            </a:r>
            <a:r>
              <a:rPr lang="en-US" dirty="0" err="1">
                <a:solidFill>
                  <a:prstClr val="black"/>
                </a:solidFill>
                <a:latin typeface="Helvetica"/>
                <a:cs typeface="Helvetica"/>
              </a:rPr>
              <a:t>trova</a:t>
            </a:r>
            <a:r>
              <a:rPr lang="en-US" dirty="0">
                <a:solidFill>
                  <a:prstClr val="black"/>
                </a:solidFill>
                <a:latin typeface="Helvetica"/>
                <a:cs typeface="Helvetica"/>
              </a:rPr>
              <a:t> un </a:t>
            </a:r>
            <a:r>
              <a:rPr lang="en-US" dirty="0" err="1">
                <a:solidFill>
                  <a:prstClr val="black"/>
                </a:solidFill>
                <a:latin typeface="Helvetica"/>
                <a:cs typeface="Helvetica"/>
              </a:rPr>
              <a:t>punteggio</a:t>
            </a:r>
            <a:r>
              <a:rPr lang="en-US" dirty="0">
                <a:solidFill>
                  <a:prstClr val="black"/>
                </a:solidFill>
                <a:latin typeface="Helvetica"/>
                <a:cs typeface="Helvetica"/>
              </a:rPr>
              <a:t> per </a:t>
            </a:r>
            <a:r>
              <a:rPr lang="en-US" dirty="0" err="1">
                <a:solidFill>
                  <a:prstClr val="black"/>
                </a:solidFill>
                <a:latin typeface="Helvetica"/>
                <a:cs typeface="Helvetica"/>
              </a:rPr>
              <a:t>lui</a:t>
            </a:r>
            <a:r>
              <a:rPr lang="en-US" dirty="0">
                <a:solidFill>
                  <a:prstClr val="black"/>
                </a:solidFill>
                <a:latin typeface="Helvetica"/>
                <a:cs typeface="Helvetica"/>
              </a:rPr>
              <a:t> </a:t>
            </a:r>
            <a:r>
              <a:rPr lang="en-US" dirty="0" err="1">
                <a:solidFill>
                  <a:prstClr val="black"/>
                </a:solidFill>
                <a:latin typeface="Helvetica"/>
                <a:cs typeface="Helvetica"/>
              </a:rPr>
              <a:t>migliore</a:t>
            </a:r>
            <a:r>
              <a:rPr lang="en-US" dirty="0">
                <a:solidFill>
                  <a:prstClr val="black"/>
                </a:solidFill>
                <a:latin typeface="Helvetica"/>
                <a:cs typeface="Helvetica"/>
              </a:rPr>
              <a:t>, </a:t>
            </a:r>
            <a:r>
              <a:rPr lang="en-US" dirty="0" err="1">
                <a:solidFill>
                  <a:prstClr val="black"/>
                </a:solidFill>
                <a:latin typeface="Helvetica"/>
                <a:cs typeface="Helvetica"/>
              </a:rPr>
              <a:t>aggiorna</a:t>
            </a:r>
            <a:r>
              <a:rPr lang="en-US" dirty="0">
                <a:solidFill>
                  <a:prstClr val="black"/>
                </a:solidFill>
                <a:latin typeface="Helvetica"/>
                <a:cs typeface="Helvetica"/>
              </a:rPr>
              <a:t> β e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valore</a:t>
            </a:r>
            <a:r>
              <a:rPr lang="en-US" dirty="0">
                <a:solidFill>
                  <a:prstClr val="black"/>
                </a:solidFill>
                <a:latin typeface="Helvetica"/>
                <a:cs typeface="Helvetica"/>
              </a:rPr>
              <a:t> del </a:t>
            </a:r>
            <a:r>
              <a:rPr lang="en-US" dirty="0" err="1">
                <a:solidFill>
                  <a:prstClr val="black"/>
                </a:solidFill>
                <a:latin typeface="Helvetica"/>
                <a:cs typeface="Helvetica"/>
              </a:rPr>
              <a:t>nodo</a:t>
            </a:r>
            <a:r>
              <a:rPr lang="en-US" dirty="0">
                <a:solidFill>
                  <a:prstClr val="black"/>
                </a:solidFill>
                <a:latin typeface="Helvetica"/>
                <a:cs typeface="Helvetica"/>
              </a:rPr>
              <a:t>.</a:t>
            </a:r>
          </a:p>
          <a:p>
            <a:r>
              <a:rPr lang="en-US" dirty="0">
                <a:solidFill>
                  <a:prstClr val="black"/>
                </a:solidFill>
                <a:latin typeface="Helvetica"/>
                <a:cs typeface="Helvetica"/>
              </a:rPr>
              <a:t>In </a:t>
            </a:r>
            <a:r>
              <a:rPr lang="en-US" dirty="0" err="1">
                <a:solidFill>
                  <a:prstClr val="black"/>
                </a:solidFill>
                <a:latin typeface="Helvetica"/>
                <a:cs typeface="Helvetica"/>
              </a:rPr>
              <a:t>questo</a:t>
            </a:r>
            <a:r>
              <a:rPr lang="en-US" dirty="0">
                <a:solidFill>
                  <a:prstClr val="black"/>
                </a:solidFill>
                <a:latin typeface="Helvetica"/>
                <a:cs typeface="Helvetica"/>
              </a:rPr>
              <a:t> </a:t>
            </a:r>
            <a:r>
              <a:rPr lang="en-US" dirty="0" err="1">
                <a:solidFill>
                  <a:prstClr val="black"/>
                </a:solidFill>
                <a:latin typeface="Helvetica"/>
                <a:cs typeface="Helvetica"/>
              </a:rPr>
              <a:t>esempio</a:t>
            </a:r>
            <a:r>
              <a:rPr lang="en-US" dirty="0">
                <a:solidFill>
                  <a:prstClr val="black"/>
                </a:solidFill>
                <a:latin typeface="Helvetica"/>
                <a:cs typeface="Helvetica"/>
              </a:rPr>
              <a:t>, 12 </a:t>
            </a:r>
            <a:r>
              <a:rPr lang="en-US" dirty="0" err="1">
                <a:solidFill>
                  <a:prstClr val="black"/>
                </a:solidFill>
                <a:latin typeface="Helvetica"/>
                <a:cs typeface="Helvetica"/>
              </a:rPr>
              <a:t>è</a:t>
            </a:r>
            <a:r>
              <a:rPr lang="en-US" dirty="0">
                <a:solidFill>
                  <a:prstClr val="black"/>
                </a:solidFill>
                <a:latin typeface="Helvetica"/>
                <a:cs typeface="Helvetica"/>
              </a:rPr>
              <a:t> </a:t>
            </a:r>
            <a:r>
              <a:rPr lang="en-US" dirty="0" err="1">
                <a:solidFill>
                  <a:prstClr val="black"/>
                </a:solidFill>
                <a:latin typeface="Helvetica"/>
                <a:cs typeface="Helvetica"/>
              </a:rPr>
              <a:t>peggiore</a:t>
            </a:r>
            <a:r>
              <a:rPr lang="en-US" dirty="0">
                <a:solidFill>
                  <a:prstClr val="black"/>
                </a:solidFill>
                <a:latin typeface="Helvetica"/>
                <a:cs typeface="Helvetica"/>
              </a:rPr>
              <a:t> di 3 (per MIN), β non </a:t>
            </a:r>
            <a:r>
              <a:rPr lang="en-US" dirty="0" err="1">
                <a:solidFill>
                  <a:prstClr val="black"/>
                </a:solidFill>
                <a:latin typeface="Helvetica"/>
                <a:cs typeface="Helvetica"/>
              </a:rPr>
              <a:t>viene</a:t>
            </a:r>
            <a:r>
              <a:rPr lang="en-US" dirty="0">
                <a:solidFill>
                  <a:prstClr val="black"/>
                </a:solidFill>
                <a:latin typeface="Helvetica"/>
                <a:cs typeface="Helvetica"/>
              </a:rPr>
              <a:t> </a:t>
            </a:r>
            <a:r>
              <a:rPr lang="en-US" dirty="0" err="1">
                <a:solidFill>
                  <a:prstClr val="black"/>
                </a:solidFill>
                <a:latin typeface="Helvetica"/>
                <a:cs typeface="Helvetica"/>
              </a:rPr>
              <a:t>aggiornato</a:t>
            </a:r>
            <a:r>
              <a:rPr lang="en-US" dirty="0">
                <a:solidFill>
                  <a:prstClr val="black"/>
                </a:solidFill>
                <a:latin typeface="Helvetica"/>
                <a:cs typeface="Helvetica"/>
              </a:rPr>
              <a:t> e la </a:t>
            </a:r>
            <a:r>
              <a:rPr lang="en-US" dirty="0" err="1">
                <a:solidFill>
                  <a:prstClr val="black"/>
                </a:solidFill>
                <a:latin typeface="Helvetica"/>
                <a:cs typeface="Helvetica"/>
              </a:rPr>
              <a:t>condizione</a:t>
            </a:r>
            <a:r>
              <a:rPr lang="en-US" dirty="0">
                <a:solidFill>
                  <a:prstClr val="black"/>
                </a:solidFill>
                <a:latin typeface="Helvetica"/>
                <a:cs typeface="Helvetica"/>
              </a:rPr>
              <a:t> di </a:t>
            </a:r>
            <a:r>
              <a:rPr lang="en-US" dirty="0" err="1">
                <a:solidFill>
                  <a:prstClr val="black"/>
                </a:solidFill>
                <a:latin typeface="Helvetica"/>
                <a:cs typeface="Helvetica"/>
              </a:rPr>
              <a:t>potatura</a:t>
            </a:r>
            <a:r>
              <a:rPr lang="en-US" dirty="0">
                <a:solidFill>
                  <a:prstClr val="black"/>
                </a:solidFill>
                <a:latin typeface="Helvetica"/>
                <a:cs typeface="Helvetica"/>
              </a:rPr>
              <a:t> </a:t>
            </a:r>
            <a:r>
              <a:rPr lang="en-US" dirty="0" err="1">
                <a:solidFill>
                  <a:prstClr val="black"/>
                </a:solidFill>
                <a:latin typeface="Helvetica"/>
                <a:cs typeface="Helvetica"/>
              </a:rPr>
              <a:t>rimane</a:t>
            </a:r>
            <a:r>
              <a:rPr lang="en-US" dirty="0">
                <a:solidFill>
                  <a:prstClr val="black"/>
                </a:solidFill>
                <a:latin typeface="Helvetica"/>
                <a:cs typeface="Helvetica"/>
              </a:rPr>
              <a:t> non </a:t>
            </a:r>
            <a:r>
              <a:rPr lang="en-US" dirty="0" err="1">
                <a:solidFill>
                  <a:prstClr val="black"/>
                </a:solidFill>
                <a:latin typeface="Helvetica"/>
                <a:cs typeface="Helvetica"/>
              </a:rPr>
              <a:t>soddisfatta</a:t>
            </a:r>
            <a:r>
              <a:rPr lang="en-US" dirty="0">
                <a:solidFill>
                  <a:prstClr val="black"/>
                </a:solidFill>
                <a:latin typeface="Helvetica"/>
                <a:cs typeface="Helvetica"/>
              </a:rPr>
              <a:t>, </a:t>
            </a:r>
            <a:r>
              <a:rPr lang="en-US" dirty="0" err="1">
                <a:solidFill>
                  <a:prstClr val="black"/>
                </a:solidFill>
                <a:latin typeface="Helvetica"/>
                <a:cs typeface="Helvetica"/>
              </a:rPr>
              <a:t>quindi</a:t>
            </a:r>
            <a:r>
              <a:rPr lang="en-US" dirty="0">
                <a:solidFill>
                  <a:prstClr val="black"/>
                </a:solidFill>
                <a:latin typeface="Helvetica"/>
                <a:cs typeface="Helvetica"/>
              </a:rPr>
              <a:t> </a:t>
            </a:r>
            <a:r>
              <a:rPr lang="en-US" dirty="0" err="1">
                <a:solidFill>
                  <a:prstClr val="black"/>
                </a:solidFill>
                <a:latin typeface="Helvetica"/>
                <a:cs typeface="Helvetica"/>
              </a:rPr>
              <a:t>si</a:t>
            </a:r>
            <a:r>
              <a:rPr lang="en-US" dirty="0">
                <a:solidFill>
                  <a:prstClr val="black"/>
                </a:solidFill>
                <a:latin typeface="Helvetica"/>
                <a:cs typeface="Helvetica"/>
              </a:rPr>
              <a:t> </a:t>
            </a:r>
            <a:r>
              <a:rPr lang="en-US" dirty="0" err="1">
                <a:solidFill>
                  <a:prstClr val="black"/>
                </a:solidFill>
                <a:latin typeface="Helvetica"/>
                <a:cs typeface="Helvetica"/>
              </a:rPr>
              <a:t>prosegue</a:t>
            </a:r>
            <a:r>
              <a:rPr lang="en-US" dirty="0">
                <a:solidFill>
                  <a:prstClr val="black"/>
                </a:solidFill>
                <a:latin typeface="Helvetica"/>
                <a:cs typeface="Helvetica"/>
              </a:rPr>
              <a:t> </a:t>
            </a:r>
            <a:r>
              <a:rPr lang="en-US" dirty="0" err="1">
                <a:solidFill>
                  <a:prstClr val="black"/>
                </a:solidFill>
                <a:latin typeface="Helvetica"/>
                <a:cs typeface="Helvetica"/>
              </a:rPr>
              <a:t>nel</a:t>
            </a:r>
            <a:r>
              <a:rPr lang="en-US" dirty="0">
                <a:solidFill>
                  <a:prstClr val="black"/>
                </a:solidFill>
                <a:latin typeface="Helvetica"/>
                <a:cs typeface="Helvetica"/>
              </a:rPr>
              <a:t> </a:t>
            </a:r>
            <a:r>
              <a:rPr lang="en-US" dirty="0" err="1">
                <a:solidFill>
                  <a:prstClr val="black"/>
                </a:solidFill>
                <a:latin typeface="Helvetica"/>
                <a:cs typeface="Helvetica"/>
              </a:rPr>
              <a:t>controllo</a:t>
            </a:r>
            <a:r>
              <a:rPr lang="en-US" dirty="0">
                <a:solidFill>
                  <a:prstClr val="black"/>
                </a:solidFill>
                <a:latin typeface="Helvetica"/>
                <a:cs typeface="Helvetica"/>
              </a:rPr>
              <a:t>.</a:t>
            </a:r>
          </a:p>
          <a:p>
            <a:r>
              <a:rPr lang="en-US" dirty="0">
                <a:solidFill>
                  <a:prstClr val="black"/>
                </a:solidFill>
                <a:latin typeface="Helvetica"/>
                <a:cs typeface="Helvetica"/>
              </a:rPr>
              <a:t>MIN </a:t>
            </a:r>
            <a:r>
              <a:rPr lang="en-US" dirty="0" err="1">
                <a:solidFill>
                  <a:prstClr val="black"/>
                </a:solidFill>
                <a:latin typeface="Helvetica"/>
                <a:cs typeface="Helvetica"/>
              </a:rPr>
              <a:t>trova</a:t>
            </a:r>
            <a:r>
              <a:rPr lang="en-US" dirty="0">
                <a:solidFill>
                  <a:prstClr val="black"/>
                </a:solidFill>
                <a:latin typeface="Helvetica"/>
                <a:cs typeface="Helvetica"/>
              </a:rPr>
              <a:t> 8, </a:t>
            </a:r>
            <a:r>
              <a:rPr lang="en-US" dirty="0" err="1">
                <a:solidFill>
                  <a:prstClr val="black"/>
                </a:solidFill>
                <a:latin typeface="Helvetica"/>
                <a:cs typeface="Helvetica"/>
              </a:rPr>
              <a:t>comunque</a:t>
            </a:r>
            <a:r>
              <a:rPr lang="en-US" dirty="0">
                <a:solidFill>
                  <a:prstClr val="black"/>
                </a:solidFill>
                <a:latin typeface="Helvetica"/>
                <a:cs typeface="Helvetica"/>
              </a:rPr>
              <a:t> </a:t>
            </a:r>
            <a:r>
              <a:rPr lang="en-US" dirty="0" err="1">
                <a:solidFill>
                  <a:prstClr val="black"/>
                </a:solidFill>
                <a:latin typeface="Helvetica"/>
                <a:cs typeface="Helvetica"/>
              </a:rPr>
              <a:t>peggiore</a:t>
            </a:r>
            <a:r>
              <a:rPr lang="en-US" dirty="0">
                <a:solidFill>
                  <a:prstClr val="black"/>
                </a:solidFill>
                <a:latin typeface="Helvetica"/>
                <a:cs typeface="Helvetica"/>
              </a:rPr>
              <a:t> di 3 (per </a:t>
            </a:r>
            <a:r>
              <a:rPr lang="en-US" dirty="0" err="1">
                <a:solidFill>
                  <a:prstClr val="black"/>
                </a:solidFill>
                <a:latin typeface="Helvetica"/>
                <a:cs typeface="Helvetica"/>
              </a:rPr>
              <a:t>lui</a:t>
            </a:r>
            <a:r>
              <a:rPr lang="en-US" dirty="0">
                <a:solidFill>
                  <a:prstClr val="black"/>
                </a:solidFill>
                <a:latin typeface="Helvetica"/>
                <a:cs typeface="Helvetica"/>
              </a:rPr>
              <a:t>). Il </a:t>
            </a:r>
            <a:r>
              <a:rPr lang="en-US" dirty="0" err="1">
                <a:solidFill>
                  <a:prstClr val="black"/>
                </a:solidFill>
                <a:latin typeface="Helvetica"/>
                <a:cs typeface="Helvetica"/>
              </a:rPr>
              <a:t>controllo</a:t>
            </a:r>
            <a:r>
              <a:rPr lang="en-US" dirty="0">
                <a:solidFill>
                  <a:prstClr val="black"/>
                </a:solidFill>
                <a:latin typeface="Helvetica"/>
                <a:cs typeface="Helvetica"/>
              </a:rPr>
              <a:t> </a:t>
            </a:r>
            <a:r>
              <a:rPr lang="en-US" dirty="0" err="1">
                <a:solidFill>
                  <a:prstClr val="black"/>
                </a:solidFill>
                <a:latin typeface="Helvetica"/>
                <a:cs typeface="Helvetica"/>
              </a:rPr>
              <a:t>termina</a:t>
            </a:r>
            <a:r>
              <a:rPr lang="en-US" dirty="0">
                <a:solidFill>
                  <a:prstClr val="black"/>
                </a:solidFill>
                <a:latin typeface="Helvetica"/>
                <a:cs typeface="Helvetica"/>
              </a:rPr>
              <a:t> e al </a:t>
            </a:r>
            <a:r>
              <a:rPr lang="en-US" dirty="0" err="1">
                <a:solidFill>
                  <a:prstClr val="black"/>
                </a:solidFill>
                <a:latin typeface="Helvetica"/>
                <a:cs typeface="Helvetica"/>
              </a:rPr>
              <a:t>nodo</a:t>
            </a:r>
            <a:r>
              <a:rPr lang="en-US" dirty="0">
                <a:solidFill>
                  <a:prstClr val="black"/>
                </a:solidFill>
                <a:latin typeface="Helvetica"/>
                <a:cs typeface="Helvetica"/>
              </a:rPr>
              <a:t> B </a:t>
            </a:r>
            <a:r>
              <a:rPr lang="en-US" dirty="0" err="1">
                <a:solidFill>
                  <a:prstClr val="black"/>
                </a:solidFill>
                <a:latin typeface="Helvetica"/>
                <a:cs typeface="Helvetica"/>
              </a:rPr>
              <a:t>viene</a:t>
            </a:r>
            <a:r>
              <a:rPr lang="en-US" dirty="0">
                <a:solidFill>
                  <a:prstClr val="black"/>
                </a:solidFill>
                <a:latin typeface="Helvetica"/>
                <a:cs typeface="Helvetica"/>
              </a:rPr>
              <a:t> </a:t>
            </a:r>
            <a:r>
              <a:rPr lang="en-US" dirty="0" err="1">
                <a:solidFill>
                  <a:prstClr val="black"/>
                </a:solidFill>
                <a:latin typeface="Helvetica"/>
                <a:cs typeface="Helvetica"/>
              </a:rPr>
              <a:t>associato</a:t>
            </a:r>
            <a:r>
              <a:rPr lang="en-US" dirty="0">
                <a:solidFill>
                  <a:prstClr val="black"/>
                </a:solidFill>
                <a:latin typeface="Helvetica"/>
                <a:cs typeface="Helvetica"/>
              </a:rPr>
              <a:t> in </a:t>
            </a:r>
            <a:r>
              <a:rPr lang="en-US" dirty="0" err="1">
                <a:solidFill>
                  <a:prstClr val="black"/>
                </a:solidFill>
                <a:latin typeface="Helvetica"/>
                <a:cs typeface="Helvetica"/>
              </a:rPr>
              <a:t>valore</a:t>
            </a:r>
            <a:r>
              <a:rPr lang="en-US" dirty="0">
                <a:solidFill>
                  <a:prstClr val="black"/>
                </a:solidFill>
                <a:latin typeface="Helvetica"/>
                <a:cs typeface="Helvetica"/>
              </a:rPr>
              <a:t> 3 in </a:t>
            </a:r>
            <a:r>
              <a:rPr lang="en-US" dirty="0" err="1">
                <a:solidFill>
                  <a:prstClr val="black"/>
                </a:solidFill>
                <a:latin typeface="Helvetica"/>
                <a:cs typeface="Helvetica"/>
              </a:rPr>
              <a:t>maniera</a:t>
            </a:r>
            <a:r>
              <a:rPr lang="en-US" dirty="0">
                <a:solidFill>
                  <a:prstClr val="black"/>
                </a:solidFill>
                <a:latin typeface="Helvetica"/>
                <a:cs typeface="Helvetica"/>
              </a:rPr>
              <a:t> </a:t>
            </a:r>
            <a:r>
              <a:rPr lang="en-US" dirty="0" err="1">
                <a:solidFill>
                  <a:prstClr val="black"/>
                </a:solidFill>
                <a:latin typeface="Helvetica"/>
                <a:cs typeface="Helvetica"/>
              </a:rPr>
              <a:t>definitiva</a:t>
            </a:r>
            <a:r>
              <a:rPr lang="en-US" dirty="0">
                <a:solidFill>
                  <a:prstClr val="black"/>
                </a:solidFill>
                <a:latin typeface="Helvetica"/>
                <a:cs typeface="Helvetica"/>
              </a:rPr>
              <a:t>.</a:t>
            </a:r>
          </a:p>
        </p:txBody>
      </p:sp>
      <p:cxnSp>
        <p:nvCxnSpPr>
          <p:cNvPr id="10" name="Connettore 1 9"/>
          <p:cNvCxnSpPr>
            <a:endCxn id="3" idx="3"/>
          </p:cNvCxnSpPr>
          <p:nvPr/>
        </p:nvCxnSpPr>
        <p:spPr>
          <a:xfrm flipV="1">
            <a:off x="2483768" y="317610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2602772" y="3356992"/>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Tree>
    <p:extLst>
      <p:ext uri="{BB962C8B-B14F-4D97-AF65-F5344CB8AC3E}">
        <p14:creationId xmlns:p14="http://schemas.microsoft.com/office/powerpoint/2010/main" val="387423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1" name="Rettangolo 10"/>
          <p:cNvSpPr/>
          <p:nvPr/>
        </p:nvSpPr>
        <p:spPr>
          <a:xfrm>
            <a:off x="6012160" y="764704"/>
            <a:ext cx="3024336" cy="4801315"/>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5. Con il backtracking torniamo alla radice, dove il turno è di MAX. Alla radice associamo il valore del nodo B, 3, che è un possibile risultato. Sicuramente è migliore di </a:t>
            </a:r>
            <a:r>
              <a:rPr lang="mr-IN" dirty="0">
                <a:solidFill>
                  <a:prstClr val="black"/>
                </a:solidFill>
                <a:latin typeface="Helvetica"/>
                <a:cs typeface="Helvetica"/>
              </a:rPr>
              <a:t>−∞</a:t>
            </a:r>
            <a:r>
              <a:rPr lang="it-IT" dirty="0">
                <a:solidFill>
                  <a:prstClr val="black"/>
                </a:solidFill>
                <a:latin typeface="Helvetica"/>
                <a:cs typeface="Helvetica"/>
              </a:rPr>
              <a:t>, l’attuale </a:t>
            </a:r>
            <a:r>
              <a:rPr lang="el-GR" dirty="0">
                <a:solidFill>
                  <a:prstClr val="black"/>
                </a:solidFill>
                <a:latin typeface="Helvetica"/>
                <a:cs typeface="Helvetica"/>
              </a:rPr>
              <a:t>α</a:t>
            </a:r>
            <a:r>
              <a:rPr lang="it-IT" dirty="0">
                <a:solidFill>
                  <a:prstClr val="black"/>
                </a:solidFill>
                <a:latin typeface="Helvetica"/>
                <a:cs typeface="Helvetica"/>
              </a:rPr>
              <a:t>, quindi MAX lo aggiorna, dopodiché lo copia sui nodi successivi nel prossimo percorso scelto con </a:t>
            </a:r>
            <a:r>
              <a:rPr lang="it-IT" dirty="0" err="1">
                <a:solidFill>
                  <a:prstClr val="black"/>
                </a:solidFill>
                <a:latin typeface="Helvetica"/>
                <a:cs typeface="Helvetica"/>
              </a:rPr>
              <a:t>depth</a:t>
            </a:r>
            <a:r>
              <a:rPr lang="it-IT" dirty="0">
                <a:solidFill>
                  <a:prstClr val="black"/>
                </a:solidFill>
                <a:latin typeface="Helvetica"/>
                <a:cs typeface="Helvetica"/>
              </a:rPr>
              <a:t> first.</a:t>
            </a:r>
          </a:p>
          <a:p>
            <a:r>
              <a:rPr lang="it-IT" dirty="0">
                <a:solidFill>
                  <a:prstClr val="black"/>
                </a:solidFill>
                <a:latin typeface="Helvetica"/>
                <a:cs typeface="Helvetica"/>
              </a:rPr>
              <a:t>Ricordarsi che verso il basso vanno solo </a:t>
            </a:r>
            <a:r>
              <a:rPr lang="el-GR" dirty="0">
                <a:solidFill>
                  <a:prstClr val="black"/>
                </a:solidFill>
                <a:latin typeface="Helvetica"/>
                <a:cs typeface="Helvetica"/>
              </a:rPr>
              <a:t>α</a:t>
            </a:r>
            <a:r>
              <a:rPr lang="it-IT" dirty="0">
                <a:solidFill>
                  <a:prstClr val="black"/>
                </a:solidFill>
                <a:latin typeface="Helvetica"/>
                <a:cs typeface="Helvetica"/>
              </a:rPr>
              <a:t> e </a:t>
            </a:r>
            <a:r>
              <a:rPr lang="en-US" dirty="0">
                <a:solidFill>
                  <a:prstClr val="black"/>
                </a:solidFill>
                <a:latin typeface="Helvetica"/>
                <a:cs typeface="Helvetica"/>
              </a:rPr>
              <a:t>β, </a:t>
            </a:r>
            <a:r>
              <a:rPr lang="en-US" dirty="0" err="1">
                <a:solidFill>
                  <a:prstClr val="black"/>
                </a:solidFill>
                <a:latin typeface="Helvetica"/>
                <a:cs typeface="Helvetica"/>
              </a:rPr>
              <a:t>mentre</a:t>
            </a:r>
            <a:r>
              <a:rPr lang="en-US" dirty="0">
                <a:solidFill>
                  <a:prstClr val="black"/>
                </a:solidFill>
                <a:latin typeface="Helvetica"/>
                <a:cs typeface="Helvetica"/>
              </a:rPr>
              <a:t> verso </a:t>
            </a:r>
            <a:r>
              <a:rPr lang="en-US" dirty="0" err="1">
                <a:solidFill>
                  <a:prstClr val="black"/>
                </a:solidFill>
                <a:latin typeface="Helvetica"/>
                <a:cs typeface="Helvetica"/>
              </a:rPr>
              <a:t>l’alto</a:t>
            </a:r>
            <a:r>
              <a:rPr lang="en-US" dirty="0">
                <a:solidFill>
                  <a:prstClr val="black"/>
                </a:solidFill>
                <a:latin typeface="Helvetica"/>
                <a:cs typeface="Helvetica"/>
              </a:rPr>
              <a:t> </a:t>
            </a:r>
            <a:r>
              <a:rPr lang="en-US" dirty="0" err="1">
                <a:solidFill>
                  <a:prstClr val="black"/>
                </a:solidFill>
                <a:latin typeface="Helvetica"/>
                <a:cs typeface="Helvetica"/>
              </a:rPr>
              <a:t>vengono</a:t>
            </a:r>
            <a:r>
              <a:rPr lang="en-US" dirty="0">
                <a:solidFill>
                  <a:prstClr val="black"/>
                </a:solidFill>
                <a:latin typeface="Helvetica"/>
                <a:cs typeface="Helvetica"/>
              </a:rPr>
              <a:t> </a:t>
            </a:r>
            <a:r>
              <a:rPr lang="en-US" dirty="0" err="1">
                <a:solidFill>
                  <a:prstClr val="black"/>
                </a:solidFill>
                <a:latin typeface="Helvetica"/>
                <a:cs typeface="Helvetica"/>
              </a:rPr>
              <a:t>riportati</a:t>
            </a:r>
            <a:r>
              <a:rPr lang="en-US" dirty="0">
                <a:solidFill>
                  <a:prstClr val="black"/>
                </a:solidFill>
                <a:latin typeface="Helvetica"/>
                <a:cs typeface="Helvetica"/>
              </a:rPr>
              <a:t> solo </a:t>
            </a:r>
            <a:r>
              <a:rPr lang="en-US" dirty="0" err="1">
                <a:solidFill>
                  <a:prstClr val="black"/>
                </a:solidFill>
                <a:latin typeface="Helvetica"/>
                <a:cs typeface="Helvetica"/>
              </a:rPr>
              <a:t>i</a:t>
            </a:r>
            <a:r>
              <a:rPr lang="en-US" dirty="0">
                <a:solidFill>
                  <a:prstClr val="black"/>
                </a:solidFill>
                <a:latin typeface="Helvetica"/>
                <a:cs typeface="Helvetica"/>
              </a:rPr>
              <a:t> </a:t>
            </a:r>
            <a:r>
              <a:rPr lang="en-US" dirty="0" err="1">
                <a:solidFill>
                  <a:prstClr val="black"/>
                </a:solidFill>
                <a:latin typeface="Helvetica"/>
                <a:cs typeface="Helvetica"/>
              </a:rPr>
              <a:t>valori</a:t>
            </a:r>
            <a:r>
              <a:rPr lang="en-US" dirty="0">
                <a:solidFill>
                  <a:prstClr val="black"/>
                </a:solidFill>
                <a:latin typeface="Helvetica"/>
                <a:cs typeface="Helvetica"/>
              </a:rPr>
              <a:t> </a:t>
            </a:r>
            <a:r>
              <a:rPr lang="en-US" dirty="0" err="1">
                <a:solidFill>
                  <a:prstClr val="black"/>
                </a:solidFill>
                <a:latin typeface="Helvetica"/>
                <a:cs typeface="Helvetica"/>
              </a:rPr>
              <a:t>dei</a:t>
            </a:r>
            <a:r>
              <a:rPr lang="en-US" dirty="0">
                <a:solidFill>
                  <a:prstClr val="black"/>
                </a:solidFill>
                <a:latin typeface="Helvetica"/>
                <a:cs typeface="Helvetica"/>
              </a:rPr>
              <a:t> </a:t>
            </a:r>
            <a:r>
              <a:rPr lang="en-US" dirty="0" err="1">
                <a:solidFill>
                  <a:prstClr val="black"/>
                </a:solidFill>
                <a:latin typeface="Helvetica"/>
                <a:cs typeface="Helvetica"/>
              </a:rPr>
              <a:t>nodi</a:t>
            </a:r>
            <a:r>
              <a:rPr lang="en-US" dirty="0">
                <a:solidFill>
                  <a:prstClr val="black"/>
                </a:solidFill>
                <a:latin typeface="Helvetica"/>
                <a:cs typeface="Helvetica"/>
              </a:rPr>
              <a:t>.</a:t>
            </a:r>
          </a:p>
        </p:txBody>
      </p:sp>
      <p:cxnSp>
        <p:nvCxnSpPr>
          <p:cNvPr id="10" name="Connettore 1 9"/>
          <p:cNvCxnSpPr>
            <a:endCxn id="3" idx="3"/>
          </p:cNvCxnSpPr>
          <p:nvPr/>
        </p:nvCxnSpPr>
        <p:spPr>
          <a:xfrm flipV="1">
            <a:off x="2483768" y="317610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2602772" y="3356992"/>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CasellaDiTesto 14"/>
          <p:cNvSpPr txBox="1"/>
          <p:nvPr/>
        </p:nvSpPr>
        <p:spPr>
          <a:xfrm>
            <a:off x="3995936" y="1340768"/>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cxnSp>
        <p:nvCxnSpPr>
          <p:cNvPr id="16" name="Connettore 1 15"/>
          <p:cNvCxnSpPr/>
          <p:nvPr/>
        </p:nvCxnSpPr>
        <p:spPr>
          <a:xfrm flipV="1">
            <a:off x="5220072" y="12687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5292080" y="980728"/>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8" name="Rettangolo 17"/>
          <p:cNvSpPr/>
          <p:nvPr/>
        </p:nvSpPr>
        <p:spPr>
          <a:xfrm>
            <a:off x="4788024" y="2780928"/>
            <a:ext cx="1008111"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Tree>
    <p:extLst>
      <p:ext uri="{BB962C8B-B14F-4D97-AF65-F5344CB8AC3E}">
        <p14:creationId xmlns:p14="http://schemas.microsoft.com/office/powerpoint/2010/main" val="2336731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1" name="Rettangolo 10"/>
          <p:cNvSpPr/>
          <p:nvPr/>
        </p:nvSpPr>
        <p:spPr>
          <a:xfrm>
            <a:off x="6012160" y="476672"/>
            <a:ext cx="3024336" cy="6186310"/>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6. Ora tocca a MIN</a:t>
            </a:r>
            <a:r>
              <a:rPr lang="en-US" dirty="0">
                <a:solidFill>
                  <a:prstClr val="black"/>
                </a:solidFill>
                <a:latin typeface="Helvetica"/>
                <a:cs typeface="Helvetica"/>
              </a:rPr>
              <a:t>. </a:t>
            </a:r>
            <a:r>
              <a:rPr lang="en-US" dirty="0" err="1">
                <a:solidFill>
                  <a:prstClr val="black"/>
                </a:solidFill>
                <a:latin typeface="Helvetica"/>
                <a:cs typeface="Helvetica"/>
              </a:rPr>
              <a:t>Esplorando</a:t>
            </a:r>
            <a:r>
              <a:rPr lang="en-US" dirty="0">
                <a:solidFill>
                  <a:prstClr val="black"/>
                </a:solidFill>
                <a:latin typeface="Helvetica"/>
                <a:cs typeface="Helvetica"/>
              </a:rPr>
              <a:t> </a:t>
            </a:r>
            <a:r>
              <a:rPr lang="en-US" dirty="0" err="1">
                <a:solidFill>
                  <a:prstClr val="black"/>
                </a:solidFill>
                <a:latin typeface="Helvetica"/>
                <a:cs typeface="Helvetica"/>
              </a:rPr>
              <a:t>il</a:t>
            </a:r>
            <a:r>
              <a:rPr lang="en-US" dirty="0">
                <a:solidFill>
                  <a:prstClr val="black"/>
                </a:solidFill>
                <a:latin typeface="Helvetica"/>
                <a:cs typeface="Helvetica"/>
              </a:rPr>
              <a:t> primo </a:t>
            </a:r>
            <a:r>
              <a:rPr lang="en-US" dirty="0" err="1">
                <a:solidFill>
                  <a:prstClr val="black"/>
                </a:solidFill>
                <a:latin typeface="Helvetica"/>
                <a:cs typeface="Helvetica"/>
              </a:rPr>
              <a:t>nodo</a:t>
            </a:r>
            <a:r>
              <a:rPr lang="en-US" dirty="0">
                <a:solidFill>
                  <a:prstClr val="black"/>
                </a:solidFill>
                <a:latin typeface="Helvetica"/>
                <a:cs typeface="Helvetica"/>
              </a:rPr>
              <a:t> </a:t>
            </a:r>
            <a:r>
              <a:rPr lang="en-US" dirty="0" err="1">
                <a:solidFill>
                  <a:prstClr val="black"/>
                </a:solidFill>
                <a:latin typeface="Helvetica"/>
                <a:cs typeface="Helvetica"/>
              </a:rPr>
              <a:t>figlio</a:t>
            </a:r>
            <a:r>
              <a:rPr lang="en-US" dirty="0">
                <a:solidFill>
                  <a:prstClr val="black"/>
                </a:solidFill>
                <a:latin typeface="Helvetica"/>
                <a:cs typeface="Helvetica"/>
              </a:rPr>
              <a:t> </a:t>
            </a:r>
            <a:r>
              <a:rPr lang="en-US" dirty="0" err="1">
                <a:solidFill>
                  <a:prstClr val="black"/>
                </a:solidFill>
                <a:latin typeface="Helvetica"/>
                <a:cs typeface="Helvetica"/>
              </a:rPr>
              <a:t>scopre</a:t>
            </a:r>
            <a:r>
              <a:rPr lang="en-US" dirty="0">
                <a:solidFill>
                  <a:prstClr val="black"/>
                </a:solidFill>
                <a:latin typeface="Helvetica"/>
                <a:cs typeface="Helvetica"/>
              </a:rPr>
              <a:t> </a:t>
            </a:r>
            <a:r>
              <a:rPr lang="en-US" dirty="0" err="1">
                <a:solidFill>
                  <a:prstClr val="black"/>
                </a:solidFill>
                <a:latin typeface="Helvetica"/>
                <a:cs typeface="Helvetica"/>
              </a:rPr>
              <a:t>una</a:t>
            </a:r>
            <a:r>
              <a:rPr lang="en-US" dirty="0">
                <a:solidFill>
                  <a:prstClr val="black"/>
                </a:solidFill>
                <a:latin typeface="Helvetica"/>
                <a:cs typeface="Helvetica"/>
              </a:rPr>
              <a:t> </a:t>
            </a:r>
            <a:r>
              <a:rPr lang="en-US" dirty="0" err="1">
                <a:solidFill>
                  <a:prstClr val="black"/>
                </a:solidFill>
                <a:latin typeface="Helvetica"/>
                <a:cs typeface="Helvetica"/>
              </a:rPr>
              <a:t>foglia</a:t>
            </a:r>
            <a:r>
              <a:rPr lang="en-US" dirty="0">
                <a:solidFill>
                  <a:prstClr val="black"/>
                </a:solidFill>
                <a:latin typeface="Helvetica"/>
                <a:cs typeface="Helvetica"/>
              </a:rPr>
              <a:t> con </a:t>
            </a:r>
            <a:r>
              <a:rPr lang="en-US" dirty="0" err="1">
                <a:solidFill>
                  <a:prstClr val="black"/>
                </a:solidFill>
                <a:latin typeface="Helvetica"/>
                <a:cs typeface="Helvetica"/>
              </a:rPr>
              <a:t>valore</a:t>
            </a:r>
            <a:r>
              <a:rPr lang="en-US" dirty="0">
                <a:solidFill>
                  <a:prstClr val="black"/>
                </a:solidFill>
                <a:latin typeface="Helvetica"/>
                <a:cs typeface="Helvetica"/>
              </a:rPr>
              <a:t> 2. </a:t>
            </a:r>
            <a:r>
              <a:rPr lang="en-US" dirty="0" err="1">
                <a:solidFill>
                  <a:prstClr val="black"/>
                </a:solidFill>
                <a:latin typeface="Helvetica"/>
                <a:cs typeface="Helvetica"/>
              </a:rPr>
              <a:t>Visto</a:t>
            </a:r>
            <a:r>
              <a:rPr lang="en-US" dirty="0">
                <a:solidFill>
                  <a:prstClr val="black"/>
                </a:solidFill>
                <a:latin typeface="Helvetica"/>
                <a:cs typeface="Helvetica"/>
              </a:rPr>
              <a:t> </a:t>
            </a:r>
            <a:r>
              <a:rPr lang="en-US" dirty="0" err="1">
                <a:solidFill>
                  <a:prstClr val="black"/>
                </a:solidFill>
                <a:latin typeface="Helvetica"/>
                <a:cs typeface="Helvetica"/>
              </a:rPr>
              <a:t>che</a:t>
            </a:r>
            <a:r>
              <a:rPr lang="en-US" dirty="0">
                <a:solidFill>
                  <a:prstClr val="black"/>
                </a:solidFill>
                <a:latin typeface="Helvetica"/>
                <a:cs typeface="Helvetica"/>
              </a:rPr>
              <a:t> β </a:t>
            </a:r>
            <a:r>
              <a:rPr lang="en-US" dirty="0" err="1">
                <a:solidFill>
                  <a:prstClr val="black"/>
                </a:solidFill>
                <a:latin typeface="Helvetica"/>
                <a:cs typeface="Helvetica"/>
              </a:rPr>
              <a:t>è</a:t>
            </a:r>
            <a:r>
              <a:rPr lang="en-US" dirty="0">
                <a:solidFill>
                  <a:prstClr val="black"/>
                </a:solidFill>
                <a:latin typeface="Helvetica"/>
                <a:cs typeface="Helvetica"/>
              </a:rPr>
              <a:t> al </a:t>
            </a:r>
            <a:r>
              <a:rPr lang="en-US" dirty="0" err="1">
                <a:solidFill>
                  <a:prstClr val="black"/>
                </a:solidFill>
                <a:latin typeface="Helvetica"/>
                <a:cs typeface="Helvetica"/>
              </a:rPr>
              <a:t>momento</a:t>
            </a:r>
            <a:r>
              <a:rPr lang="en-US" dirty="0">
                <a:solidFill>
                  <a:prstClr val="black"/>
                </a:solidFill>
                <a:latin typeface="Helvetica"/>
                <a:cs typeface="Helvetica"/>
              </a:rPr>
              <a:t> </a:t>
            </a:r>
            <a:r>
              <a:rPr lang="it-IT" dirty="0">
                <a:solidFill>
                  <a:prstClr val="black"/>
                </a:solidFill>
                <a:latin typeface="Helvetica"/>
                <a:cs typeface="Helvetica"/>
              </a:rPr>
              <a:t>+</a:t>
            </a:r>
            <a:r>
              <a:rPr lang="mr-IN" dirty="0">
                <a:solidFill>
                  <a:prstClr val="black"/>
                </a:solidFill>
                <a:latin typeface="Helvetica"/>
                <a:cs typeface="Helvetica"/>
              </a:rPr>
              <a:t>∞</a:t>
            </a:r>
            <a:r>
              <a:rPr lang="it-IT" dirty="0">
                <a:solidFill>
                  <a:prstClr val="black"/>
                </a:solidFill>
                <a:latin typeface="Helvetica"/>
                <a:cs typeface="Helvetica"/>
              </a:rPr>
              <a:t>, cioè il peggior punteggio possibile per MIN, </a:t>
            </a:r>
            <a:r>
              <a:rPr lang="en-US" dirty="0">
                <a:solidFill>
                  <a:prstClr val="black"/>
                </a:solidFill>
                <a:latin typeface="Helvetica"/>
                <a:cs typeface="Helvetica"/>
              </a:rPr>
              <a:t>β </a:t>
            </a:r>
            <a:r>
              <a:rPr lang="en-US" dirty="0" err="1">
                <a:solidFill>
                  <a:prstClr val="black"/>
                </a:solidFill>
                <a:latin typeface="Helvetica"/>
                <a:cs typeface="Helvetica"/>
              </a:rPr>
              <a:t>viene</a:t>
            </a:r>
            <a:r>
              <a:rPr lang="en-US" dirty="0">
                <a:solidFill>
                  <a:prstClr val="black"/>
                </a:solidFill>
                <a:latin typeface="Helvetica"/>
                <a:cs typeface="Helvetica"/>
              </a:rPr>
              <a:t> </a:t>
            </a:r>
            <a:r>
              <a:rPr lang="en-US" dirty="0" err="1">
                <a:solidFill>
                  <a:prstClr val="black"/>
                </a:solidFill>
                <a:latin typeface="Helvetica"/>
                <a:cs typeface="Helvetica"/>
              </a:rPr>
              <a:t>aggiornato</a:t>
            </a:r>
            <a:r>
              <a:rPr lang="en-US" dirty="0">
                <a:solidFill>
                  <a:prstClr val="black"/>
                </a:solidFill>
                <a:latin typeface="Helvetica"/>
                <a:cs typeface="Helvetica"/>
              </a:rPr>
              <a:t> a 2.</a:t>
            </a:r>
          </a:p>
          <a:p>
            <a:r>
              <a:rPr lang="en-US" dirty="0" err="1">
                <a:solidFill>
                  <a:prstClr val="black"/>
                </a:solidFill>
                <a:latin typeface="Helvetica"/>
                <a:cs typeface="Helvetica"/>
              </a:rPr>
              <a:t>Attenzione</a:t>
            </a:r>
            <a:r>
              <a:rPr lang="en-US" dirty="0">
                <a:solidFill>
                  <a:prstClr val="black"/>
                </a:solidFill>
                <a:latin typeface="Helvetica"/>
                <a:cs typeface="Helvetica"/>
              </a:rPr>
              <a:t>! Si </a:t>
            </a:r>
            <a:r>
              <a:rPr lang="en-US" dirty="0" err="1">
                <a:solidFill>
                  <a:prstClr val="black"/>
                </a:solidFill>
                <a:latin typeface="Helvetica"/>
                <a:cs typeface="Helvetica"/>
              </a:rPr>
              <a:t>è</a:t>
            </a:r>
            <a:r>
              <a:rPr lang="en-US" dirty="0">
                <a:solidFill>
                  <a:prstClr val="black"/>
                </a:solidFill>
                <a:latin typeface="Helvetica"/>
                <a:cs typeface="Helvetica"/>
              </a:rPr>
              <a:t> </a:t>
            </a:r>
            <a:r>
              <a:rPr lang="en-US" dirty="0" err="1">
                <a:solidFill>
                  <a:prstClr val="black"/>
                </a:solidFill>
                <a:latin typeface="Helvetica"/>
                <a:cs typeface="Helvetica"/>
              </a:rPr>
              <a:t>verificata</a:t>
            </a:r>
            <a:r>
              <a:rPr lang="en-US" dirty="0">
                <a:solidFill>
                  <a:prstClr val="black"/>
                </a:solidFill>
                <a:latin typeface="Helvetica"/>
                <a:cs typeface="Helvetica"/>
              </a:rPr>
              <a:t> la </a:t>
            </a:r>
            <a:r>
              <a:rPr lang="en-US" dirty="0" err="1">
                <a:solidFill>
                  <a:prstClr val="black"/>
                </a:solidFill>
                <a:latin typeface="Helvetica"/>
                <a:cs typeface="Helvetica"/>
              </a:rPr>
              <a:t>condizione</a:t>
            </a:r>
            <a:r>
              <a:rPr lang="en-US" dirty="0">
                <a:solidFill>
                  <a:prstClr val="black"/>
                </a:solidFill>
                <a:latin typeface="Helvetica"/>
                <a:cs typeface="Helvetica"/>
              </a:rPr>
              <a:t> di </a:t>
            </a:r>
            <a:r>
              <a:rPr lang="en-US" dirty="0" err="1">
                <a:solidFill>
                  <a:prstClr val="black"/>
                </a:solidFill>
                <a:latin typeface="Helvetica"/>
                <a:cs typeface="Helvetica"/>
              </a:rPr>
              <a:t>potatura</a:t>
            </a:r>
            <a:r>
              <a:rPr lang="en-US" dirty="0">
                <a:solidFill>
                  <a:prstClr val="black"/>
                </a:solidFill>
                <a:latin typeface="Helvetica"/>
                <a:cs typeface="Helvetica"/>
              </a:rPr>
              <a:t> </a:t>
            </a:r>
            <a:r>
              <a:rPr lang="el-GR" dirty="0">
                <a:solidFill>
                  <a:prstClr val="black"/>
                </a:solidFill>
                <a:latin typeface="Helvetica"/>
                <a:cs typeface="Helvetica"/>
              </a:rPr>
              <a:t>α≧</a:t>
            </a:r>
            <a:r>
              <a:rPr lang="en-US" dirty="0">
                <a:solidFill>
                  <a:prstClr val="black"/>
                </a:solidFill>
                <a:latin typeface="Helvetica"/>
                <a:cs typeface="Helvetica"/>
              </a:rPr>
              <a:t>β, </a:t>
            </a:r>
            <a:r>
              <a:rPr lang="en-US" dirty="0" err="1">
                <a:solidFill>
                  <a:prstClr val="black"/>
                </a:solidFill>
                <a:latin typeface="Helvetica"/>
                <a:cs typeface="Helvetica"/>
              </a:rPr>
              <a:t>quindi</a:t>
            </a:r>
            <a:r>
              <a:rPr lang="en-US" dirty="0">
                <a:solidFill>
                  <a:prstClr val="black"/>
                </a:solidFill>
                <a:latin typeface="Helvetica"/>
                <a:cs typeface="Helvetica"/>
              </a:rPr>
              <a:t> MIN </a:t>
            </a:r>
            <a:r>
              <a:rPr lang="en-US" dirty="0" err="1">
                <a:solidFill>
                  <a:prstClr val="black"/>
                </a:solidFill>
                <a:latin typeface="Helvetica"/>
                <a:cs typeface="Helvetica"/>
              </a:rPr>
              <a:t>può</a:t>
            </a:r>
            <a:r>
              <a:rPr lang="en-US" dirty="0">
                <a:solidFill>
                  <a:prstClr val="black"/>
                </a:solidFill>
                <a:latin typeface="Helvetica"/>
                <a:cs typeface="Helvetica"/>
              </a:rPr>
              <a:t> </a:t>
            </a:r>
            <a:r>
              <a:rPr lang="en-US" dirty="0" err="1">
                <a:solidFill>
                  <a:prstClr val="black"/>
                </a:solidFill>
                <a:latin typeface="Helvetica"/>
                <a:cs typeface="Helvetica"/>
              </a:rPr>
              <a:t>trascurare</a:t>
            </a:r>
            <a:r>
              <a:rPr lang="en-US" dirty="0">
                <a:solidFill>
                  <a:prstClr val="black"/>
                </a:solidFill>
                <a:latin typeface="Helvetica"/>
                <a:cs typeface="Helvetica"/>
              </a:rPr>
              <a:t> </a:t>
            </a:r>
            <a:r>
              <a:rPr lang="en-US" dirty="0" err="1">
                <a:solidFill>
                  <a:prstClr val="black"/>
                </a:solidFill>
                <a:latin typeface="Helvetica"/>
                <a:cs typeface="Helvetica"/>
              </a:rPr>
              <a:t>gli</a:t>
            </a:r>
            <a:r>
              <a:rPr lang="en-US" dirty="0">
                <a:solidFill>
                  <a:prstClr val="black"/>
                </a:solidFill>
                <a:latin typeface="Helvetica"/>
                <a:cs typeface="Helvetica"/>
              </a:rPr>
              <a:t> </a:t>
            </a:r>
            <a:r>
              <a:rPr lang="en-US" dirty="0" err="1">
                <a:solidFill>
                  <a:prstClr val="black"/>
                </a:solidFill>
                <a:latin typeface="Helvetica"/>
                <a:cs typeface="Helvetica"/>
              </a:rPr>
              <a:t>altri</a:t>
            </a:r>
            <a:r>
              <a:rPr lang="en-US" dirty="0">
                <a:solidFill>
                  <a:prstClr val="black"/>
                </a:solidFill>
                <a:latin typeface="Helvetica"/>
                <a:cs typeface="Helvetica"/>
              </a:rPr>
              <a:t> </a:t>
            </a:r>
            <a:r>
              <a:rPr lang="en-US" dirty="0" err="1">
                <a:solidFill>
                  <a:prstClr val="black"/>
                </a:solidFill>
                <a:latin typeface="Helvetica"/>
                <a:cs typeface="Helvetica"/>
              </a:rPr>
              <a:t>nodi</a:t>
            </a:r>
            <a:r>
              <a:rPr lang="en-US" dirty="0">
                <a:solidFill>
                  <a:prstClr val="black"/>
                </a:solidFill>
                <a:latin typeface="Helvetica"/>
                <a:cs typeface="Helvetica"/>
              </a:rPr>
              <a:t> </a:t>
            </a:r>
            <a:r>
              <a:rPr lang="en-US" dirty="0" err="1">
                <a:solidFill>
                  <a:prstClr val="black"/>
                </a:solidFill>
                <a:latin typeface="Helvetica"/>
                <a:cs typeface="Helvetica"/>
              </a:rPr>
              <a:t>figli</a:t>
            </a:r>
            <a:r>
              <a:rPr lang="en-US" dirty="0">
                <a:solidFill>
                  <a:prstClr val="black"/>
                </a:solidFill>
                <a:latin typeface="Helvetica"/>
                <a:cs typeface="Helvetica"/>
              </a:rPr>
              <a:t>.</a:t>
            </a:r>
          </a:p>
          <a:p>
            <a:r>
              <a:rPr lang="en-US" dirty="0">
                <a:solidFill>
                  <a:prstClr val="black"/>
                </a:solidFill>
                <a:latin typeface="Helvetica"/>
                <a:cs typeface="Helvetica"/>
              </a:rPr>
              <a:t>La </a:t>
            </a:r>
            <a:r>
              <a:rPr lang="en-US" dirty="0" err="1">
                <a:solidFill>
                  <a:prstClr val="black"/>
                </a:solidFill>
                <a:latin typeface="Helvetica"/>
                <a:cs typeface="Helvetica"/>
              </a:rPr>
              <a:t>logica</a:t>
            </a:r>
            <a:r>
              <a:rPr lang="en-US" dirty="0">
                <a:solidFill>
                  <a:prstClr val="black"/>
                </a:solidFill>
                <a:latin typeface="Helvetica"/>
                <a:cs typeface="Helvetica"/>
              </a:rPr>
              <a:t> </a:t>
            </a:r>
            <a:r>
              <a:rPr lang="en-US" dirty="0" err="1">
                <a:solidFill>
                  <a:prstClr val="black"/>
                </a:solidFill>
                <a:latin typeface="Helvetica"/>
                <a:cs typeface="Helvetica"/>
              </a:rPr>
              <a:t>è</a:t>
            </a:r>
            <a:r>
              <a:rPr lang="en-US" dirty="0">
                <a:solidFill>
                  <a:prstClr val="black"/>
                </a:solidFill>
                <a:latin typeface="Helvetica"/>
                <a:cs typeface="Helvetica"/>
              </a:rPr>
              <a:t> la </a:t>
            </a:r>
            <a:r>
              <a:rPr lang="en-US" dirty="0" err="1">
                <a:solidFill>
                  <a:prstClr val="black"/>
                </a:solidFill>
                <a:latin typeface="Helvetica"/>
                <a:cs typeface="Helvetica"/>
              </a:rPr>
              <a:t>solita</a:t>
            </a:r>
            <a:r>
              <a:rPr lang="en-US" dirty="0">
                <a:solidFill>
                  <a:prstClr val="black"/>
                </a:solidFill>
                <a:latin typeface="Helvetica"/>
                <a:cs typeface="Helvetica"/>
              </a:rPr>
              <a:t>: dal </a:t>
            </a:r>
            <a:r>
              <a:rPr lang="en-US" dirty="0" err="1">
                <a:solidFill>
                  <a:prstClr val="black"/>
                </a:solidFill>
                <a:latin typeface="Helvetica"/>
                <a:cs typeface="Helvetica"/>
              </a:rPr>
              <a:t>momento</a:t>
            </a:r>
            <a:r>
              <a:rPr lang="en-US" dirty="0">
                <a:solidFill>
                  <a:prstClr val="black"/>
                </a:solidFill>
                <a:latin typeface="Helvetica"/>
                <a:cs typeface="Helvetica"/>
              </a:rPr>
              <a:t> </a:t>
            </a:r>
            <a:r>
              <a:rPr lang="en-US" dirty="0" err="1">
                <a:solidFill>
                  <a:prstClr val="black"/>
                </a:solidFill>
                <a:latin typeface="Helvetica"/>
                <a:cs typeface="Helvetica"/>
              </a:rPr>
              <a:t>che</a:t>
            </a:r>
            <a:r>
              <a:rPr lang="en-US" dirty="0">
                <a:solidFill>
                  <a:prstClr val="black"/>
                </a:solidFill>
                <a:latin typeface="Helvetica"/>
                <a:cs typeface="Helvetica"/>
              </a:rPr>
              <a:t> </a:t>
            </a:r>
            <a:r>
              <a:rPr lang="el-GR" dirty="0">
                <a:solidFill>
                  <a:prstClr val="black"/>
                </a:solidFill>
                <a:latin typeface="Helvetica"/>
                <a:cs typeface="Helvetica"/>
              </a:rPr>
              <a:t>α</a:t>
            </a:r>
            <a:r>
              <a:rPr lang="it-IT" dirty="0">
                <a:solidFill>
                  <a:prstClr val="black"/>
                </a:solidFill>
                <a:latin typeface="Helvetica"/>
                <a:cs typeface="Helvetica"/>
              </a:rPr>
              <a:t> = 3, ossia MAX ha un percorso che gli permette di finire il gioco a 3 punti, non verrà mai in questo punto dove MIN può tirare giù il punteggio finale a 2. Non serve fare ulteriori controlli qui. </a:t>
            </a:r>
            <a:br>
              <a:rPr lang="it-IT" dirty="0">
                <a:solidFill>
                  <a:prstClr val="black"/>
                </a:solidFill>
                <a:latin typeface="Helvetica"/>
                <a:cs typeface="Helvetica"/>
              </a:rPr>
            </a:br>
            <a:r>
              <a:rPr lang="it-IT" dirty="0">
                <a:solidFill>
                  <a:prstClr val="black"/>
                </a:solidFill>
                <a:latin typeface="Helvetica"/>
                <a:cs typeface="Helvetica"/>
              </a:rPr>
              <a:t>Il nodo C vale 2.</a:t>
            </a:r>
            <a:endParaRPr lang="en-US" dirty="0">
              <a:solidFill>
                <a:prstClr val="black"/>
              </a:solidFill>
              <a:latin typeface="Helvetica"/>
              <a:cs typeface="Helvetica"/>
            </a:endParaRPr>
          </a:p>
        </p:txBody>
      </p:sp>
      <p:cxnSp>
        <p:nvCxnSpPr>
          <p:cNvPr id="10" name="Connettore 1 9"/>
          <p:cNvCxnSpPr>
            <a:endCxn id="3" idx="3"/>
          </p:cNvCxnSpPr>
          <p:nvPr/>
        </p:nvCxnSpPr>
        <p:spPr>
          <a:xfrm flipV="1">
            <a:off x="2483768" y="317610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2602772" y="3356992"/>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CasellaDiTesto 14"/>
          <p:cNvSpPr txBox="1"/>
          <p:nvPr/>
        </p:nvSpPr>
        <p:spPr>
          <a:xfrm>
            <a:off x="3995936" y="1340768"/>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cxnSp>
        <p:nvCxnSpPr>
          <p:cNvPr id="16" name="Connettore 1 15"/>
          <p:cNvCxnSpPr/>
          <p:nvPr/>
        </p:nvCxnSpPr>
        <p:spPr>
          <a:xfrm flipV="1">
            <a:off x="5220072" y="12687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5292080" y="980728"/>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8" name="Rettangolo 17"/>
          <p:cNvSpPr/>
          <p:nvPr/>
        </p:nvSpPr>
        <p:spPr>
          <a:xfrm>
            <a:off x="4788024" y="2780928"/>
            <a:ext cx="1008111"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9" name="Connettore 1 18"/>
          <p:cNvCxnSpPr/>
          <p:nvPr/>
        </p:nvCxnSpPr>
        <p:spPr>
          <a:xfrm flipV="1">
            <a:off x="5148064" y="3140968"/>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5364088" y="3212976"/>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21" name="CasellaDiTesto 20"/>
          <p:cNvSpPr txBox="1"/>
          <p:nvPr/>
        </p:nvSpPr>
        <p:spPr>
          <a:xfrm>
            <a:off x="3923928" y="2924944"/>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spTree>
    <p:extLst>
      <p:ext uri="{BB962C8B-B14F-4D97-AF65-F5344CB8AC3E}">
        <p14:creationId xmlns:p14="http://schemas.microsoft.com/office/powerpoint/2010/main" val="74307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0" name="Connettore 1 9"/>
          <p:cNvCxnSpPr>
            <a:endCxn id="3" idx="3"/>
          </p:cNvCxnSpPr>
          <p:nvPr/>
        </p:nvCxnSpPr>
        <p:spPr>
          <a:xfrm flipV="1">
            <a:off x="2483768" y="317610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2602772" y="3356992"/>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CasellaDiTesto 14"/>
          <p:cNvSpPr txBox="1"/>
          <p:nvPr/>
        </p:nvSpPr>
        <p:spPr>
          <a:xfrm>
            <a:off x="3995936" y="1340768"/>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cxnSp>
        <p:nvCxnSpPr>
          <p:cNvPr id="16" name="Connettore 1 15"/>
          <p:cNvCxnSpPr/>
          <p:nvPr/>
        </p:nvCxnSpPr>
        <p:spPr>
          <a:xfrm flipV="1">
            <a:off x="5220072" y="12687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5292080" y="980728"/>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8" name="Rettangolo 17"/>
          <p:cNvSpPr/>
          <p:nvPr/>
        </p:nvSpPr>
        <p:spPr>
          <a:xfrm>
            <a:off x="4788024" y="2780928"/>
            <a:ext cx="1008111"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9" name="Connettore 1 18"/>
          <p:cNvCxnSpPr/>
          <p:nvPr/>
        </p:nvCxnSpPr>
        <p:spPr>
          <a:xfrm flipV="1">
            <a:off x="5148064" y="3140968"/>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5364088" y="3212976"/>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21" name="CasellaDiTesto 20"/>
          <p:cNvSpPr txBox="1"/>
          <p:nvPr/>
        </p:nvSpPr>
        <p:spPr>
          <a:xfrm>
            <a:off x="3923928" y="2924944"/>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sp>
        <p:nvSpPr>
          <p:cNvPr id="11" name="Rettangolo 10"/>
          <p:cNvSpPr/>
          <p:nvPr/>
        </p:nvSpPr>
        <p:spPr>
          <a:xfrm>
            <a:off x="755576" y="640362"/>
            <a:ext cx="3024336" cy="3970318"/>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7. Torniamo col backtracking alla radice. È di nuovo il turno di MAX. Ha scoperto un nuovo percorso che gli garantisce 2 punti, ma avendone già un altro che garantisce 3 punti, non cambia </a:t>
            </a:r>
            <a:r>
              <a:rPr lang="el-GR" dirty="0">
                <a:solidFill>
                  <a:prstClr val="black"/>
                </a:solidFill>
                <a:latin typeface="Helvetica"/>
                <a:cs typeface="Helvetica"/>
              </a:rPr>
              <a:t>α</a:t>
            </a:r>
            <a:r>
              <a:rPr lang="it-IT" dirty="0">
                <a:solidFill>
                  <a:prstClr val="black"/>
                </a:solidFill>
                <a:latin typeface="Helvetica"/>
                <a:cs typeface="Helvetica"/>
              </a:rPr>
              <a:t> né il valore associato alla radice.</a:t>
            </a:r>
          </a:p>
          <a:p>
            <a:r>
              <a:rPr lang="it-IT" dirty="0">
                <a:solidFill>
                  <a:prstClr val="black"/>
                </a:solidFill>
                <a:latin typeface="Helvetica"/>
                <a:cs typeface="Helvetica"/>
              </a:rPr>
              <a:t>MAX però deve esplorare un ulteriore ramo, e lo fa copiando i valori di </a:t>
            </a:r>
            <a:r>
              <a:rPr lang="el-GR" dirty="0">
                <a:solidFill>
                  <a:prstClr val="black"/>
                </a:solidFill>
                <a:latin typeface="Helvetica"/>
                <a:cs typeface="Helvetica"/>
              </a:rPr>
              <a:t>α</a:t>
            </a:r>
            <a:r>
              <a:rPr lang="it-IT" dirty="0">
                <a:solidFill>
                  <a:prstClr val="black"/>
                </a:solidFill>
                <a:latin typeface="Helvetica"/>
                <a:cs typeface="Helvetica"/>
              </a:rPr>
              <a:t> e </a:t>
            </a:r>
            <a:r>
              <a:rPr lang="en-US" dirty="0">
                <a:solidFill>
                  <a:prstClr val="black"/>
                </a:solidFill>
                <a:latin typeface="Helvetica"/>
                <a:cs typeface="Helvetica"/>
              </a:rPr>
              <a:t>β sui </a:t>
            </a:r>
            <a:r>
              <a:rPr lang="en-US" dirty="0" err="1">
                <a:solidFill>
                  <a:prstClr val="black"/>
                </a:solidFill>
                <a:latin typeface="Helvetica"/>
                <a:cs typeface="Helvetica"/>
              </a:rPr>
              <a:t>nodi</a:t>
            </a:r>
            <a:r>
              <a:rPr lang="en-US" dirty="0">
                <a:solidFill>
                  <a:prstClr val="black"/>
                </a:solidFill>
                <a:latin typeface="Helvetica"/>
                <a:cs typeface="Helvetica"/>
              </a:rPr>
              <a:t> </a:t>
            </a:r>
            <a:r>
              <a:rPr lang="en-US" dirty="0" err="1">
                <a:solidFill>
                  <a:prstClr val="black"/>
                </a:solidFill>
                <a:latin typeface="Helvetica"/>
                <a:cs typeface="Helvetica"/>
              </a:rPr>
              <a:t>lungo</a:t>
            </a:r>
            <a:r>
              <a:rPr lang="en-US" dirty="0">
                <a:solidFill>
                  <a:prstClr val="black"/>
                </a:solidFill>
                <a:latin typeface="Helvetica"/>
                <a:cs typeface="Helvetica"/>
              </a:rPr>
              <a:t>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percorso</a:t>
            </a:r>
            <a:r>
              <a:rPr lang="en-US" dirty="0">
                <a:solidFill>
                  <a:prstClr val="black"/>
                </a:solidFill>
                <a:latin typeface="Helvetica"/>
                <a:cs typeface="Helvetica"/>
              </a:rPr>
              <a:t>, </a:t>
            </a:r>
            <a:r>
              <a:rPr lang="en-US" dirty="0" err="1">
                <a:solidFill>
                  <a:prstClr val="black"/>
                </a:solidFill>
                <a:latin typeface="Helvetica"/>
                <a:cs typeface="Helvetica"/>
              </a:rPr>
              <a:t>fino</a:t>
            </a:r>
            <a:r>
              <a:rPr lang="en-US" dirty="0">
                <a:solidFill>
                  <a:prstClr val="black"/>
                </a:solidFill>
                <a:latin typeface="Helvetica"/>
                <a:cs typeface="Helvetica"/>
              </a:rPr>
              <a:t> a </a:t>
            </a:r>
            <a:r>
              <a:rPr lang="en-US" dirty="0" err="1">
                <a:solidFill>
                  <a:prstClr val="black"/>
                </a:solidFill>
                <a:latin typeface="Helvetica"/>
                <a:cs typeface="Helvetica"/>
              </a:rPr>
              <a:t>raggiungere</a:t>
            </a:r>
            <a:r>
              <a:rPr lang="en-US" dirty="0">
                <a:solidFill>
                  <a:prstClr val="black"/>
                </a:solidFill>
                <a:latin typeface="Helvetica"/>
                <a:cs typeface="Helvetica"/>
              </a:rPr>
              <a:t> </a:t>
            </a:r>
            <a:r>
              <a:rPr lang="en-US" dirty="0" err="1">
                <a:solidFill>
                  <a:prstClr val="black"/>
                </a:solidFill>
                <a:latin typeface="Helvetica"/>
                <a:cs typeface="Helvetica"/>
              </a:rPr>
              <a:t>una</a:t>
            </a:r>
            <a:r>
              <a:rPr lang="en-US" dirty="0">
                <a:solidFill>
                  <a:prstClr val="black"/>
                </a:solidFill>
                <a:latin typeface="Helvetica"/>
                <a:cs typeface="Helvetica"/>
              </a:rPr>
              <a:t> </a:t>
            </a:r>
            <a:r>
              <a:rPr lang="en-US" dirty="0" err="1">
                <a:solidFill>
                  <a:prstClr val="black"/>
                </a:solidFill>
                <a:latin typeface="Helvetica"/>
                <a:cs typeface="Helvetica"/>
              </a:rPr>
              <a:t>foglia</a:t>
            </a:r>
            <a:r>
              <a:rPr lang="en-US" dirty="0">
                <a:solidFill>
                  <a:prstClr val="black"/>
                </a:solidFill>
                <a:latin typeface="Helvetica"/>
                <a:cs typeface="Helvetica"/>
              </a:rPr>
              <a:t>.</a:t>
            </a:r>
          </a:p>
        </p:txBody>
      </p:sp>
      <p:sp>
        <p:nvSpPr>
          <p:cNvPr id="22" name="Rettangolo 21"/>
          <p:cNvSpPr/>
          <p:nvPr/>
        </p:nvSpPr>
        <p:spPr>
          <a:xfrm>
            <a:off x="7740352" y="2780928"/>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Tree>
    <p:extLst>
      <p:ext uri="{BB962C8B-B14F-4D97-AF65-F5344CB8AC3E}">
        <p14:creationId xmlns:p14="http://schemas.microsoft.com/office/powerpoint/2010/main" val="4058426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0" name="Connettore 1 9"/>
          <p:cNvCxnSpPr>
            <a:endCxn id="3" idx="3"/>
          </p:cNvCxnSpPr>
          <p:nvPr/>
        </p:nvCxnSpPr>
        <p:spPr>
          <a:xfrm flipV="1">
            <a:off x="2483768" y="317610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2602772" y="3356992"/>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CasellaDiTesto 14"/>
          <p:cNvSpPr txBox="1"/>
          <p:nvPr/>
        </p:nvSpPr>
        <p:spPr>
          <a:xfrm>
            <a:off x="3995936" y="1340768"/>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cxnSp>
        <p:nvCxnSpPr>
          <p:cNvPr id="16" name="Connettore 1 15"/>
          <p:cNvCxnSpPr/>
          <p:nvPr/>
        </p:nvCxnSpPr>
        <p:spPr>
          <a:xfrm flipV="1">
            <a:off x="5220072" y="12687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5292080" y="980728"/>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8" name="Rettangolo 17"/>
          <p:cNvSpPr/>
          <p:nvPr/>
        </p:nvSpPr>
        <p:spPr>
          <a:xfrm>
            <a:off x="4788024" y="2780928"/>
            <a:ext cx="1008111"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9" name="Connettore 1 18"/>
          <p:cNvCxnSpPr/>
          <p:nvPr/>
        </p:nvCxnSpPr>
        <p:spPr>
          <a:xfrm flipV="1">
            <a:off x="5148064" y="3140968"/>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5364088" y="3212976"/>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21" name="CasellaDiTesto 20"/>
          <p:cNvSpPr txBox="1"/>
          <p:nvPr/>
        </p:nvSpPr>
        <p:spPr>
          <a:xfrm>
            <a:off x="3923928" y="2924944"/>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sp>
        <p:nvSpPr>
          <p:cNvPr id="11" name="Rettangolo 10"/>
          <p:cNvSpPr/>
          <p:nvPr/>
        </p:nvSpPr>
        <p:spPr>
          <a:xfrm>
            <a:off x="1187624" y="2564904"/>
            <a:ext cx="4896544" cy="1754327"/>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8. Ora tocca di nuovo a MIN. La prima foglia che trova a sinistra vale 14. Un punteggio migliore per lui che il </a:t>
            </a:r>
            <a:r>
              <a:rPr lang="it-IT" dirty="0">
                <a:solidFill>
                  <a:prstClr val="black"/>
                </a:solidFill>
                <a:latin typeface="Helvetica"/>
                <a:cs typeface="Helvetica"/>
              </a:rPr>
              <a:t>+</a:t>
            </a:r>
            <a:r>
              <a:rPr lang="mr-IN" dirty="0">
                <a:solidFill>
                  <a:prstClr val="black"/>
                </a:solidFill>
                <a:latin typeface="Helvetica"/>
                <a:cs typeface="Helvetica"/>
              </a:rPr>
              <a:t>∞</a:t>
            </a:r>
            <a:r>
              <a:rPr lang="en-US" dirty="0">
                <a:solidFill>
                  <a:prstClr val="black"/>
                </a:solidFill>
                <a:latin typeface="Helvetica"/>
                <a:cs typeface="Helvetica"/>
              </a:rPr>
              <a:t> di β. </a:t>
            </a:r>
            <a:r>
              <a:rPr lang="en-US" dirty="0" err="1">
                <a:solidFill>
                  <a:prstClr val="black"/>
                </a:solidFill>
                <a:latin typeface="Helvetica"/>
                <a:cs typeface="Helvetica"/>
              </a:rPr>
              <a:t>Quindi</a:t>
            </a:r>
            <a:r>
              <a:rPr lang="en-US" dirty="0">
                <a:solidFill>
                  <a:prstClr val="black"/>
                </a:solidFill>
                <a:latin typeface="Helvetica"/>
                <a:cs typeface="Helvetica"/>
              </a:rPr>
              <a:t> </a:t>
            </a:r>
            <a:r>
              <a:rPr lang="en-US" dirty="0" err="1">
                <a:solidFill>
                  <a:prstClr val="black"/>
                </a:solidFill>
                <a:latin typeface="Helvetica"/>
                <a:cs typeface="Helvetica"/>
              </a:rPr>
              <a:t>aggiorna</a:t>
            </a:r>
            <a:r>
              <a:rPr lang="en-US" dirty="0">
                <a:solidFill>
                  <a:prstClr val="black"/>
                </a:solidFill>
                <a:latin typeface="Helvetica"/>
                <a:cs typeface="Helvetica"/>
              </a:rPr>
              <a:t> β e </a:t>
            </a:r>
            <a:r>
              <a:rPr lang="en-US" dirty="0" err="1">
                <a:solidFill>
                  <a:prstClr val="black"/>
                </a:solidFill>
                <a:latin typeface="Helvetica"/>
                <a:cs typeface="Helvetica"/>
              </a:rPr>
              <a:t>associa</a:t>
            </a:r>
            <a:r>
              <a:rPr lang="en-US" dirty="0">
                <a:solidFill>
                  <a:prstClr val="black"/>
                </a:solidFill>
                <a:latin typeface="Helvetica"/>
                <a:cs typeface="Helvetica"/>
              </a:rPr>
              <a:t> </a:t>
            </a:r>
            <a:r>
              <a:rPr lang="en-US" dirty="0" err="1">
                <a:solidFill>
                  <a:prstClr val="black"/>
                </a:solidFill>
                <a:latin typeface="Helvetica"/>
                <a:cs typeface="Helvetica"/>
              </a:rPr>
              <a:t>temporaneamente</a:t>
            </a:r>
            <a:r>
              <a:rPr lang="en-US" dirty="0">
                <a:solidFill>
                  <a:prstClr val="black"/>
                </a:solidFill>
                <a:latin typeface="Helvetica"/>
                <a:cs typeface="Helvetica"/>
              </a:rPr>
              <a:t> 14 al </a:t>
            </a:r>
            <a:r>
              <a:rPr lang="en-US" dirty="0" err="1">
                <a:solidFill>
                  <a:prstClr val="black"/>
                </a:solidFill>
                <a:latin typeface="Helvetica"/>
                <a:cs typeface="Helvetica"/>
              </a:rPr>
              <a:t>nodo</a:t>
            </a:r>
            <a:r>
              <a:rPr lang="en-US" dirty="0">
                <a:solidFill>
                  <a:prstClr val="black"/>
                </a:solidFill>
                <a:latin typeface="Helvetica"/>
                <a:cs typeface="Helvetica"/>
              </a:rPr>
              <a:t> D.</a:t>
            </a:r>
          </a:p>
          <a:p>
            <a:r>
              <a:rPr lang="en-US" dirty="0">
                <a:solidFill>
                  <a:prstClr val="black"/>
                </a:solidFill>
                <a:latin typeface="Helvetica"/>
                <a:cs typeface="Helvetica"/>
              </a:rPr>
              <a:t>La </a:t>
            </a:r>
            <a:r>
              <a:rPr lang="en-US" dirty="0" err="1">
                <a:solidFill>
                  <a:prstClr val="black"/>
                </a:solidFill>
                <a:latin typeface="Helvetica"/>
                <a:cs typeface="Helvetica"/>
              </a:rPr>
              <a:t>condizione</a:t>
            </a:r>
            <a:r>
              <a:rPr lang="en-US" dirty="0">
                <a:solidFill>
                  <a:prstClr val="black"/>
                </a:solidFill>
                <a:latin typeface="Helvetica"/>
                <a:cs typeface="Helvetica"/>
              </a:rPr>
              <a:t> di </a:t>
            </a:r>
            <a:r>
              <a:rPr lang="en-US" dirty="0" err="1">
                <a:solidFill>
                  <a:prstClr val="black"/>
                </a:solidFill>
                <a:latin typeface="Helvetica"/>
                <a:cs typeface="Helvetica"/>
              </a:rPr>
              <a:t>potatura</a:t>
            </a:r>
            <a:r>
              <a:rPr lang="en-US" dirty="0">
                <a:solidFill>
                  <a:prstClr val="black"/>
                </a:solidFill>
                <a:latin typeface="Helvetica"/>
                <a:cs typeface="Helvetica"/>
              </a:rPr>
              <a:t> non </a:t>
            </a:r>
            <a:r>
              <a:rPr lang="en-US" dirty="0" err="1">
                <a:solidFill>
                  <a:prstClr val="black"/>
                </a:solidFill>
                <a:latin typeface="Helvetica"/>
                <a:cs typeface="Helvetica"/>
              </a:rPr>
              <a:t>è</a:t>
            </a:r>
            <a:r>
              <a:rPr lang="en-US" dirty="0">
                <a:solidFill>
                  <a:prstClr val="black"/>
                </a:solidFill>
                <a:latin typeface="Helvetica"/>
                <a:cs typeface="Helvetica"/>
              </a:rPr>
              <a:t> </a:t>
            </a:r>
            <a:r>
              <a:rPr lang="en-US" dirty="0" err="1">
                <a:solidFill>
                  <a:prstClr val="black"/>
                </a:solidFill>
                <a:latin typeface="Helvetica"/>
                <a:cs typeface="Helvetica"/>
              </a:rPr>
              <a:t>verificata</a:t>
            </a:r>
            <a:r>
              <a:rPr lang="en-US" dirty="0">
                <a:solidFill>
                  <a:prstClr val="black"/>
                </a:solidFill>
                <a:latin typeface="Helvetica"/>
                <a:cs typeface="Helvetica"/>
              </a:rPr>
              <a:t>, </a:t>
            </a:r>
            <a:r>
              <a:rPr lang="en-US" dirty="0" err="1">
                <a:solidFill>
                  <a:prstClr val="black"/>
                </a:solidFill>
                <a:latin typeface="Helvetica"/>
                <a:cs typeface="Helvetica"/>
              </a:rPr>
              <a:t>quindi</a:t>
            </a:r>
            <a:r>
              <a:rPr lang="en-US" dirty="0">
                <a:solidFill>
                  <a:prstClr val="black"/>
                </a:solidFill>
                <a:latin typeface="Helvetica"/>
                <a:cs typeface="Helvetica"/>
              </a:rPr>
              <a:t> </a:t>
            </a:r>
            <a:r>
              <a:rPr lang="en-US" dirty="0" err="1">
                <a:solidFill>
                  <a:prstClr val="black"/>
                </a:solidFill>
                <a:latin typeface="Helvetica"/>
                <a:cs typeface="Helvetica"/>
              </a:rPr>
              <a:t>prosegue</a:t>
            </a:r>
            <a:r>
              <a:rPr lang="en-US" dirty="0">
                <a:solidFill>
                  <a:prstClr val="black"/>
                </a:solidFill>
                <a:latin typeface="Helvetica"/>
                <a:cs typeface="Helvetica"/>
              </a:rPr>
              <a:t> </a:t>
            </a:r>
            <a:r>
              <a:rPr lang="en-US" dirty="0" err="1">
                <a:solidFill>
                  <a:prstClr val="black"/>
                </a:solidFill>
                <a:latin typeface="Helvetica"/>
                <a:cs typeface="Helvetica"/>
              </a:rPr>
              <a:t>nell’esplorazione</a:t>
            </a:r>
            <a:r>
              <a:rPr lang="en-US" dirty="0">
                <a:solidFill>
                  <a:prstClr val="black"/>
                </a:solidFill>
                <a:latin typeface="Helvetica"/>
                <a:cs typeface="Helvetica"/>
              </a:rPr>
              <a:t>.</a:t>
            </a:r>
            <a:endParaRPr lang="it-IT" dirty="0">
              <a:solidFill>
                <a:prstClr val="black"/>
              </a:solidFill>
            </a:endParaRPr>
          </a:p>
        </p:txBody>
      </p:sp>
      <p:sp>
        <p:nvSpPr>
          <p:cNvPr id="22" name="Rettangolo 21"/>
          <p:cNvSpPr/>
          <p:nvPr/>
        </p:nvSpPr>
        <p:spPr>
          <a:xfrm>
            <a:off x="7740352" y="2780928"/>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24" name="Connettore 1 23"/>
          <p:cNvCxnSpPr/>
          <p:nvPr/>
        </p:nvCxnSpPr>
        <p:spPr>
          <a:xfrm flipV="1">
            <a:off x="8172400" y="30689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8244408" y="3284984"/>
            <a:ext cx="441422" cy="369332"/>
          </a:xfrm>
          <a:prstGeom prst="rect">
            <a:avLst/>
          </a:prstGeom>
          <a:noFill/>
        </p:spPr>
        <p:txBody>
          <a:bodyPr wrap="none" rtlCol="0">
            <a:spAutoFit/>
          </a:bodyPr>
          <a:lstStyle/>
          <a:p>
            <a:r>
              <a:rPr lang="it-IT" dirty="0">
                <a:solidFill>
                  <a:srgbClr val="3366FF"/>
                </a:solidFill>
                <a:latin typeface="Helvetica"/>
                <a:cs typeface="Helvetica"/>
              </a:rPr>
              <a:t>14</a:t>
            </a:r>
          </a:p>
        </p:txBody>
      </p:sp>
      <p:sp>
        <p:nvSpPr>
          <p:cNvPr id="26" name="CasellaDiTesto 25"/>
          <p:cNvSpPr txBox="1"/>
          <p:nvPr/>
        </p:nvSpPr>
        <p:spPr>
          <a:xfrm>
            <a:off x="6732240" y="2905780"/>
            <a:ext cx="543739" cy="523220"/>
          </a:xfrm>
          <a:prstGeom prst="rect">
            <a:avLst/>
          </a:prstGeom>
          <a:noFill/>
        </p:spPr>
        <p:txBody>
          <a:bodyPr wrap="none" rtlCol="0">
            <a:spAutoFit/>
          </a:bodyPr>
          <a:lstStyle/>
          <a:p>
            <a:r>
              <a:rPr lang="it-IT" sz="2800" dirty="0">
                <a:solidFill>
                  <a:srgbClr val="3366FF"/>
                </a:solidFill>
                <a:latin typeface="Times New Roman"/>
                <a:cs typeface="Times New Roman"/>
              </a:rPr>
              <a:t>14</a:t>
            </a:r>
          </a:p>
        </p:txBody>
      </p:sp>
    </p:spTree>
    <p:extLst>
      <p:ext uri="{BB962C8B-B14F-4D97-AF65-F5344CB8AC3E}">
        <p14:creationId xmlns:p14="http://schemas.microsoft.com/office/powerpoint/2010/main" val="133070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Euristica e stime</a:t>
            </a: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340768"/>
            <a:ext cx="8280920" cy="2677656"/>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La migliore euristica sarebbe una funzione che calcola i costi effettivi da ciascun nodo all'obiettivo. Fare ciò, tuttavia, richiederebbe un attraversamento dell'intero spazio di ricerca, che è esattamente ciò che l'euristica dovrebbe impedire. Pertanto abbiamo bisogno di un'euristica che sia veloce e semplice da calcolare. Come troviamo una tale euristica?</a:t>
            </a:r>
          </a:p>
        </p:txBody>
      </p:sp>
      <p:sp>
        <p:nvSpPr>
          <p:cNvPr id="14" name="CasellaDiTesto 13"/>
          <p:cNvSpPr txBox="1"/>
          <p:nvPr/>
        </p:nvSpPr>
        <p:spPr>
          <a:xfrm>
            <a:off x="467544" y="4077072"/>
            <a:ext cx="8280920" cy="2677656"/>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Un'idea interessante per trovare un'euristica è la </a:t>
            </a:r>
            <a:r>
              <a:rPr lang="it-IT" sz="2400" i="1" dirty="0">
                <a:solidFill>
                  <a:prstClr val="black"/>
                </a:solidFill>
                <a:latin typeface="Helvetica"/>
                <a:cs typeface="Helvetica"/>
              </a:rPr>
              <a:t>semplificazione</a:t>
            </a:r>
            <a:r>
              <a:rPr lang="it-IT" sz="2400" dirty="0">
                <a:solidFill>
                  <a:prstClr val="black"/>
                </a:solidFill>
                <a:latin typeface="Helvetica"/>
                <a:cs typeface="Helvetica"/>
              </a:rPr>
              <a:t> del problema. Nella nuova versione, il calcolo dei costi è sufficientemente semplificato da poter essere risolto con un consumo limitato di risorse. I costi delle mosse da uno stato all'obiettivo nel problema semplificato servono quindi come stima per il problema reale. Chiamiamo questa funzione di stima dei costi </a:t>
            </a:r>
            <a:r>
              <a:rPr lang="it-IT" sz="2400" i="1" dirty="0">
                <a:solidFill>
                  <a:prstClr val="black"/>
                </a:solidFill>
                <a:latin typeface="Helvetica"/>
                <a:cs typeface="Helvetica"/>
              </a:rPr>
              <a:t>h(</a:t>
            </a:r>
            <a:r>
              <a:rPr lang="it-IT" sz="2400" i="1" dirty="0" err="1">
                <a:solidFill>
                  <a:prstClr val="black"/>
                </a:solidFill>
                <a:latin typeface="Helvetica"/>
                <a:cs typeface="Helvetica"/>
              </a:rPr>
              <a:t>s</a:t>
            </a:r>
            <a:r>
              <a:rPr lang="it-IT" sz="2400" i="1" dirty="0">
                <a:solidFill>
                  <a:prstClr val="black"/>
                </a:solidFill>
                <a:latin typeface="Helvetica"/>
                <a:cs typeface="Helvetica"/>
              </a:rPr>
              <a:t>)</a:t>
            </a:r>
            <a:r>
              <a:rPr lang="it-IT" sz="2400" dirty="0">
                <a:solidFill>
                  <a:prstClr val="black"/>
                </a:solidFill>
                <a:latin typeface="Helvetica"/>
                <a:cs typeface="Helvetica"/>
              </a:rPr>
              <a:t>.</a:t>
            </a:r>
          </a:p>
        </p:txBody>
      </p:sp>
    </p:spTree>
    <p:extLst>
      <p:ext uri="{BB962C8B-B14F-4D97-AF65-F5344CB8AC3E}">
        <p14:creationId xmlns:p14="http://schemas.microsoft.com/office/powerpoint/2010/main" val="3869875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0" name="Connettore 1 9"/>
          <p:cNvCxnSpPr>
            <a:endCxn id="3" idx="3"/>
          </p:cNvCxnSpPr>
          <p:nvPr/>
        </p:nvCxnSpPr>
        <p:spPr>
          <a:xfrm flipV="1">
            <a:off x="2483768" y="317610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2602772" y="3356992"/>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CasellaDiTesto 14"/>
          <p:cNvSpPr txBox="1"/>
          <p:nvPr/>
        </p:nvSpPr>
        <p:spPr>
          <a:xfrm>
            <a:off x="3995936" y="1340768"/>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cxnSp>
        <p:nvCxnSpPr>
          <p:cNvPr id="16" name="Connettore 1 15"/>
          <p:cNvCxnSpPr/>
          <p:nvPr/>
        </p:nvCxnSpPr>
        <p:spPr>
          <a:xfrm flipV="1">
            <a:off x="5220072" y="12687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5292080" y="980728"/>
            <a:ext cx="313044" cy="369332"/>
          </a:xfrm>
          <a:prstGeom prst="rect">
            <a:avLst/>
          </a:prstGeom>
          <a:noFill/>
        </p:spPr>
        <p:txBody>
          <a:bodyPr wrap="none" rtlCol="0">
            <a:spAutoFit/>
          </a:bodyPr>
          <a:lstStyle/>
          <a:p>
            <a:r>
              <a:rPr lang="it-IT" dirty="0">
                <a:solidFill>
                  <a:srgbClr val="3366FF"/>
                </a:solidFill>
                <a:latin typeface="Helvetica"/>
                <a:cs typeface="Helvetica"/>
              </a:rPr>
              <a:t>3</a:t>
            </a:r>
          </a:p>
        </p:txBody>
      </p:sp>
      <p:sp>
        <p:nvSpPr>
          <p:cNvPr id="18" name="Rettangolo 17"/>
          <p:cNvSpPr/>
          <p:nvPr/>
        </p:nvSpPr>
        <p:spPr>
          <a:xfrm>
            <a:off x="4788024" y="2780928"/>
            <a:ext cx="1008111"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cxnSp>
        <p:nvCxnSpPr>
          <p:cNvPr id="19" name="Connettore 1 18"/>
          <p:cNvCxnSpPr/>
          <p:nvPr/>
        </p:nvCxnSpPr>
        <p:spPr>
          <a:xfrm flipV="1">
            <a:off x="5148064" y="3140968"/>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5364088" y="3212976"/>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21" name="CasellaDiTesto 20"/>
          <p:cNvSpPr txBox="1"/>
          <p:nvPr/>
        </p:nvSpPr>
        <p:spPr>
          <a:xfrm>
            <a:off x="3923928" y="2924944"/>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sp>
        <p:nvSpPr>
          <p:cNvPr id="11" name="Rettangolo 10"/>
          <p:cNvSpPr/>
          <p:nvPr/>
        </p:nvSpPr>
        <p:spPr>
          <a:xfrm>
            <a:off x="1187624" y="2564904"/>
            <a:ext cx="4896544" cy="2308324"/>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9 e 10. MIN continua a trovare punteggi più bassi, quindi migliori per lui, e aggiorna sia </a:t>
            </a:r>
            <a:r>
              <a:rPr lang="en-US" dirty="0">
                <a:solidFill>
                  <a:prstClr val="black"/>
                </a:solidFill>
                <a:latin typeface="Helvetica"/>
                <a:cs typeface="Helvetica"/>
              </a:rPr>
              <a:t>β </a:t>
            </a:r>
            <a:r>
              <a:rPr lang="en-US" dirty="0" err="1">
                <a:solidFill>
                  <a:prstClr val="black"/>
                </a:solidFill>
                <a:latin typeface="Helvetica"/>
                <a:cs typeface="Helvetica"/>
              </a:rPr>
              <a:t>sia</a:t>
            </a:r>
            <a:r>
              <a:rPr lang="en-US" dirty="0">
                <a:solidFill>
                  <a:prstClr val="black"/>
                </a:solidFill>
                <a:latin typeface="Helvetica"/>
                <a:cs typeface="Helvetica"/>
              </a:rPr>
              <a:t>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valore</a:t>
            </a:r>
            <a:r>
              <a:rPr lang="en-US" dirty="0">
                <a:solidFill>
                  <a:prstClr val="black"/>
                </a:solidFill>
                <a:latin typeface="Helvetica"/>
                <a:cs typeface="Helvetica"/>
              </a:rPr>
              <a:t> </a:t>
            </a:r>
            <a:r>
              <a:rPr lang="en-US" dirty="0" err="1">
                <a:solidFill>
                  <a:prstClr val="black"/>
                </a:solidFill>
                <a:latin typeface="Helvetica"/>
                <a:cs typeface="Helvetica"/>
              </a:rPr>
              <a:t>associato</a:t>
            </a:r>
            <a:r>
              <a:rPr lang="en-US" dirty="0">
                <a:solidFill>
                  <a:prstClr val="black"/>
                </a:solidFill>
                <a:latin typeface="Helvetica"/>
                <a:cs typeface="Helvetica"/>
              </a:rPr>
              <a:t> al </a:t>
            </a:r>
            <a:r>
              <a:rPr lang="en-US" dirty="0" err="1">
                <a:solidFill>
                  <a:prstClr val="black"/>
                </a:solidFill>
                <a:latin typeface="Helvetica"/>
                <a:cs typeface="Helvetica"/>
              </a:rPr>
              <a:t>nodo</a:t>
            </a:r>
            <a:r>
              <a:rPr lang="en-US" dirty="0">
                <a:solidFill>
                  <a:prstClr val="black"/>
                </a:solidFill>
                <a:latin typeface="Helvetica"/>
                <a:cs typeface="Helvetica"/>
              </a:rPr>
              <a:t> D.</a:t>
            </a:r>
          </a:p>
          <a:p>
            <a:r>
              <a:rPr lang="en-US" dirty="0" err="1">
                <a:solidFill>
                  <a:prstClr val="black"/>
                </a:solidFill>
                <a:latin typeface="Helvetica"/>
                <a:cs typeface="Helvetica"/>
              </a:rPr>
              <a:t>Addirittura</a:t>
            </a:r>
            <a:r>
              <a:rPr lang="en-US" dirty="0">
                <a:solidFill>
                  <a:prstClr val="black"/>
                </a:solidFill>
                <a:latin typeface="Helvetica"/>
                <a:cs typeface="Helvetica"/>
              </a:rPr>
              <a:t> </a:t>
            </a:r>
            <a:r>
              <a:rPr lang="en-US" dirty="0" err="1">
                <a:solidFill>
                  <a:prstClr val="black"/>
                </a:solidFill>
                <a:latin typeface="Helvetica"/>
                <a:cs typeface="Helvetica"/>
              </a:rPr>
              <a:t>l’ultima</a:t>
            </a:r>
            <a:r>
              <a:rPr lang="en-US" dirty="0">
                <a:solidFill>
                  <a:prstClr val="black"/>
                </a:solidFill>
                <a:latin typeface="Helvetica"/>
                <a:cs typeface="Helvetica"/>
              </a:rPr>
              <a:t> </a:t>
            </a:r>
            <a:r>
              <a:rPr lang="en-US" dirty="0" err="1">
                <a:solidFill>
                  <a:prstClr val="black"/>
                </a:solidFill>
                <a:latin typeface="Helvetica"/>
                <a:cs typeface="Helvetica"/>
              </a:rPr>
              <a:t>valore</a:t>
            </a:r>
            <a:r>
              <a:rPr lang="en-US" dirty="0">
                <a:solidFill>
                  <a:prstClr val="black"/>
                </a:solidFill>
                <a:latin typeface="Helvetica"/>
                <a:cs typeface="Helvetica"/>
              </a:rPr>
              <a:t> (2) </a:t>
            </a:r>
            <a:r>
              <a:rPr lang="en-US" dirty="0" err="1">
                <a:solidFill>
                  <a:prstClr val="black"/>
                </a:solidFill>
                <a:latin typeface="Helvetica"/>
                <a:cs typeface="Helvetica"/>
              </a:rPr>
              <a:t>va</a:t>
            </a:r>
            <a:r>
              <a:rPr lang="en-US" dirty="0">
                <a:solidFill>
                  <a:prstClr val="black"/>
                </a:solidFill>
                <a:latin typeface="Helvetica"/>
                <a:cs typeface="Helvetica"/>
              </a:rPr>
              <a:t> </a:t>
            </a:r>
            <a:r>
              <a:rPr lang="en-US" dirty="0" err="1">
                <a:solidFill>
                  <a:prstClr val="black"/>
                </a:solidFill>
                <a:latin typeface="Helvetica"/>
                <a:cs typeface="Helvetica"/>
              </a:rPr>
              <a:t>scattare</a:t>
            </a:r>
            <a:r>
              <a:rPr lang="en-US" dirty="0">
                <a:solidFill>
                  <a:prstClr val="black"/>
                </a:solidFill>
                <a:latin typeface="Helvetica"/>
                <a:cs typeface="Helvetica"/>
              </a:rPr>
              <a:t> la </a:t>
            </a:r>
            <a:r>
              <a:rPr lang="en-US" dirty="0" err="1">
                <a:solidFill>
                  <a:prstClr val="black"/>
                </a:solidFill>
                <a:latin typeface="Helvetica"/>
                <a:cs typeface="Helvetica"/>
              </a:rPr>
              <a:t>condizione</a:t>
            </a:r>
            <a:r>
              <a:rPr lang="en-US" dirty="0">
                <a:solidFill>
                  <a:prstClr val="black"/>
                </a:solidFill>
                <a:latin typeface="Helvetica"/>
                <a:cs typeface="Helvetica"/>
              </a:rPr>
              <a:t> di </a:t>
            </a:r>
            <a:r>
              <a:rPr lang="en-US" dirty="0" err="1">
                <a:solidFill>
                  <a:prstClr val="black"/>
                </a:solidFill>
                <a:latin typeface="Helvetica"/>
                <a:cs typeface="Helvetica"/>
              </a:rPr>
              <a:t>potatura</a:t>
            </a:r>
            <a:r>
              <a:rPr lang="en-US" dirty="0">
                <a:solidFill>
                  <a:prstClr val="black"/>
                </a:solidFill>
                <a:latin typeface="Helvetica"/>
                <a:cs typeface="Helvetica"/>
              </a:rPr>
              <a:t>, ma non ci </a:t>
            </a:r>
            <a:r>
              <a:rPr lang="en-US" dirty="0" err="1">
                <a:solidFill>
                  <a:prstClr val="black"/>
                </a:solidFill>
                <a:latin typeface="Helvetica"/>
                <a:cs typeface="Helvetica"/>
              </a:rPr>
              <a:t>sono</a:t>
            </a:r>
            <a:r>
              <a:rPr lang="en-US" dirty="0">
                <a:solidFill>
                  <a:prstClr val="black"/>
                </a:solidFill>
                <a:latin typeface="Helvetica"/>
                <a:cs typeface="Helvetica"/>
              </a:rPr>
              <a:t> rami da </a:t>
            </a:r>
            <a:r>
              <a:rPr lang="en-US" dirty="0" err="1">
                <a:solidFill>
                  <a:prstClr val="black"/>
                </a:solidFill>
                <a:latin typeface="Helvetica"/>
                <a:cs typeface="Helvetica"/>
              </a:rPr>
              <a:t>potare</a:t>
            </a:r>
            <a:r>
              <a:rPr lang="en-US" dirty="0">
                <a:solidFill>
                  <a:prstClr val="black"/>
                </a:solidFill>
                <a:latin typeface="Helvetica"/>
                <a:cs typeface="Helvetica"/>
              </a:rPr>
              <a:t>. </a:t>
            </a:r>
            <a:r>
              <a:rPr lang="en-US" dirty="0" err="1">
                <a:solidFill>
                  <a:prstClr val="black"/>
                </a:solidFill>
                <a:latin typeface="Helvetica"/>
                <a:cs typeface="Helvetica"/>
              </a:rPr>
              <a:t>L’analisi</a:t>
            </a:r>
            <a:r>
              <a:rPr lang="en-US" dirty="0">
                <a:solidFill>
                  <a:prstClr val="black"/>
                </a:solidFill>
                <a:latin typeface="Helvetica"/>
                <a:cs typeface="Helvetica"/>
              </a:rPr>
              <a:t> </a:t>
            </a:r>
            <a:r>
              <a:rPr lang="en-US" dirty="0" err="1">
                <a:solidFill>
                  <a:prstClr val="black"/>
                </a:solidFill>
                <a:latin typeface="Helvetica"/>
                <a:cs typeface="Helvetica"/>
              </a:rPr>
              <a:t>si</a:t>
            </a:r>
            <a:r>
              <a:rPr lang="en-US" dirty="0">
                <a:solidFill>
                  <a:prstClr val="black"/>
                </a:solidFill>
                <a:latin typeface="Helvetica"/>
                <a:cs typeface="Helvetica"/>
              </a:rPr>
              <a:t> conclude,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nodo</a:t>
            </a:r>
            <a:r>
              <a:rPr lang="en-US" dirty="0">
                <a:solidFill>
                  <a:prstClr val="black"/>
                </a:solidFill>
                <a:latin typeface="Helvetica"/>
                <a:cs typeface="Helvetica"/>
              </a:rPr>
              <a:t> D assume </a:t>
            </a:r>
            <a:r>
              <a:rPr lang="en-US" dirty="0" err="1">
                <a:solidFill>
                  <a:prstClr val="black"/>
                </a:solidFill>
                <a:latin typeface="Helvetica"/>
                <a:cs typeface="Helvetica"/>
              </a:rPr>
              <a:t>valore</a:t>
            </a:r>
            <a:r>
              <a:rPr lang="en-US" dirty="0">
                <a:solidFill>
                  <a:prstClr val="black"/>
                </a:solidFill>
                <a:latin typeface="Helvetica"/>
                <a:cs typeface="Helvetica"/>
              </a:rPr>
              <a:t> 2 e col backtracking </a:t>
            </a:r>
            <a:r>
              <a:rPr lang="en-US" dirty="0" err="1">
                <a:solidFill>
                  <a:prstClr val="black"/>
                </a:solidFill>
                <a:latin typeface="Helvetica"/>
                <a:cs typeface="Helvetica"/>
              </a:rPr>
              <a:t>torniamo</a:t>
            </a:r>
            <a:r>
              <a:rPr lang="en-US" dirty="0">
                <a:solidFill>
                  <a:prstClr val="black"/>
                </a:solidFill>
                <a:latin typeface="Helvetica"/>
                <a:cs typeface="Helvetica"/>
              </a:rPr>
              <a:t> al </a:t>
            </a:r>
            <a:r>
              <a:rPr lang="en-US" dirty="0" err="1">
                <a:solidFill>
                  <a:prstClr val="black"/>
                </a:solidFill>
                <a:latin typeface="Helvetica"/>
                <a:cs typeface="Helvetica"/>
              </a:rPr>
              <a:t>nodo</a:t>
            </a:r>
            <a:r>
              <a:rPr lang="en-US" dirty="0">
                <a:solidFill>
                  <a:prstClr val="black"/>
                </a:solidFill>
                <a:latin typeface="Helvetica"/>
                <a:cs typeface="Helvetica"/>
              </a:rPr>
              <a:t> </a:t>
            </a:r>
            <a:r>
              <a:rPr lang="en-US" dirty="0" err="1">
                <a:solidFill>
                  <a:prstClr val="black"/>
                </a:solidFill>
                <a:latin typeface="Helvetica"/>
                <a:cs typeface="Helvetica"/>
              </a:rPr>
              <a:t>radice</a:t>
            </a:r>
            <a:r>
              <a:rPr lang="en-US" dirty="0">
                <a:solidFill>
                  <a:prstClr val="black"/>
                </a:solidFill>
                <a:latin typeface="Helvetica"/>
                <a:cs typeface="Helvetica"/>
              </a:rPr>
              <a:t>.</a:t>
            </a:r>
            <a:r>
              <a:rPr lang="it-IT" dirty="0">
                <a:latin typeface="Helvetica"/>
                <a:cs typeface="Helvetica"/>
              </a:rPr>
              <a:t> </a:t>
            </a:r>
            <a:endParaRPr lang="it-IT" dirty="0">
              <a:solidFill>
                <a:prstClr val="black"/>
              </a:solidFill>
            </a:endParaRPr>
          </a:p>
        </p:txBody>
      </p:sp>
      <p:sp>
        <p:nvSpPr>
          <p:cNvPr id="22" name="Rettangolo 21"/>
          <p:cNvSpPr/>
          <p:nvPr/>
        </p:nvSpPr>
        <p:spPr>
          <a:xfrm>
            <a:off x="7740352" y="2780928"/>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14</a:t>
            </a:r>
            <a:endParaRPr lang="it-IT" dirty="0">
              <a:solidFill>
                <a:prstClr val="black"/>
              </a:solidFill>
            </a:endParaRPr>
          </a:p>
        </p:txBody>
      </p:sp>
      <p:cxnSp>
        <p:nvCxnSpPr>
          <p:cNvPr id="24" name="Connettore 1 23"/>
          <p:cNvCxnSpPr/>
          <p:nvPr/>
        </p:nvCxnSpPr>
        <p:spPr>
          <a:xfrm flipV="1">
            <a:off x="8172400" y="306896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8244408" y="3284984"/>
            <a:ext cx="313044" cy="369332"/>
          </a:xfrm>
          <a:prstGeom prst="rect">
            <a:avLst/>
          </a:prstGeom>
          <a:noFill/>
        </p:spPr>
        <p:txBody>
          <a:bodyPr wrap="none" rtlCol="0">
            <a:spAutoFit/>
          </a:bodyPr>
          <a:lstStyle/>
          <a:p>
            <a:r>
              <a:rPr lang="it-IT" dirty="0">
                <a:solidFill>
                  <a:srgbClr val="3366FF"/>
                </a:solidFill>
                <a:latin typeface="Helvetica"/>
                <a:cs typeface="Helvetica"/>
              </a:rPr>
              <a:t>5</a:t>
            </a:r>
          </a:p>
        </p:txBody>
      </p:sp>
      <p:sp>
        <p:nvSpPr>
          <p:cNvPr id="26" name="CasellaDiTesto 25"/>
          <p:cNvSpPr txBox="1"/>
          <p:nvPr/>
        </p:nvSpPr>
        <p:spPr>
          <a:xfrm>
            <a:off x="6732240" y="2905780"/>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cxnSp>
        <p:nvCxnSpPr>
          <p:cNvPr id="27" name="Connettore 1 26"/>
          <p:cNvCxnSpPr/>
          <p:nvPr/>
        </p:nvCxnSpPr>
        <p:spPr>
          <a:xfrm flipV="1">
            <a:off x="8172400" y="3320118"/>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a:off x="8388424" y="3501008"/>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Tree>
    <p:extLst>
      <p:ext uri="{BB962C8B-B14F-4D97-AF65-F5344CB8AC3E}">
        <p14:creationId xmlns:p14="http://schemas.microsoft.com/office/powerpoint/2010/main" val="36407595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20-03-29 at 9.3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01661"/>
          </a:xfrm>
          <a:prstGeom prst="rect">
            <a:avLst/>
          </a:prstGeom>
        </p:spPr>
      </p:pic>
      <p:sp>
        <p:nvSpPr>
          <p:cNvPr id="6" name="Rettangolo 5"/>
          <p:cNvSpPr/>
          <p:nvPr/>
        </p:nvSpPr>
        <p:spPr>
          <a:xfrm flipH="1">
            <a:off x="2555776" y="1340768"/>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flipH="1">
            <a:off x="255577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flipH="1">
            <a:off x="5436096" y="292494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flipH="1">
            <a:off x="179512" y="2852936"/>
            <a:ext cx="13045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0" y="-27384"/>
            <a:ext cx="9144000" cy="1143000"/>
          </a:xfrm>
        </p:spPr>
        <p:txBody>
          <a:bodyPr anchor="t">
            <a:normAutofit/>
          </a:bodyPr>
          <a:lstStyle/>
          <a:p>
            <a:r>
              <a:rPr lang="it-IT" sz="2800" dirty="0">
                <a:latin typeface="Helvetica"/>
                <a:cs typeface="Helvetica"/>
              </a:rPr>
              <a:t>Metodo che non segue il programma, ma più semplice</a:t>
            </a:r>
          </a:p>
        </p:txBody>
      </p:sp>
      <p:sp>
        <p:nvSpPr>
          <p:cNvPr id="3" name="Rettangolo 2"/>
          <p:cNvSpPr/>
          <p:nvPr/>
        </p:nvSpPr>
        <p:spPr>
          <a:xfrm>
            <a:off x="2051720" y="2852936"/>
            <a:ext cx="917848"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it-IT" dirty="0">
                <a:solidFill>
                  <a:prstClr val="black"/>
                </a:solidFill>
                <a:latin typeface="Helvetica"/>
                <a:cs typeface="Helvetica"/>
              </a:rPr>
              <a:t>3</a:t>
            </a:r>
            <a:endParaRPr lang="it-IT" dirty="0">
              <a:solidFill>
                <a:prstClr val="black"/>
              </a:solidFill>
            </a:endParaRPr>
          </a:p>
        </p:txBody>
      </p:sp>
      <p:sp>
        <p:nvSpPr>
          <p:cNvPr id="13" name="CasellaDiTesto 12"/>
          <p:cNvSpPr txBox="1"/>
          <p:nvPr/>
        </p:nvSpPr>
        <p:spPr>
          <a:xfrm>
            <a:off x="1255470" y="2833772"/>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4" name="Rettangolo 13"/>
          <p:cNvSpPr/>
          <p:nvPr/>
        </p:nvSpPr>
        <p:spPr>
          <a:xfrm>
            <a:off x="4837543" y="1198493"/>
            <a:ext cx="254276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a:t>
            </a:r>
            <a:r>
              <a:rPr lang="mr-IN" dirty="0">
                <a:solidFill>
                  <a:prstClr val="black"/>
                </a:solidFill>
                <a:latin typeface="Helvetica"/>
                <a:cs typeface="Helvetica"/>
              </a:rPr>
              <a:t>∞</a:t>
            </a:r>
            <a:endParaRPr lang="it-IT" dirty="0">
              <a:solidFill>
                <a:prstClr val="black"/>
              </a:solidFill>
            </a:endParaRPr>
          </a:p>
        </p:txBody>
      </p:sp>
      <p:sp>
        <p:nvSpPr>
          <p:cNvPr id="15" name="CasellaDiTesto 14"/>
          <p:cNvSpPr txBox="1"/>
          <p:nvPr/>
        </p:nvSpPr>
        <p:spPr>
          <a:xfrm>
            <a:off x="3995936" y="1340768"/>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3</a:t>
            </a:r>
          </a:p>
        </p:txBody>
      </p:sp>
      <p:sp>
        <p:nvSpPr>
          <p:cNvPr id="18" name="Rettangolo 17"/>
          <p:cNvSpPr/>
          <p:nvPr/>
        </p:nvSpPr>
        <p:spPr>
          <a:xfrm>
            <a:off x="4788024" y="2780928"/>
            <a:ext cx="1008111"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2</a:t>
            </a:r>
            <a:endParaRPr lang="it-IT" dirty="0">
              <a:solidFill>
                <a:prstClr val="black"/>
              </a:solidFill>
            </a:endParaRPr>
          </a:p>
        </p:txBody>
      </p:sp>
      <p:sp>
        <p:nvSpPr>
          <p:cNvPr id="21" name="CasellaDiTesto 20"/>
          <p:cNvSpPr txBox="1"/>
          <p:nvPr/>
        </p:nvSpPr>
        <p:spPr>
          <a:xfrm>
            <a:off x="3923928" y="2924944"/>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sp>
        <p:nvSpPr>
          <p:cNvPr id="11" name="Rettangolo 10"/>
          <p:cNvSpPr/>
          <p:nvPr/>
        </p:nvSpPr>
        <p:spPr>
          <a:xfrm>
            <a:off x="2195736" y="4293096"/>
            <a:ext cx="4896544" cy="2031325"/>
          </a:xfrm>
          <a:prstGeom prst="rect">
            <a:avLst/>
          </a:prstGeom>
          <a:solidFill>
            <a:schemeClr val="bg1"/>
          </a:solidFill>
          <a:ln w="69850">
            <a:solidFill>
              <a:schemeClr val="tx1"/>
            </a:solidFill>
          </a:ln>
        </p:spPr>
        <p:txBody>
          <a:bodyPr wrap="square">
            <a:spAutoFit/>
          </a:bodyPr>
          <a:lstStyle/>
          <a:p>
            <a:r>
              <a:rPr lang="it-IT" dirty="0">
                <a:latin typeface="Helvetica"/>
                <a:cs typeface="Helvetica"/>
              </a:rPr>
              <a:t>11. A questo punto l’esplorazione dell’albero è completa. È il turno di MAX. Il valore 3 viene definitivamente associato alla radice, perché l’algoritmo minimax con </a:t>
            </a:r>
            <a:r>
              <a:rPr lang="el-GR" dirty="0">
                <a:solidFill>
                  <a:prstClr val="black"/>
                </a:solidFill>
                <a:latin typeface="Helvetica"/>
                <a:cs typeface="Helvetica"/>
              </a:rPr>
              <a:t>α</a:t>
            </a:r>
            <a:r>
              <a:rPr lang="it-IT" dirty="0">
                <a:solidFill>
                  <a:prstClr val="black"/>
                </a:solidFill>
                <a:latin typeface="Helvetica"/>
                <a:cs typeface="Helvetica"/>
              </a:rPr>
              <a:t>-</a:t>
            </a:r>
            <a:r>
              <a:rPr lang="en-US" dirty="0">
                <a:solidFill>
                  <a:prstClr val="black"/>
                </a:solidFill>
                <a:latin typeface="Helvetica"/>
                <a:cs typeface="Helvetica"/>
              </a:rPr>
              <a:t>β pruning ha </a:t>
            </a:r>
            <a:r>
              <a:rPr lang="en-US" dirty="0" err="1">
                <a:solidFill>
                  <a:prstClr val="black"/>
                </a:solidFill>
                <a:latin typeface="Helvetica"/>
                <a:cs typeface="Helvetica"/>
              </a:rPr>
              <a:t>calcolato</a:t>
            </a:r>
            <a:r>
              <a:rPr lang="en-US" dirty="0">
                <a:solidFill>
                  <a:prstClr val="black"/>
                </a:solidFill>
                <a:latin typeface="Helvetica"/>
                <a:cs typeface="Helvetica"/>
              </a:rPr>
              <a:t> </a:t>
            </a:r>
            <a:r>
              <a:rPr lang="en-US" dirty="0" err="1">
                <a:solidFill>
                  <a:prstClr val="black"/>
                </a:solidFill>
                <a:latin typeface="Helvetica"/>
                <a:cs typeface="Helvetica"/>
              </a:rPr>
              <a:t>che</a:t>
            </a:r>
            <a:r>
              <a:rPr lang="en-US" dirty="0">
                <a:solidFill>
                  <a:prstClr val="black"/>
                </a:solidFill>
                <a:latin typeface="Helvetica"/>
                <a:cs typeface="Helvetica"/>
              </a:rPr>
              <a:t> la </a:t>
            </a:r>
            <a:r>
              <a:rPr lang="en-US" dirty="0" err="1">
                <a:solidFill>
                  <a:prstClr val="black"/>
                </a:solidFill>
                <a:latin typeface="Helvetica"/>
                <a:cs typeface="Helvetica"/>
              </a:rPr>
              <a:t>mossa</a:t>
            </a:r>
            <a:r>
              <a:rPr lang="en-US" dirty="0">
                <a:solidFill>
                  <a:prstClr val="black"/>
                </a:solidFill>
                <a:latin typeface="Helvetica"/>
                <a:cs typeface="Helvetica"/>
              </a:rPr>
              <a:t> </a:t>
            </a:r>
            <a:r>
              <a:rPr lang="en-US" dirty="0" err="1">
                <a:solidFill>
                  <a:prstClr val="black"/>
                </a:solidFill>
                <a:latin typeface="Helvetica"/>
                <a:cs typeface="Helvetica"/>
              </a:rPr>
              <a:t>migliore</a:t>
            </a:r>
            <a:r>
              <a:rPr lang="en-US" dirty="0">
                <a:solidFill>
                  <a:prstClr val="black"/>
                </a:solidFill>
                <a:latin typeface="Helvetica"/>
                <a:cs typeface="Helvetica"/>
              </a:rPr>
              <a:t> </a:t>
            </a:r>
            <a:r>
              <a:rPr lang="en-US" dirty="0" err="1">
                <a:solidFill>
                  <a:prstClr val="black"/>
                </a:solidFill>
                <a:latin typeface="Helvetica"/>
                <a:cs typeface="Helvetica"/>
              </a:rPr>
              <a:t>è</a:t>
            </a:r>
            <a:r>
              <a:rPr lang="en-US" dirty="0">
                <a:solidFill>
                  <a:prstClr val="black"/>
                </a:solidFill>
                <a:latin typeface="Helvetica"/>
                <a:cs typeface="Helvetica"/>
              </a:rPr>
              <a:t> </a:t>
            </a:r>
            <a:r>
              <a:rPr lang="en-US" dirty="0" err="1">
                <a:solidFill>
                  <a:prstClr val="black"/>
                </a:solidFill>
                <a:latin typeface="Helvetica"/>
                <a:cs typeface="Helvetica"/>
              </a:rPr>
              <a:t>quella</a:t>
            </a:r>
            <a:r>
              <a:rPr lang="en-US" dirty="0">
                <a:solidFill>
                  <a:prstClr val="black"/>
                </a:solidFill>
                <a:latin typeface="Helvetica"/>
                <a:cs typeface="Helvetica"/>
              </a:rPr>
              <a:t> di </a:t>
            </a:r>
            <a:r>
              <a:rPr lang="en-US" dirty="0" err="1">
                <a:solidFill>
                  <a:prstClr val="black"/>
                </a:solidFill>
                <a:latin typeface="Helvetica"/>
                <a:cs typeface="Helvetica"/>
              </a:rPr>
              <a:t>andare</a:t>
            </a:r>
            <a:r>
              <a:rPr lang="en-US" dirty="0">
                <a:solidFill>
                  <a:prstClr val="black"/>
                </a:solidFill>
                <a:latin typeface="Helvetica"/>
                <a:cs typeface="Helvetica"/>
              </a:rPr>
              <a:t> al </a:t>
            </a:r>
            <a:r>
              <a:rPr lang="en-US" dirty="0" err="1">
                <a:solidFill>
                  <a:prstClr val="black"/>
                </a:solidFill>
                <a:latin typeface="Helvetica"/>
                <a:cs typeface="Helvetica"/>
              </a:rPr>
              <a:t>nodo</a:t>
            </a:r>
            <a:r>
              <a:rPr lang="en-US" dirty="0">
                <a:solidFill>
                  <a:prstClr val="black"/>
                </a:solidFill>
                <a:latin typeface="Helvetica"/>
                <a:cs typeface="Helvetica"/>
              </a:rPr>
              <a:t> B, </a:t>
            </a:r>
            <a:r>
              <a:rPr lang="en-US" dirty="0" err="1">
                <a:solidFill>
                  <a:prstClr val="black"/>
                </a:solidFill>
                <a:latin typeface="Helvetica"/>
                <a:cs typeface="Helvetica"/>
              </a:rPr>
              <a:t>che</a:t>
            </a:r>
            <a:r>
              <a:rPr lang="en-US" dirty="0">
                <a:solidFill>
                  <a:prstClr val="black"/>
                </a:solidFill>
                <a:latin typeface="Helvetica"/>
                <a:cs typeface="Helvetica"/>
              </a:rPr>
              <a:t> </a:t>
            </a:r>
            <a:r>
              <a:rPr lang="en-US" dirty="0" err="1">
                <a:solidFill>
                  <a:prstClr val="black"/>
                </a:solidFill>
                <a:latin typeface="Helvetica"/>
                <a:cs typeface="Helvetica"/>
              </a:rPr>
              <a:t>garantisce</a:t>
            </a:r>
            <a:r>
              <a:rPr lang="en-US" dirty="0">
                <a:solidFill>
                  <a:prstClr val="black"/>
                </a:solidFill>
                <a:latin typeface="Helvetica"/>
                <a:cs typeface="Helvetica"/>
              </a:rPr>
              <a:t> </a:t>
            </a:r>
            <a:r>
              <a:rPr lang="en-US" dirty="0" err="1">
                <a:solidFill>
                  <a:prstClr val="black"/>
                </a:solidFill>
                <a:latin typeface="Helvetica"/>
                <a:cs typeface="Helvetica"/>
              </a:rPr>
              <a:t>il</a:t>
            </a:r>
            <a:r>
              <a:rPr lang="en-US" dirty="0">
                <a:solidFill>
                  <a:prstClr val="black"/>
                </a:solidFill>
                <a:latin typeface="Helvetica"/>
                <a:cs typeface="Helvetica"/>
              </a:rPr>
              <a:t> </a:t>
            </a:r>
            <a:r>
              <a:rPr lang="en-US" dirty="0" err="1">
                <a:solidFill>
                  <a:prstClr val="black"/>
                </a:solidFill>
                <a:latin typeface="Helvetica"/>
                <a:cs typeface="Helvetica"/>
              </a:rPr>
              <a:t>guadagno</a:t>
            </a:r>
            <a:r>
              <a:rPr lang="en-US" dirty="0">
                <a:solidFill>
                  <a:prstClr val="black"/>
                </a:solidFill>
                <a:latin typeface="Helvetica"/>
                <a:cs typeface="Helvetica"/>
              </a:rPr>
              <a:t> </a:t>
            </a:r>
            <a:r>
              <a:rPr lang="en-US" dirty="0" err="1">
                <a:solidFill>
                  <a:prstClr val="black"/>
                </a:solidFill>
                <a:latin typeface="Helvetica"/>
                <a:cs typeface="Helvetica"/>
              </a:rPr>
              <a:t>massimo</a:t>
            </a:r>
            <a:r>
              <a:rPr lang="en-US" dirty="0">
                <a:solidFill>
                  <a:prstClr val="black"/>
                </a:solidFill>
                <a:latin typeface="Helvetica"/>
                <a:cs typeface="Helvetica"/>
              </a:rPr>
              <a:t> </a:t>
            </a:r>
            <a:r>
              <a:rPr lang="en-US" dirty="0" err="1">
                <a:solidFill>
                  <a:prstClr val="black"/>
                </a:solidFill>
                <a:latin typeface="Helvetica"/>
                <a:cs typeface="Helvetica"/>
              </a:rPr>
              <a:t>possibile</a:t>
            </a:r>
            <a:r>
              <a:rPr lang="en-US" dirty="0">
                <a:solidFill>
                  <a:prstClr val="black"/>
                </a:solidFill>
                <a:latin typeface="Helvetica"/>
                <a:cs typeface="Helvetica"/>
              </a:rPr>
              <a:t> di 3.</a:t>
            </a:r>
            <a:endParaRPr lang="it-IT" dirty="0">
              <a:solidFill>
                <a:prstClr val="black"/>
              </a:solidFill>
            </a:endParaRPr>
          </a:p>
        </p:txBody>
      </p:sp>
      <p:sp>
        <p:nvSpPr>
          <p:cNvPr id="22" name="Rettangolo 21"/>
          <p:cNvSpPr/>
          <p:nvPr/>
        </p:nvSpPr>
        <p:spPr>
          <a:xfrm>
            <a:off x="7740352" y="2780928"/>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3 </a:t>
            </a:r>
          </a:p>
          <a:p>
            <a:r>
              <a:rPr lang="en-US" dirty="0">
                <a:solidFill>
                  <a:prstClr val="black"/>
                </a:solidFill>
                <a:latin typeface="Helvetica"/>
                <a:cs typeface="Helvetica"/>
              </a:rPr>
              <a:t>β = </a:t>
            </a:r>
            <a:r>
              <a:rPr lang="it-IT" dirty="0">
                <a:solidFill>
                  <a:prstClr val="black"/>
                </a:solidFill>
                <a:latin typeface="Helvetica"/>
                <a:cs typeface="Helvetica"/>
              </a:rPr>
              <a:t>2</a:t>
            </a:r>
            <a:endParaRPr lang="it-IT" dirty="0">
              <a:solidFill>
                <a:prstClr val="black"/>
              </a:solidFill>
            </a:endParaRPr>
          </a:p>
        </p:txBody>
      </p:sp>
      <p:sp>
        <p:nvSpPr>
          <p:cNvPr id="26" name="CasellaDiTesto 25"/>
          <p:cNvSpPr txBox="1"/>
          <p:nvPr/>
        </p:nvSpPr>
        <p:spPr>
          <a:xfrm>
            <a:off x="6732240" y="2905780"/>
            <a:ext cx="364202" cy="523220"/>
          </a:xfrm>
          <a:prstGeom prst="rect">
            <a:avLst/>
          </a:prstGeom>
          <a:noFill/>
        </p:spPr>
        <p:txBody>
          <a:bodyPr wrap="none" rtlCol="0">
            <a:spAutoFit/>
          </a:bodyPr>
          <a:lstStyle/>
          <a:p>
            <a:r>
              <a:rPr lang="it-IT" sz="2800" dirty="0">
                <a:solidFill>
                  <a:srgbClr val="3366FF"/>
                </a:solidFill>
                <a:latin typeface="Times New Roman"/>
                <a:cs typeface="Times New Roman"/>
              </a:rPr>
              <a:t>2</a:t>
            </a:r>
          </a:p>
        </p:txBody>
      </p:sp>
    </p:spTree>
    <p:extLst>
      <p:ext uri="{BB962C8B-B14F-4D97-AF65-F5344CB8AC3E}">
        <p14:creationId xmlns:p14="http://schemas.microsoft.com/office/powerpoint/2010/main" val="7861715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Helvetica"/>
                <a:cs typeface="Helvetica"/>
              </a:rPr>
              <a:t>Caratteristiche e problemi </a:t>
            </a:r>
            <a:br>
              <a:rPr lang="it-IT" dirty="0">
                <a:latin typeface="Helvetica"/>
                <a:cs typeface="Helvetica"/>
              </a:rPr>
            </a:br>
            <a:r>
              <a:rPr lang="it-IT" dirty="0">
                <a:latin typeface="Helvetica"/>
                <a:cs typeface="Helvetica"/>
              </a:rPr>
              <a:t>della potatura</a:t>
            </a:r>
          </a:p>
        </p:txBody>
      </p:sp>
      <p:sp>
        <p:nvSpPr>
          <p:cNvPr id="4" name="Segnaposto contenuto 3"/>
          <p:cNvSpPr txBox="1">
            <a:spLocks/>
          </p:cNvSpPr>
          <p:nvPr/>
        </p:nvSpPr>
        <p:spPr>
          <a:xfrm>
            <a:off x="457200" y="1600200"/>
            <a:ext cx="8229600" cy="506916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latin typeface="Helvetica"/>
                <a:cs typeface="Helvetica"/>
              </a:rPr>
              <a:t>Quanto si riesce a potare dipende dall’ordine con cui visitiamo i nodi</a:t>
            </a:r>
          </a:p>
          <a:p>
            <a:r>
              <a:rPr lang="it-IT" dirty="0">
                <a:latin typeface="Helvetica"/>
                <a:cs typeface="Helvetica"/>
              </a:rPr>
              <a:t>Con una buona euristica di ordinamento dei nodi la complessità temporale può scendere a un minimo di O(</a:t>
            </a:r>
            <a:r>
              <a:rPr lang="it-IT" dirty="0" err="1">
                <a:latin typeface="Helvetica"/>
                <a:cs typeface="Helvetica"/>
              </a:rPr>
              <a:t>b</a:t>
            </a:r>
            <a:r>
              <a:rPr lang="it-IT" baseline="30000" dirty="0" err="1">
                <a:latin typeface="Helvetica"/>
                <a:cs typeface="Helvetica"/>
              </a:rPr>
              <a:t>d</a:t>
            </a:r>
            <a:r>
              <a:rPr lang="it-IT" baseline="30000" dirty="0">
                <a:latin typeface="Helvetica"/>
                <a:cs typeface="Helvetica"/>
              </a:rPr>
              <a:t>/2</a:t>
            </a:r>
            <a:r>
              <a:rPr lang="it-IT" dirty="0">
                <a:latin typeface="Helvetica"/>
                <a:cs typeface="Helvetica"/>
              </a:rPr>
              <a:t>)</a:t>
            </a:r>
          </a:p>
          <a:p>
            <a:r>
              <a:rPr lang="it-IT" dirty="0">
                <a:latin typeface="Helvetica"/>
                <a:cs typeface="Helvetica"/>
              </a:rPr>
              <a:t>Nei casi reali arrivare a calcolare i valori degli stati finali (nodi foglia) non è pratico dal punto di vista computazionale e serve introdurre delle funzioni di valutazione del valore degli stati intermedi, per cercare di fare dei tagli di interi sottoalberi non promettenti</a:t>
            </a:r>
          </a:p>
        </p:txBody>
      </p:sp>
    </p:spTree>
    <p:extLst>
      <p:ext uri="{BB962C8B-B14F-4D97-AF65-F5344CB8AC3E}">
        <p14:creationId xmlns:p14="http://schemas.microsoft.com/office/powerpoint/2010/main" val="3293053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Helvetica"/>
                <a:cs typeface="Helvetica"/>
              </a:rPr>
              <a:t>Giochi non deterministici</a:t>
            </a:r>
          </a:p>
        </p:txBody>
      </p:sp>
      <p:sp>
        <p:nvSpPr>
          <p:cNvPr id="4" name="Segnaposto contenuto 3"/>
          <p:cNvSpPr txBox="1">
            <a:spLocks/>
          </p:cNvSpPr>
          <p:nvPr/>
        </p:nvSpPr>
        <p:spPr>
          <a:xfrm>
            <a:off x="457200" y="1600200"/>
            <a:ext cx="8229600" cy="5069160"/>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latin typeface="Helvetica"/>
                <a:cs typeface="Helvetica"/>
              </a:rPr>
              <a:t>Spesso i giochi contengono una componente non deterministica: incontrollabile da parte degli agenti e stocastica (es. il lancio dei dadi in backgammon)</a:t>
            </a:r>
          </a:p>
          <a:p>
            <a:r>
              <a:rPr lang="it-IT" dirty="0">
                <a:latin typeface="Helvetica"/>
                <a:cs typeface="Helvetica"/>
              </a:rPr>
              <a:t>Nel modello ad albero introduciamo nodi che rappresentano questo tipo di eventi (chance </a:t>
            </a:r>
            <a:r>
              <a:rPr lang="it-IT" dirty="0" err="1">
                <a:latin typeface="Helvetica"/>
                <a:cs typeface="Helvetica"/>
              </a:rPr>
              <a:t>events</a:t>
            </a:r>
            <a:r>
              <a:rPr lang="it-IT" dirty="0">
                <a:latin typeface="Helvetica"/>
                <a:cs typeface="Helvetica"/>
              </a:rPr>
              <a:t>)</a:t>
            </a:r>
          </a:p>
          <a:p>
            <a:r>
              <a:rPr lang="it-IT" dirty="0">
                <a:latin typeface="Helvetica"/>
                <a:cs typeface="Helvetica"/>
              </a:rPr>
              <a:t>Non si calcola più il valore esatto di una strategia intera, ma il valore atteso di una mossa (MINIMAX diventa </a:t>
            </a:r>
            <a:r>
              <a:rPr lang="it-IT" dirty="0" err="1">
                <a:latin typeface="Helvetica"/>
                <a:cs typeface="Helvetica"/>
              </a:rPr>
              <a:t>expectiMINIMAX</a:t>
            </a:r>
            <a:r>
              <a:rPr lang="it-IT" dirty="0">
                <a:latin typeface="Helvetica"/>
                <a:cs typeface="Helvetica"/>
              </a:rPr>
              <a:t>)</a:t>
            </a:r>
          </a:p>
        </p:txBody>
      </p:sp>
    </p:spTree>
    <p:extLst>
      <p:ext uri="{BB962C8B-B14F-4D97-AF65-F5344CB8AC3E}">
        <p14:creationId xmlns:p14="http://schemas.microsoft.com/office/powerpoint/2010/main" val="8087972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9592" y="332656"/>
            <a:ext cx="7488832" cy="5864983"/>
          </a:xfrm>
          <a:prstGeom prst="rect">
            <a:avLst/>
          </a:prstGeom>
        </p:spPr>
      </p:pic>
      <p:sp>
        <p:nvSpPr>
          <p:cNvPr id="5" name="Rectangle 4"/>
          <p:cNvSpPr/>
          <p:nvPr/>
        </p:nvSpPr>
        <p:spPr>
          <a:xfrm>
            <a:off x="4572000" y="1412776"/>
            <a:ext cx="504056"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635896" y="3573016"/>
            <a:ext cx="504056"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961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166"/>
            <a:ext cx="9143999" cy="840400"/>
          </a:xfrm>
        </p:spPr>
        <p:txBody>
          <a:bodyPr vert="horz" lIns="91440" tIns="45720" rIns="91440" bIns="45720" rtlCol="0" anchor="ctr">
            <a:normAutofit fontScale="90000"/>
          </a:bodyPr>
          <a:lstStyle/>
          <a:p>
            <a:pPr algn="ctr"/>
            <a:r>
              <a:rPr lang="en-US" sz="4400" b="0" dirty="0" err="1">
                <a:solidFill>
                  <a:schemeClr val="tx1"/>
                </a:solidFill>
                <a:latin typeface="Helvetica"/>
                <a:cs typeface="Helvetica"/>
              </a:rPr>
              <a:t>Presupposizioni</a:t>
            </a:r>
            <a:r>
              <a:rPr lang="en-US" sz="4400" b="0" dirty="0">
                <a:solidFill>
                  <a:schemeClr val="tx1"/>
                </a:solidFill>
                <a:latin typeface="Helvetica"/>
                <a:cs typeface="Helvetica"/>
              </a:rPr>
              <a:t> </a:t>
            </a:r>
            <a:r>
              <a:rPr lang="en-US" sz="4400" b="0" dirty="0" err="1">
                <a:solidFill>
                  <a:schemeClr val="tx1"/>
                </a:solidFill>
                <a:latin typeface="Helvetica"/>
                <a:cs typeface="Helvetica"/>
              </a:rPr>
              <a:t>sulla</a:t>
            </a:r>
            <a:r>
              <a:rPr lang="en-US" sz="4400" b="0" dirty="0">
                <a:solidFill>
                  <a:schemeClr val="tx1"/>
                </a:solidFill>
                <a:latin typeface="Helvetica"/>
                <a:cs typeface="Helvetica"/>
              </a:rPr>
              <a:t> </a:t>
            </a:r>
            <a:r>
              <a:rPr lang="en-US" sz="4400" b="0" dirty="0" err="1">
                <a:solidFill>
                  <a:schemeClr val="tx1"/>
                </a:solidFill>
                <a:latin typeface="Helvetica"/>
                <a:cs typeface="Helvetica"/>
              </a:rPr>
              <a:t>funzione</a:t>
            </a:r>
            <a:r>
              <a:rPr lang="en-US" sz="4400" b="0" dirty="0">
                <a:solidFill>
                  <a:schemeClr val="tx1"/>
                </a:solidFill>
                <a:latin typeface="Helvetica"/>
                <a:cs typeface="Helvetica"/>
              </a:rPr>
              <a:t> di </a:t>
            </a:r>
            <a:r>
              <a:rPr lang="en-US" sz="4400" b="0" dirty="0" err="1">
                <a:solidFill>
                  <a:schemeClr val="tx1"/>
                </a:solidFill>
                <a:latin typeface="Helvetica"/>
                <a:cs typeface="Helvetica"/>
              </a:rPr>
              <a:t>valutazione</a:t>
            </a:r>
            <a:endParaRPr lang="en-US" sz="4400" b="0" dirty="0">
              <a:solidFill>
                <a:schemeClr val="tx1"/>
              </a:solidFill>
              <a:latin typeface="Helvetica"/>
              <a:cs typeface="Helvetica"/>
            </a:endParaRP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Helvetica"/>
                <a:cs typeface="Helvetica"/>
              </a:rPr>
              <a:t>La </a:t>
            </a:r>
            <a:r>
              <a:rPr lang="en-US" dirty="0" err="1">
                <a:latin typeface="Helvetica"/>
                <a:cs typeface="Helvetica"/>
              </a:rPr>
              <a:t>funzione</a:t>
            </a:r>
            <a:r>
              <a:rPr lang="en-US" dirty="0">
                <a:latin typeface="Helvetica"/>
                <a:cs typeface="Helvetica"/>
              </a:rPr>
              <a:t> </a:t>
            </a:r>
            <a:r>
              <a:rPr lang="en-US" dirty="0" err="1">
                <a:latin typeface="Helvetica"/>
                <a:cs typeface="Helvetica"/>
              </a:rPr>
              <a:t>deve</a:t>
            </a:r>
            <a:r>
              <a:rPr lang="en-US" dirty="0">
                <a:latin typeface="Helvetica"/>
                <a:cs typeface="Helvetica"/>
              </a:rPr>
              <a:t> </a:t>
            </a:r>
            <a:r>
              <a:rPr lang="en-US" dirty="0" err="1">
                <a:latin typeface="Helvetica"/>
                <a:cs typeface="Helvetica"/>
              </a:rPr>
              <a:t>essere</a:t>
            </a:r>
            <a:r>
              <a:rPr lang="en-US" dirty="0">
                <a:latin typeface="Helvetica"/>
                <a:cs typeface="Helvetica"/>
              </a:rPr>
              <a:t> </a:t>
            </a:r>
            <a:r>
              <a:rPr lang="en-US" dirty="0" err="1">
                <a:latin typeface="Helvetica"/>
                <a:cs typeface="Helvetica"/>
              </a:rPr>
              <a:t>una</a:t>
            </a:r>
            <a:r>
              <a:rPr lang="en-US" dirty="0">
                <a:latin typeface="Helvetica"/>
                <a:cs typeface="Helvetica"/>
              </a:rPr>
              <a:t> </a:t>
            </a:r>
            <a:r>
              <a:rPr lang="en-US" dirty="0" err="1">
                <a:latin typeface="Helvetica"/>
                <a:cs typeface="Helvetica"/>
              </a:rPr>
              <a:t>trasformazione</a:t>
            </a:r>
            <a:r>
              <a:rPr lang="en-US" dirty="0">
                <a:latin typeface="Helvetica"/>
                <a:cs typeface="Helvetica"/>
              </a:rPr>
              <a:t> </a:t>
            </a:r>
            <a:r>
              <a:rPr lang="en-US" dirty="0" err="1">
                <a:latin typeface="Helvetica"/>
                <a:cs typeface="Helvetica"/>
              </a:rPr>
              <a:t>lineare</a:t>
            </a:r>
            <a:r>
              <a:rPr lang="en-US" dirty="0">
                <a:latin typeface="Helvetica"/>
                <a:cs typeface="Helvetica"/>
              </a:rPr>
              <a:t> </a:t>
            </a:r>
            <a:r>
              <a:rPr lang="en-US" dirty="0" err="1">
                <a:latin typeface="Helvetica"/>
                <a:cs typeface="Helvetica"/>
              </a:rPr>
              <a:t>della</a:t>
            </a:r>
            <a:r>
              <a:rPr lang="en-US" dirty="0">
                <a:latin typeface="Helvetica"/>
                <a:cs typeface="Helvetica"/>
              </a:rPr>
              <a:t> </a:t>
            </a:r>
            <a:r>
              <a:rPr lang="en-US" dirty="0" err="1">
                <a:latin typeface="Helvetica"/>
                <a:cs typeface="Helvetica"/>
              </a:rPr>
              <a:t>probabilità</a:t>
            </a:r>
            <a:r>
              <a:rPr lang="en-US" dirty="0">
                <a:latin typeface="Helvetica"/>
                <a:cs typeface="Helvetica"/>
              </a:rPr>
              <a:t> di </a:t>
            </a:r>
            <a:r>
              <a:rPr lang="en-US" dirty="0" err="1">
                <a:latin typeface="Helvetica"/>
                <a:cs typeface="Helvetica"/>
              </a:rPr>
              <a:t>vincere</a:t>
            </a:r>
            <a:r>
              <a:rPr lang="en-US" dirty="0">
                <a:latin typeface="Helvetica"/>
                <a:cs typeface="Helvetica"/>
              </a:rPr>
              <a:t> data </a:t>
            </a:r>
            <a:r>
              <a:rPr lang="en-US" dirty="0" err="1">
                <a:latin typeface="Helvetica"/>
                <a:cs typeface="Helvetica"/>
              </a:rPr>
              <a:t>una</a:t>
            </a:r>
            <a:r>
              <a:rPr lang="en-US" dirty="0">
                <a:latin typeface="Helvetica"/>
                <a:cs typeface="Helvetica"/>
              </a:rPr>
              <a:t> </a:t>
            </a:r>
            <a:r>
              <a:rPr lang="en-US" dirty="0" err="1">
                <a:latin typeface="Helvetica"/>
                <a:cs typeface="Helvetica"/>
              </a:rPr>
              <a:t>posizione</a:t>
            </a:r>
            <a:endParaRPr lang="en-US" dirty="0">
              <a:latin typeface="Helvetica"/>
              <a:cs typeface="Helvetica"/>
            </a:endParaRPr>
          </a:p>
        </p:txBody>
      </p:sp>
      <p:pic>
        <p:nvPicPr>
          <p:cNvPr id="5" name="Picture 4"/>
          <p:cNvPicPr>
            <a:picLocks noChangeAspect="1"/>
          </p:cNvPicPr>
          <p:nvPr/>
        </p:nvPicPr>
        <p:blipFill>
          <a:blip r:embed="rId2"/>
          <a:stretch>
            <a:fillRect/>
          </a:stretch>
        </p:blipFill>
        <p:spPr>
          <a:xfrm>
            <a:off x="611560" y="1155061"/>
            <a:ext cx="7704856" cy="3240375"/>
          </a:xfrm>
          <a:prstGeom prst="rect">
            <a:avLst/>
          </a:prstGeom>
        </p:spPr>
      </p:pic>
    </p:spTree>
    <p:extLst>
      <p:ext uri="{BB962C8B-B14F-4D97-AF65-F5344CB8AC3E}">
        <p14:creationId xmlns:p14="http://schemas.microsoft.com/office/powerpoint/2010/main" val="36212147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19" name="Titolo 1"/>
          <p:cNvSpPr txBox="1">
            <a:spLocks/>
          </p:cNvSpPr>
          <p:nvPr/>
        </p:nvSpPr>
        <p:spPr>
          <a:xfrm>
            <a:off x="251520" y="5157192"/>
            <a:ext cx="8581043" cy="1700808"/>
          </a:xfrm>
          <a:prstGeom prst="rect">
            <a:avLst/>
          </a:prstGeom>
        </p:spPr>
        <p:txBody>
          <a:bodyPr vert="horz" lIns="91440" tIns="45720" rIns="91440" bIns="45720" rtlCol="0" anchor="t" anchorCtr="0">
            <a:normAutofit fontScale="60000" lnSpcReduction="2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Domande:</a:t>
            </a:r>
          </a:p>
          <a:p>
            <a:pPr marL="514350" indent="-514350">
              <a:buAutoNum type="arabicPeriod"/>
            </a:pPr>
            <a:r>
              <a:rPr lang="it-IT" sz="2800" dirty="0">
                <a:solidFill>
                  <a:schemeClr val="tx1"/>
                </a:solidFill>
              </a:rPr>
              <a:t>Calcolare il valore di ogni nodo </a:t>
            </a:r>
          </a:p>
          <a:p>
            <a:pPr marL="514350" indent="-514350">
              <a:buFontTx/>
              <a:buAutoNum type="arabicPeriod"/>
            </a:pPr>
            <a:r>
              <a:rPr lang="it-IT" sz="2800" dirty="0">
                <a:solidFill>
                  <a:schemeClr val="tx1"/>
                </a:solidFill>
              </a:rPr>
              <a:t>Conosciuti i valori dei primi 6 nodi foglia (partendo da sinistra), posso potare gli ultimi due nodi?</a:t>
            </a:r>
          </a:p>
          <a:p>
            <a:pPr marL="514350" indent="-514350">
              <a:buFontTx/>
              <a:buAutoNum type="arabicPeriod"/>
            </a:pPr>
            <a:r>
              <a:rPr lang="it-IT" sz="2800" dirty="0">
                <a:solidFill>
                  <a:schemeClr val="tx1"/>
                </a:solidFill>
              </a:rPr>
              <a:t>E se conoscessi che il </a:t>
            </a:r>
            <a:r>
              <a:rPr lang="it-IT" sz="2800" dirty="0" err="1">
                <a:solidFill>
                  <a:schemeClr val="tx1"/>
                </a:solidFill>
              </a:rPr>
              <a:t>range</a:t>
            </a:r>
            <a:r>
              <a:rPr lang="it-IT" sz="2800" dirty="0">
                <a:solidFill>
                  <a:schemeClr val="tx1"/>
                </a:solidFill>
              </a:rPr>
              <a:t> di valori di </a:t>
            </a:r>
            <a:r>
              <a:rPr lang="it-IT" sz="2800" dirty="0" err="1">
                <a:solidFill>
                  <a:schemeClr val="tx1"/>
                </a:solidFill>
              </a:rPr>
              <a:t>utilita</a:t>
            </a:r>
            <a:r>
              <a:rPr lang="it-IT" sz="2800" dirty="0">
                <a:solidFill>
                  <a:schemeClr val="tx1"/>
                </a:solidFill>
              </a:rPr>
              <a:t>̀ nella foglie è nell’intervallo [−2, 2]? </a:t>
            </a:r>
          </a:p>
          <a:p>
            <a:pPr marL="514350" indent="-514350">
              <a:buFontTx/>
              <a:buAutoNum type="arabicPeriod"/>
            </a:pPr>
            <a:r>
              <a:rPr lang="it-IT" sz="2800" dirty="0">
                <a:solidFill>
                  <a:schemeClr val="tx1"/>
                </a:solidFill>
              </a:rPr>
              <a:t> Avrei potuto anche non valutare altre foglie? </a:t>
            </a:r>
            <a:r>
              <a:rPr lang="it-IT" sz="2800" dirty="0"/>
              <a:t>e il valore di ogni nodo </a:t>
            </a:r>
          </a:p>
          <a:p>
            <a:endParaRPr lang="it-IT" sz="2800" dirty="0"/>
          </a:p>
        </p:txBody>
      </p:sp>
    </p:spTree>
    <p:extLst>
      <p:ext uri="{BB962C8B-B14F-4D97-AF65-F5344CB8AC3E}">
        <p14:creationId xmlns:p14="http://schemas.microsoft.com/office/powerpoint/2010/main" val="393997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19" name="Titolo 1"/>
          <p:cNvSpPr txBox="1">
            <a:spLocks/>
          </p:cNvSpPr>
          <p:nvPr/>
        </p:nvSpPr>
        <p:spPr>
          <a:xfrm>
            <a:off x="251520" y="6381328"/>
            <a:ext cx="8581043" cy="476672"/>
          </a:xfrm>
          <a:prstGeom prst="rect">
            <a:avLst/>
          </a:prstGeom>
        </p:spPr>
        <p:txBody>
          <a:bodyPr vert="horz" lIns="91440" tIns="45720" rIns="91440" bIns="45720" rtlCol="0" anchor="t" anchorCtr="0">
            <a:normAutofit fontScale="97500" lnSpcReduction="1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pPr marL="514350" indent="-514350">
              <a:buAutoNum type="arabicPeriod"/>
            </a:pPr>
            <a:r>
              <a:rPr lang="it-IT" sz="2800" dirty="0">
                <a:solidFill>
                  <a:schemeClr val="tx1"/>
                </a:solidFill>
              </a:rPr>
              <a:t>Calcolare il valore di ogni nodo</a:t>
            </a:r>
          </a:p>
        </p:txBody>
      </p:sp>
    </p:spTree>
    <p:extLst>
      <p:ext uri="{BB962C8B-B14F-4D97-AF65-F5344CB8AC3E}">
        <p14:creationId xmlns:p14="http://schemas.microsoft.com/office/powerpoint/2010/main" val="3358427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19" name="Titolo 1"/>
          <p:cNvSpPr txBox="1">
            <a:spLocks/>
          </p:cNvSpPr>
          <p:nvPr/>
        </p:nvSpPr>
        <p:spPr>
          <a:xfrm>
            <a:off x="251520" y="6381328"/>
            <a:ext cx="8581043" cy="476672"/>
          </a:xfrm>
          <a:prstGeom prst="rect">
            <a:avLst/>
          </a:prstGeom>
        </p:spPr>
        <p:txBody>
          <a:bodyPr vert="horz" lIns="91440" tIns="45720" rIns="91440" bIns="45720" rtlCol="0" anchor="t" anchorCtr="0">
            <a:normAutofit fontScale="97500" lnSpcReduction="1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pPr marL="514350" indent="-514350">
              <a:buAutoNum type="arabicPeriod"/>
            </a:pPr>
            <a:r>
              <a:rPr lang="it-IT" sz="2800" dirty="0">
                <a:solidFill>
                  <a:schemeClr val="tx1"/>
                </a:solidFill>
              </a:rPr>
              <a:t>Calcolare il valore di ogni nodo</a:t>
            </a: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0" name="CasellaDiTesto 9"/>
          <p:cNvSpPr txBox="1"/>
          <p:nvPr/>
        </p:nvSpPr>
        <p:spPr>
          <a:xfrm>
            <a:off x="6588224" y="1556792"/>
            <a:ext cx="847595" cy="553998"/>
          </a:xfrm>
          <a:prstGeom prst="rect">
            <a:avLst/>
          </a:prstGeom>
          <a:noFill/>
        </p:spPr>
        <p:txBody>
          <a:bodyPr wrap="none" rtlCol="0">
            <a:spAutoFit/>
          </a:bodyPr>
          <a:lstStyle/>
          <a:p>
            <a:r>
              <a:rPr lang="it-IT" sz="3000" b="1" dirty="0">
                <a:solidFill>
                  <a:srgbClr val="3366FF"/>
                </a:solidFill>
                <a:latin typeface="Helvetica"/>
                <a:cs typeface="Helvetica"/>
              </a:rPr>
              <a:t>-0.5</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Tree>
    <p:extLst>
      <p:ext uri="{BB962C8B-B14F-4D97-AF65-F5344CB8AC3E}">
        <p14:creationId xmlns:p14="http://schemas.microsoft.com/office/powerpoint/2010/main" val="244314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19" name="Titolo 1"/>
          <p:cNvSpPr txBox="1">
            <a:spLocks/>
          </p:cNvSpPr>
          <p:nvPr/>
        </p:nvSpPr>
        <p:spPr>
          <a:xfrm>
            <a:off x="179512" y="5085184"/>
            <a:ext cx="8581043" cy="908720"/>
          </a:xfrm>
          <a:prstGeom prst="rect">
            <a:avLst/>
          </a:prstGeom>
        </p:spPr>
        <p:txBody>
          <a:bodyPr vert="horz" lIns="91440" tIns="45720" rIns="91440" bIns="45720" rtlCol="0" anchor="t" anchorCtr="0">
            <a:normAutofit fontScale="9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2. Conosciuti i valori dei primi 6 nodi foglia (partendo da sinistra), posso potare gli ultimi due nodi?</a:t>
            </a:r>
          </a:p>
          <a:p>
            <a:endParaRPr lang="it-IT" sz="2800" dirty="0">
              <a:solidFill>
                <a:schemeClr val="tx1"/>
              </a:solidFill>
            </a:endParaRP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0" name="CasellaDiTesto 9"/>
          <p:cNvSpPr txBox="1"/>
          <p:nvPr/>
        </p:nvSpPr>
        <p:spPr>
          <a:xfrm>
            <a:off x="6588224" y="1556792"/>
            <a:ext cx="847595" cy="553998"/>
          </a:xfrm>
          <a:prstGeom prst="rect">
            <a:avLst/>
          </a:prstGeom>
          <a:noFill/>
        </p:spPr>
        <p:txBody>
          <a:bodyPr wrap="none" rtlCol="0">
            <a:spAutoFit/>
          </a:bodyPr>
          <a:lstStyle/>
          <a:p>
            <a:r>
              <a:rPr lang="it-IT" sz="3000" b="1" dirty="0">
                <a:solidFill>
                  <a:srgbClr val="3366FF"/>
                </a:solidFill>
                <a:latin typeface="Helvetica"/>
                <a:cs typeface="Helvetica"/>
              </a:rPr>
              <a:t>-0.5</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5" name="Rettangolo 4"/>
          <p:cNvSpPr/>
          <p:nvPr/>
        </p:nvSpPr>
        <p:spPr>
          <a:xfrm>
            <a:off x="723629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100392"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8316416" y="357301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6660232" y="1556792"/>
            <a:ext cx="86409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4788024" y="69269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4447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116632"/>
            <a:ext cx="8229600" cy="1143000"/>
          </a:xfrm>
        </p:spPr>
        <p:txBody>
          <a:bodyPr/>
          <a:lstStyle/>
          <a:p>
            <a:r>
              <a:rPr lang="it-IT" dirty="0">
                <a:latin typeface="Helvetica"/>
                <a:cs typeface="Helvetica"/>
              </a:rPr>
              <a:t>Euristica e stime</a:t>
            </a:r>
          </a:p>
        </p:txBody>
      </p:sp>
      <p:sp>
        <p:nvSpPr>
          <p:cNvPr id="5" name="Rettangolo 4"/>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7" name="Rettangolo 6"/>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Rettangolo 7"/>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9" name="Rettangolo 8"/>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Rettangolo 9"/>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Rettangolo 10"/>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CasellaDiTesto 11"/>
          <p:cNvSpPr txBox="1"/>
          <p:nvPr/>
        </p:nvSpPr>
        <p:spPr>
          <a:xfrm>
            <a:off x="467545" y="1340768"/>
            <a:ext cx="8280920" cy="2308324"/>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L’idea di base è quindi quella di impostare </a:t>
            </a:r>
            <a:r>
              <a:rPr lang="it-IT" sz="2400" dirty="0" err="1">
                <a:solidFill>
                  <a:prstClr val="black"/>
                </a:solidFill>
                <a:latin typeface="Helvetica"/>
                <a:cs typeface="Helvetica"/>
              </a:rPr>
              <a:t>f</a:t>
            </a:r>
            <a:r>
              <a:rPr lang="it-IT" sz="2400" dirty="0">
                <a:solidFill>
                  <a:prstClr val="black"/>
                </a:solidFill>
                <a:latin typeface="Helvetica"/>
                <a:cs typeface="Helvetica"/>
              </a:rPr>
              <a:t> (</a:t>
            </a:r>
            <a:r>
              <a:rPr lang="it-IT" sz="2400" dirty="0" err="1">
                <a:solidFill>
                  <a:prstClr val="black"/>
                </a:solidFill>
                <a:latin typeface="Helvetica"/>
                <a:cs typeface="Helvetica"/>
              </a:rPr>
              <a:t>s</a:t>
            </a:r>
            <a:r>
              <a:rPr lang="it-IT" sz="2400" dirty="0">
                <a:solidFill>
                  <a:prstClr val="black"/>
                </a:solidFill>
                <a:latin typeface="Helvetica"/>
                <a:cs typeface="Helvetica"/>
              </a:rPr>
              <a:t>) = h (</a:t>
            </a:r>
            <a:r>
              <a:rPr lang="it-IT" sz="2400" dirty="0" err="1">
                <a:solidFill>
                  <a:prstClr val="black"/>
                </a:solidFill>
                <a:latin typeface="Helvetica"/>
                <a:cs typeface="Helvetica"/>
              </a:rPr>
              <a:t>s</a:t>
            </a:r>
            <a:r>
              <a:rPr lang="it-IT" sz="2400" dirty="0">
                <a:solidFill>
                  <a:prstClr val="black"/>
                </a:solidFill>
                <a:latin typeface="Helvetica"/>
                <a:cs typeface="Helvetica"/>
              </a:rPr>
              <a:t>), ossia approssimare la funzione di valutazione con la stima dei costi nel problema semplificato.</a:t>
            </a:r>
          </a:p>
          <a:p>
            <a:r>
              <a:rPr lang="it-IT" sz="2400" dirty="0">
                <a:solidFill>
                  <a:prstClr val="black"/>
                </a:solidFill>
                <a:latin typeface="Helvetica"/>
                <a:cs typeface="Helvetica"/>
              </a:rPr>
              <a:t>Come procedere con la ricerca? Si sceglie lo stato con il valore h stimato più basso (cioè quello con il costo stimato più basso) dall'elenco degli stati attualmente disponibili. </a:t>
            </a:r>
          </a:p>
        </p:txBody>
      </p:sp>
      <p:sp>
        <p:nvSpPr>
          <p:cNvPr id="13" name="CasellaDiTesto 12"/>
          <p:cNvSpPr txBox="1"/>
          <p:nvPr/>
        </p:nvSpPr>
        <p:spPr>
          <a:xfrm>
            <a:off x="467544" y="3861048"/>
            <a:ext cx="8280920" cy="830997"/>
          </a:xfrm>
          <a:prstGeom prst="rect">
            <a:avLst/>
          </a:prstGeom>
          <a:noFill/>
          <a:ln w="25400">
            <a:solidFill>
              <a:schemeClr val="tx1"/>
            </a:solidFill>
          </a:ln>
        </p:spPr>
        <p:txBody>
          <a:bodyPr wrap="square" rtlCol="0">
            <a:spAutoFit/>
          </a:bodyPr>
          <a:lstStyle/>
          <a:p>
            <a:r>
              <a:rPr lang="it-IT" sz="2400" dirty="0">
                <a:solidFill>
                  <a:prstClr val="black"/>
                </a:solidFill>
                <a:latin typeface="Helvetica"/>
                <a:cs typeface="Helvetica"/>
              </a:rPr>
              <a:t>Riprendiamo l'esempio di pianificazione del viaggio tra città tedesche, austriache e svizzere. </a:t>
            </a:r>
          </a:p>
        </p:txBody>
      </p:sp>
      <p:pic>
        <p:nvPicPr>
          <p:cNvPr id="3" name="Immagine 2" descr="Screen Shot 2021-04-11 at 10.06.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797152"/>
            <a:ext cx="3384376" cy="1950190"/>
          </a:xfrm>
          <a:prstGeom prst="rect">
            <a:avLst/>
          </a:prstGeom>
        </p:spPr>
      </p:pic>
    </p:spTree>
    <p:extLst>
      <p:ext uri="{BB962C8B-B14F-4D97-AF65-F5344CB8AC3E}">
        <p14:creationId xmlns:p14="http://schemas.microsoft.com/office/powerpoint/2010/main" val="3190023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0" name="CasellaDiTesto 9"/>
          <p:cNvSpPr txBox="1"/>
          <p:nvPr/>
        </p:nvSpPr>
        <p:spPr>
          <a:xfrm>
            <a:off x="6588224" y="1556792"/>
            <a:ext cx="941283" cy="553998"/>
          </a:xfrm>
          <a:prstGeom prst="rect">
            <a:avLst/>
          </a:prstGeom>
          <a:noFill/>
        </p:spPr>
        <p:txBody>
          <a:bodyPr wrap="none" rtlCol="0">
            <a:spAutoFit/>
          </a:bodyPr>
          <a:lstStyle/>
          <a:p>
            <a:r>
              <a:rPr lang="it-IT" sz="3000" b="1" dirty="0">
                <a:solidFill>
                  <a:srgbClr val="3366FF"/>
                </a:solidFill>
                <a:latin typeface="Helvetica"/>
                <a:cs typeface="Helvetica"/>
              </a:rPr>
              <a:t>0.5x</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5" name="Rettangolo 4"/>
          <p:cNvSpPr/>
          <p:nvPr/>
        </p:nvSpPr>
        <p:spPr>
          <a:xfrm>
            <a:off x="723629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100392"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8316416" y="357301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4788024" y="69269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8388424" y="3501008"/>
            <a:ext cx="402674" cy="553998"/>
          </a:xfrm>
          <a:prstGeom prst="rect">
            <a:avLst/>
          </a:prstGeom>
          <a:noFill/>
        </p:spPr>
        <p:txBody>
          <a:bodyPr wrap="none" rtlCol="0">
            <a:spAutoFit/>
          </a:bodyPr>
          <a:lstStyle/>
          <a:p>
            <a:r>
              <a:rPr lang="it-IT" sz="3000" b="1" dirty="0">
                <a:solidFill>
                  <a:srgbClr val="3366FF"/>
                </a:solidFill>
                <a:latin typeface="Helvetica"/>
                <a:cs typeface="Helvetica"/>
              </a:rPr>
              <a:t>x</a:t>
            </a:r>
          </a:p>
        </p:txBody>
      </p:sp>
      <p:sp>
        <p:nvSpPr>
          <p:cNvPr id="18" name="CasellaDiTesto 17"/>
          <p:cNvSpPr txBox="1"/>
          <p:nvPr/>
        </p:nvSpPr>
        <p:spPr>
          <a:xfrm>
            <a:off x="35496" y="5899338"/>
            <a:ext cx="9196486" cy="1015663"/>
          </a:xfrm>
          <a:prstGeom prst="rect">
            <a:avLst/>
          </a:prstGeom>
          <a:noFill/>
        </p:spPr>
        <p:txBody>
          <a:bodyPr wrap="none" rtlCol="0">
            <a:spAutoFit/>
          </a:bodyPr>
          <a:lstStyle/>
          <a:p>
            <a:r>
              <a:rPr lang="it-IT" sz="3000" b="1" dirty="0">
                <a:solidFill>
                  <a:srgbClr val="3366FF"/>
                </a:solidFill>
                <a:latin typeface="Helvetica"/>
                <a:cs typeface="Helvetica"/>
              </a:rPr>
              <a:t>Se fossi sicuro che 0.5x &lt; 1.5, sì. Ma non lo sono.</a:t>
            </a:r>
          </a:p>
          <a:p>
            <a:r>
              <a:rPr lang="it-IT" sz="3000" b="1" dirty="0">
                <a:solidFill>
                  <a:srgbClr val="3366FF"/>
                </a:solidFill>
                <a:latin typeface="Helvetica"/>
                <a:cs typeface="Helvetica"/>
              </a:rPr>
              <a:t>Con un x alto a piacere il ramo dx &gt; ramo sin.</a:t>
            </a:r>
          </a:p>
        </p:txBody>
      </p:sp>
      <p:sp>
        <p:nvSpPr>
          <p:cNvPr id="20" name="Titolo 1"/>
          <p:cNvSpPr txBox="1">
            <a:spLocks/>
          </p:cNvSpPr>
          <p:nvPr/>
        </p:nvSpPr>
        <p:spPr>
          <a:xfrm>
            <a:off x="179512" y="5085184"/>
            <a:ext cx="8581043" cy="908720"/>
          </a:xfrm>
          <a:prstGeom prst="rect">
            <a:avLst/>
          </a:prstGeom>
        </p:spPr>
        <p:txBody>
          <a:bodyPr vert="horz" lIns="91440" tIns="45720" rIns="91440" bIns="45720" rtlCol="0" anchor="t" anchorCtr="0">
            <a:normAutofit fontScale="9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2. Conosciuti i valori dei primi 6 nodi foglia (partendo da sinistra), posso potare gli ultimi due nodi?</a:t>
            </a:r>
          </a:p>
          <a:p>
            <a:endParaRPr lang="it-IT" sz="2800" dirty="0">
              <a:solidFill>
                <a:schemeClr val="tx1"/>
              </a:solidFill>
            </a:endParaRPr>
          </a:p>
        </p:txBody>
      </p:sp>
    </p:spTree>
    <p:extLst>
      <p:ext uri="{BB962C8B-B14F-4D97-AF65-F5344CB8AC3E}">
        <p14:creationId xmlns:p14="http://schemas.microsoft.com/office/powerpoint/2010/main" val="29738185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19" name="Titolo 1"/>
          <p:cNvSpPr txBox="1">
            <a:spLocks/>
          </p:cNvSpPr>
          <p:nvPr/>
        </p:nvSpPr>
        <p:spPr>
          <a:xfrm>
            <a:off x="251520" y="5085184"/>
            <a:ext cx="8581043" cy="908720"/>
          </a:xfrm>
          <a:prstGeom prst="rect">
            <a:avLst/>
          </a:prstGeom>
        </p:spPr>
        <p:txBody>
          <a:bodyPr vert="horz" lIns="91440" tIns="45720" rIns="91440" bIns="45720" rtlCol="0" anchor="t" anchorCtr="0">
            <a:normAutofit fontScale="97500" lnSpcReduction="1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3. E se conoscessi che il </a:t>
            </a:r>
            <a:r>
              <a:rPr lang="it-IT" sz="2800" dirty="0" err="1">
                <a:solidFill>
                  <a:schemeClr val="tx1"/>
                </a:solidFill>
              </a:rPr>
              <a:t>range</a:t>
            </a:r>
            <a:r>
              <a:rPr lang="it-IT" sz="2800" dirty="0">
                <a:solidFill>
                  <a:schemeClr val="tx1"/>
                </a:solidFill>
              </a:rPr>
              <a:t> di valori di </a:t>
            </a:r>
            <a:r>
              <a:rPr lang="it-IT" sz="2800" dirty="0" err="1">
                <a:solidFill>
                  <a:schemeClr val="tx1"/>
                </a:solidFill>
              </a:rPr>
              <a:t>utilita</a:t>
            </a:r>
            <a:r>
              <a:rPr lang="it-IT" sz="2800" dirty="0">
                <a:solidFill>
                  <a:schemeClr val="tx1"/>
                </a:solidFill>
              </a:rPr>
              <a:t>̀ nella foglie è nell’intervallo [−2, 2]? </a:t>
            </a:r>
          </a:p>
          <a:p>
            <a:endParaRPr lang="it-IT" sz="2800" dirty="0">
              <a:solidFill>
                <a:schemeClr val="tx1"/>
              </a:solidFill>
            </a:endParaRP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0" name="CasellaDiTesto 9"/>
          <p:cNvSpPr txBox="1"/>
          <p:nvPr/>
        </p:nvSpPr>
        <p:spPr>
          <a:xfrm>
            <a:off x="6588224" y="1556792"/>
            <a:ext cx="941283" cy="553998"/>
          </a:xfrm>
          <a:prstGeom prst="rect">
            <a:avLst/>
          </a:prstGeom>
          <a:noFill/>
        </p:spPr>
        <p:txBody>
          <a:bodyPr wrap="none" rtlCol="0">
            <a:spAutoFit/>
          </a:bodyPr>
          <a:lstStyle/>
          <a:p>
            <a:r>
              <a:rPr lang="it-IT" sz="3000" b="1" dirty="0">
                <a:solidFill>
                  <a:srgbClr val="3366FF"/>
                </a:solidFill>
                <a:latin typeface="Helvetica"/>
                <a:cs typeface="Helvetica"/>
              </a:rPr>
              <a:t>0.5x</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5" name="Rettangolo 4"/>
          <p:cNvSpPr/>
          <p:nvPr/>
        </p:nvSpPr>
        <p:spPr>
          <a:xfrm>
            <a:off x="723629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100392"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8316416" y="357301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4788024" y="69269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8388424" y="3501008"/>
            <a:ext cx="402674" cy="553998"/>
          </a:xfrm>
          <a:prstGeom prst="rect">
            <a:avLst/>
          </a:prstGeom>
          <a:noFill/>
        </p:spPr>
        <p:txBody>
          <a:bodyPr wrap="none" rtlCol="0">
            <a:spAutoFit/>
          </a:bodyPr>
          <a:lstStyle/>
          <a:p>
            <a:r>
              <a:rPr lang="it-IT" sz="3000" b="1" dirty="0">
                <a:solidFill>
                  <a:srgbClr val="3366FF"/>
                </a:solidFill>
                <a:latin typeface="Helvetica"/>
                <a:cs typeface="Helvetica"/>
              </a:rPr>
              <a:t>x</a:t>
            </a:r>
          </a:p>
        </p:txBody>
      </p:sp>
    </p:spTree>
    <p:extLst>
      <p:ext uri="{BB962C8B-B14F-4D97-AF65-F5344CB8AC3E}">
        <p14:creationId xmlns:p14="http://schemas.microsoft.com/office/powerpoint/2010/main" val="26966376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0" name="CasellaDiTesto 9"/>
          <p:cNvSpPr txBox="1"/>
          <p:nvPr/>
        </p:nvSpPr>
        <p:spPr>
          <a:xfrm>
            <a:off x="6588224" y="1556792"/>
            <a:ext cx="1735571" cy="553998"/>
          </a:xfrm>
          <a:prstGeom prst="rect">
            <a:avLst/>
          </a:prstGeom>
          <a:noFill/>
        </p:spPr>
        <p:txBody>
          <a:bodyPr wrap="none" rtlCol="0">
            <a:spAutoFit/>
          </a:bodyPr>
          <a:lstStyle/>
          <a:p>
            <a:r>
              <a:rPr lang="it-IT" sz="3000" b="1" dirty="0">
                <a:solidFill>
                  <a:srgbClr val="3366FF"/>
                </a:solidFill>
                <a:latin typeface="Helvetica"/>
                <a:cs typeface="Helvetica"/>
              </a:rPr>
              <a:t>0.5*2 = 1</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5" name="Rettangolo 4"/>
          <p:cNvSpPr/>
          <p:nvPr/>
        </p:nvSpPr>
        <p:spPr>
          <a:xfrm>
            <a:off x="723629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100392"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8316416" y="357301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4788024" y="69269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8388424" y="3501008"/>
            <a:ext cx="402674"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18" name="CasellaDiTesto 17"/>
          <p:cNvSpPr txBox="1"/>
          <p:nvPr/>
        </p:nvSpPr>
        <p:spPr>
          <a:xfrm>
            <a:off x="7499316" y="4725144"/>
            <a:ext cx="313044" cy="369332"/>
          </a:xfrm>
          <a:prstGeom prst="rect">
            <a:avLst/>
          </a:prstGeom>
          <a:noFill/>
        </p:spPr>
        <p:txBody>
          <a:bodyPr wrap="none" rtlCol="0">
            <a:spAutoFit/>
          </a:bodyPr>
          <a:lstStyle/>
          <a:p>
            <a:r>
              <a:rPr lang="it-IT" b="1" dirty="0">
                <a:solidFill>
                  <a:srgbClr val="3366FF"/>
                </a:solidFill>
                <a:latin typeface="Helvetica"/>
                <a:cs typeface="Helvetica"/>
              </a:rPr>
              <a:t>2</a:t>
            </a:r>
          </a:p>
        </p:txBody>
      </p:sp>
      <p:sp>
        <p:nvSpPr>
          <p:cNvPr id="20" name="CasellaDiTesto 19"/>
          <p:cNvSpPr txBox="1"/>
          <p:nvPr/>
        </p:nvSpPr>
        <p:spPr>
          <a:xfrm>
            <a:off x="8172400" y="4725144"/>
            <a:ext cx="313044" cy="369332"/>
          </a:xfrm>
          <a:prstGeom prst="rect">
            <a:avLst/>
          </a:prstGeom>
          <a:noFill/>
        </p:spPr>
        <p:txBody>
          <a:bodyPr wrap="none" rtlCol="0">
            <a:spAutoFit/>
          </a:bodyPr>
          <a:lstStyle/>
          <a:p>
            <a:r>
              <a:rPr lang="it-IT" b="1" dirty="0">
                <a:solidFill>
                  <a:srgbClr val="3366FF"/>
                </a:solidFill>
                <a:latin typeface="Helvetica"/>
                <a:cs typeface="Helvetica"/>
              </a:rPr>
              <a:t>2</a:t>
            </a:r>
          </a:p>
        </p:txBody>
      </p:sp>
      <p:sp>
        <p:nvSpPr>
          <p:cNvPr id="21" name="CasellaDiTesto 20"/>
          <p:cNvSpPr txBox="1"/>
          <p:nvPr/>
        </p:nvSpPr>
        <p:spPr>
          <a:xfrm>
            <a:off x="250684" y="5859269"/>
            <a:ext cx="8137740" cy="954107"/>
          </a:xfrm>
          <a:prstGeom prst="rect">
            <a:avLst/>
          </a:prstGeom>
          <a:noFill/>
        </p:spPr>
        <p:txBody>
          <a:bodyPr wrap="none" rtlCol="0">
            <a:spAutoFit/>
          </a:bodyPr>
          <a:lstStyle/>
          <a:p>
            <a:r>
              <a:rPr lang="it-IT" sz="2800" b="1" dirty="0">
                <a:solidFill>
                  <a:srgbClr val="3366FF"/>
                </a:solidFill>
                <a:latin typeface="Helvetica"/>
                <a:cs typeface="Helvetica"/>
              </a:rPr>
              <a:t>In tal caso sì: al massimo si ha x = 2, e MAX va</a:t>
            </a:r>
          </a:p>
          <a:p>
            <a:r>
              <a:rPr lang="it-IT" sz="2800" b="1" dirty="0">
                <a:solidFill>
                  <a:srgbClr val="3366FF"/>
                </a:solidFill>
                <a:latin typeface="Helvetica"/>
                <a:cs typeface="Helvetica"/>
              </a:rPr>
              <a:t>di sicuro a sinistra.</a:t>
            </a:r>
          </a:p>
        </p:txBody>
      </p:sp>
      <p:sp>
        <p:nvSpPr>
          <p:cNvPr id="22" name="Titolo 1"/>
          <p:cNvSpPr txBox="1">
            <a:spLocks/>
          </p:cNvSpPr>
          <p:nvPr/>
        </p:nvSpPr>
        <p:spPr>
          <a:xfrm>
            <a:off x="251520" y="5085184"/>
            <a:ext cx="8581043" cy="908720"/>
          </a:xfrm>
          <a:prstGeom prst="rect">
            <a:avLst/>
          </a:prstGeom>
        </p:spPr>
        <p:txBody>
          <a:bodyPr vert="horz" lIns="91440" tIns="45720" rIns="91440" bIns="45720" rtlCol="0" anchor="t" anchorCtr="0">
            <a:normAutofit fontScale="97500" lnSpcReduction="1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3. E se conoscessi che il </a:t>
            </a:r>
            <a:r>
              <a:rPr lang="it-IT" sz="2800" dirty="0" err="1">
                <a:solidFill>
                  <a:schemeClr val="tx1"/>
                </a:solidFill>
              </a:rPr>
              <a:t>range</a:t>
            </a:r>
            <a:r>
              <a:rPr lang="it-IT" sz="2800" dirty="0">
                <a:solidFill>
                  <a:schemeClr val="tx1"/>
                </a:solidFill>
              </a:rPr>
              <a:t> di valori di </a:t>
            </a:r>
            <a:r>
              <a:rPr lang="it-IT" sz="2800" dirty="0" err="1">
                <a:solidFill>
                  <a:schemeClr val="tx1"/>
                </a:solidFill>
              </a:rPr>
              <a:t>utilita</a:t>
            </a:r>
            <a:r>
              <a:rPr lang="it-IT" sz="2800" dirty="0">
                <a:solidFill>
                  <a:schemeClr val="tx1"/>
                </a:solidFill>
              </a:rPr>
              <a:t>̀ nella foglie è nell’intervallo [−2, 2]? </a:t>
            </a:r>
          </a:p>
          <a:p>
            <a:endParaRPr lang="it-IT" sz="2800" dirty="0">
              <a:solidFill>
                <a:schemeClr val="tx1"/>
              </a:solidFill>
            </a:endParaRPr>
          </a:p>
        </p:txBody>
      </p:sp>
    </p:spTree>
    <p:extLst>
      <p:ext uri="{BB962C8B-B14F-4D97-AF65-F5344CB8AC3E}">
        <p14:creationId xmlns:p14="http://schemas.microsoft.com/office/powerpoint/2010/main" val="2973552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5" name="Rettangolo 4"/>
          <p:cNvSpPr/>
          <p:nvPr/>
        </p:nvSpPr>
        <p:spPr>
          <a:xfrm>
            <a:off x="723629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100392"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8316416" y="357301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4788024" y="69269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Titolo 1"/>
          <p:cNvSpPr txBox="1">
            <a:spLocks/>
          </p:cNvSpPr>
          <p:nvPr/>
        </p:nvSpPr>
        <p:spPr>
          <a:xfrm>
            <a:off x="251520" y="5085184"/>
            <a:ext cx="8581043" cy="908720"/>
          </a:xfrm>
          <a:prstGeom prst="rect">
            <a:avLst/>
          </a:prstGeom>
        </p:spPr>
        <p:txBody>
          <a:bodyPr vert="horz" lIns="91440" tIns="45720" rIns="91440" bIns="45720" rtlCol="0" anchor="t" anchorCtr="0">
            <a:normAutofit fontScale="97500" lnSpcReduction="1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4. (Sempre col </a:t>
            </a:r>
            <a:r>
              <a:rPr lang="it-IT" sz="2800" dirty="0" err="1">
                <a:solidFill>
                  <a:schemeClr val="tx1"/>
                </a:solidFill>
              </a:rPr>
              <a:t>range</a:t>
            </a:r>
            <a:r>
              <a:rPr lang="it-IT" sz="2800" dirty="0">
                <a:solidFill>
                  <a:schemeClr val="tx1"/>
                </a:solidFill>
              </a:rPr>
              <a:t> [-2,2]), avrei potuto anche non valutare altre foglie? </a:t>
            </a:r>
            <a:r>
              <a:rPr lang="it-IT" sz="2800" dirty="0"/>
              <a:t>e il valore di ogni nodo </a:t>
            </a:r>
          </a:p>
          <a:p>
            <a:endParaRPr lang="it-IT" sz="2800" dirty="0">
              <a:solidFill>
                <a:schemeClr val="tx1"/>
              </a:solidFill>
            </a:endParaRPr>
          </a:p>
        </p:txBody>
      </p:sp>
    </p:spTree>
    <p:extLst>
      <p:ext uri="{BB962C8B-B14F-4D97-AF65-F5344CB8AC3E}">
        <p14:creationId xmlns:p14="http://schemas.microsoft.com/office/powerpoint/2010/main" val="12663555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reen Shot 2020-03-30 at 1.0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4868726"/>
          </a:xfrm>
          <a:prstGeom prst="rect">
            <a:avLst/>
          </a:prstGeom>
        </p:spPr>
      </p:pic>
      <p:sp>
        <p:nvSpPr>
          <p:cNvPr id="2" name="Titolo 1"/>
          <p:cNvSpPr>
            <a:spLocks noGrp="1"/>
          </p:cNvSpPr>
          <p:nvPr>
            <p:ph type="title"/>
          </p:nvPr>
        </p:nvSpPr>
        <p:spPr/>
        <p:txBody>
          <a:bodyPr anchor="t">
            <a:normAutofit fontScale="90000"/>
          </a:bodyPr>
          <a:lstStyle/>
          <a:p>
            <a:pPr algn="ctr"/>
            <a:r>
              <a:rPr lang="it-IT" sz="2800" dirty="0">
                <a:solidFill>
                  <a:schemeClr val="tx1"/>
                </a:solidFill>
              </a:rPr>
              <a:t>Considerare il seguente gioco con nodi di </a:t>
            </a:r>
            <a:r>
              <a:rPr lang="it-IT" sz="2800" dirty="0" err="1">
                <a:solidFill>
                  <a:schemeClr val="tx1"/>
                </a:solidFill>
              </a:rPr>
              <a:t>casualita</a:t>
            </a:r>
            <a:r>
              <a:rPr lang="it-IT" sz="2800" dirty="0">
                <a:solidFill>
                  <a:schemeClr val="tx1"/>
                </a:solidFill>
              </a:rPr>
              <a:t>̀: </a:t>
            </a:r>
            <a:br>
              <a:rPr lang="it-IT" sz="2800" dirty="0"/>
            </a:br>
            <a:endParaRPr lang="it-IT" sz="2800" dirty="0">
              <a:latin typeface="Helvetica"/>
              <a:cs typeface="Helvetica"/>
            </a:endParaRPr>
          </a:p>
        </p:txBody>
      </p:sp>
      <p:sp>
        <p:nvSpPr>
          <p:cNvPr id="3" name="CasellaDiTesto 2"/>
          <p:cNvSpPr txBox="1"/>
          <p:nvPr/>
        </p:nvSpPr>
        <p:spPr>
          <a:xfrm>
            <a:off x="1187624"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2</a:t>
            </a:r>
          </a:p>
        </p:txBody>
      </p:sp>
      <p:sp>
        <p:nvSpPr>
          <p:cNvPr id="6" name="CasellaDiTesto 5"/>
          <p:cNvSpPr txBox="1"/>
          <p:nvPr/>
        </p:nvSpPr>
        <p:spPr>
          <a:xfrm>
            <a:off x="3491880"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7" name="CasellaDiTesto 6"/>
          <p:cNvSpPr txBox="1"/>
          <p:nvPr/>
        </p:nvSpPr>
        <p:spPr>
          <a:xfrm>
            <a:off x="1691680" y="155679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8" name="CasellaDiTesto 7"/>
          <p:cNvSpPr txBox="1"/>
          <p:nvPr/>
        </p:nvSpPr>
        <p:spPr>
          <a:xfrm>
            <a:off x="6084168" y="3573016"/>
            <a:ext cx="398629" cy="553998"/>
          </a:xfrm>
          <a:prstGeom prst="rect">
            <a:avLst/>
          </a:prstGeom>
          <a:noFill/>
        </p:spPr>
        <p:txBody>
          <a:bodyPr wrap="none" rtlCol="0">
            <a:spAutoFit/>
          </a:bodyPr>
          <a:lstStyle/>
          <a:p>
            <a:r>
              <a:rPr lang="it-IT" sz="3000" b="1" dirty="0">
                <a:solidFill>
                  <a:srgbClr val="3366FF"/>
                </a:solidFill>
                <a:latin typeface="Helvetica"/>
                <a:cs typeface="Helvetica"/>
              </a:rPr>
              <a:t>0</a:t>
            </a:r>
          </a:p>
        </p:txBody>
      </p:sp>
      <p:sp>
        <p:nvSpPr>
          <p:cNvPr id="9" name="CasellaDiTesto 8"/>
          <p:cNvSpPr txBox="1"/>
          <p:nvPr/>
        </p:nvSpPr>
        <p:spPr>
          <a:xfrm>
            <a:off x="8316416" y="3523074"/>
            <a:ext cx="526744" cy="553998"/>
          </a:xfrm>
          <a:prstGeom prst="rect">
            <a:avLst/>
          </a:prstGeom>
          <a:noFill/>
        </p:spPr>
        <p:txBody>
          <a:bodyPr wrap="none" rtlCol="0">
            <a:spAutoFit/>
          </a:bodyPr>
          <a:lstStyle/>
          <a:p>
            <a:r>
              <a:rPr lang="it-IT" sz="3000" b="1" dirty="0">
                <a:solidFill>
                  <a:srgbClr val="3366FF"/>
                </a:solidFill>
                <a:latin typeface="Helvetica"/>
                <a:cs typeface="Helvetica"/>
              </a:rPr>
              <a:t>-1</a:t>
            </a:r>
          </a:p>
        </p:txBody>
      </p:sp>
      <p:sp>
        <p:nvSpPr>
          <p:cNvPr id="11" name="CasellaDiTesto 10"/>
          <p:cNvSpPr txBox="1"/>
          <p:nvPr/>
        </p:nvSpPr>
        <p:spPr>
          <a:xfrm>
            <a:off x="4716016" y="714762"/>
            <a:ext cx="719480" cy="553998"/>
          </a:xfrm>
          <a:prstGeom prst="rect">
            <a:avLst/>
          </a:prstGeom>
          <a:noFill/>
        </p:spPr>
        <p:txBody>
          <a:bodyPr wrap="none" rtlCol="0">
            <a:spAutoFit/>
          </a:bodyPr>
          <a:lstStyle/>
          <a:p>
            <a:r>
              <a:rPr lang="it-IT" sz="3000" b="1" dirty="0">
                <a:solidFill>
                  <a:srgbClr val="3366FF"/>
                </a:solidFill>
                <a:latin typeface="Helvetica"/>
                <a:cs typeface="Helvetica"/>
              </a:rPr>
              <a:t>1.5</a:t>
            </a:r>
          </a:p>
        </p:txBody>
      </p:sp>
      <p:sp>
        <p:nvSpPr>
          <p:cNvPr id="5" name="Rettangolo 4"/>
          <p:cNvSpPr/>
          <p:nvPr/>
        </p:nvSpPr>
        <p:spPr>
          <a:xfrm>
            <a:off x="723629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100392"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8316416" y="357301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4788024" y="692696"/>
            <a:ext cx="64807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p:nvSpPr>
        <p:spPr>
          <a:xfrm>
            <a:off x="250684" y="5859269"/>
            <a:ext cx="8713804" cy="830997"/>
          </a:xfrm>
          <a:prstGeom prst="rect">
            <a:avLst/>
          </a:prstGeom>
          <a:noFill/>
        </p:spPr>
        <p:txBody>
          <a:bodyPr wrap="square" rtlCol="0">
            <a:spAutoFit/>
          </a:bodyPr>
          <a:lstStyle/>
          <a:p>
            <a:r>
              <a:rPr lang="it-IT" sz="1600" b="1" dirty="0">
                <a:solidFill>
                  <a:srgbClr val="3366FF"/>
                </a:solidFill>
                <a:latin typeface="Helvetica"/>
                <a:cs typeface="Helvetica"/>
              </a:rPr>
              <a:t>Scoprendo uno 0 sulla prima foglia nel sottoalbero di destra, ogni altra foglia di quel sottoalbero può essere trascurata. Se anche fossero tutti 2 i valori, al massimo si arriva</a:t>
            </a:r>
          </a:p>
          <a:p>
            <a:r>
              <a:rPr lang="it-IT" sz="1600" b="1" dirty="0">
                <a:solidFill>
                  <a:srgbClr val="3366FF"/>
                </a:solidFill>
                <a:latin typeface="Helvetica"/>
                <a:cs typeface="Helvetica"/>
              </a:rPr>
              <a:t>a dare valore 1 al chance </a:t>
            </a:r>
            <a:r>
              <a:rPr lang="it-IT" sz="1600" b="1" dirty="0" err="1">
                <a:solidFill>
                  <a:srgbClr val="3366FF"/>
                </a:solidFill>
                <a:latin typeface="Helvetica"/>
                <a:cs typeface="Helvetica"/>
              </a:rPr>
              <a:t>node</a:t>
            </a:r>
            <a:r>
              <a:rPr lang="it-IT" sz="1600" b="1" dirty="0">
                <a:solidFill>
                  <a:srgbClr val="3366FF"/>
                </a:solidFill>
                <a:latin typeface="Helvetica"/>
                <a:cs typeface="Helvetica"/>
              </a:rPr>
              <a:t> di destra. MAX andrà comunque a sinistra.</a:t>
            </a:r>
          </a:p>
        </p:txBody>
      </p:sp>
      <p:sp>
        <p:nvSpPr>
          <p:cNvPr id="22" name="Titolo 1"/>
          <p:cNvSpPr txBox="1">
            <a:spLocks/>
          </p:cNvSpPr>
          <p:nvPr/>
        </p:nvSpPr>
        <p:spPr>
          <a:xfrm>
            <a:off x="251520" y="5085184"/>
            <a:ext cx="8581043" cy="908720"/>
          </a:xfrm>
          <a:prstGeom prst="rect">
            <a:avLst/>
          </a:prstGeom>
        </p:spPr>
        <p:txBody>
          <a:bodyPr vert="horz" lIns="91440" tIns="45720" rIns="91440" bIns="45720" rtlCol="0" anchor="t" anchorCtr="0">
            <a:normAutofit fontScale="97500" lnSpcReduction="10000"/>
          </a:bodyPr>
          <a:lstStyle>
            <a:lvl1pPr marL="0" indent="0" algn="l" defTabSz="457200" rtl="0" eaLnBrk="1" latinLnBrk="0" hangingPunct="1">
              <a:spcBef>
                <a:spcPct val="0"/>
              </a:spcBef>
              <a:buNone/>
              <a:defRPr sz="2200" b="1" kern="1200">
                <a:solidFill>
                  <a:schemeClr val="bg1"/>
                </a:solidFill>
                <a:latin typeface="Helvetica"/>
                <a:ea typeface="+mj-ea"/>
                <a:cs typeface="Helvetica"/>
              </a:defRPr>
            </a:lvl1pPr>
          </a:lstStyle>
          <a:p>
            <a:r>
              <a:rPr lang="it-IT" sz="2800" dirty="0">
                <a:solidFill>
                  <a:schemeClr val="tx1"/>
                </a:solidFill>
              </a:rPr>
              <a:t>4. (Sempre col </a:t>
            </a:r>
            <a:r>
              <a:rPr lang="it-IT" sz="2800" dirty="0" err="1">
                <a:solidFill>
                  <a:schemeClr val="tx1"/>
                </a:solidFill>
              </a:rPr>
              <a:t>range</a:t>
            </a:r>
            <a:r>
              <a:rPr lang="it-IT" sz="2800" dirty="0">
                <a:solidFill>
                  <a:schemeClr val="tx1"/>
                </a:solidFill>
              </a:rPr>
              <a:t> [-2,2]), avrei potuto anche non valutare altre foglie? </a:t>
            </a:r>
            <a:r>
              <a:rPr lang="it-IT" sz="2800" dirty="0"/>
              <a:t>e il valore di ogni nodo </a:t>
            </a:r>
          </a:p>
          <a:p>
            <a:endParaRPr lang="it-IT" sz="2800" dirty="0">
              <a:solidFill>
                <a:schemeClr val="tx1"/>
              </a:solidFill>
            </a:endParaRPr>
          </a:p>
        </p:txBody>
      </p:sp>
      <p:sp>
        <p:nvSpPr>
          <p:cNvPr id="23" name="Rettangolo 22"/>
          <p:cNvSpPr/>
          <p:nvPr/>
        </p:nvSpPr>
        <p:spPr>
          <a:xfrm>
            <a:off x="5796136" y="479715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401361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521" y="139166"/>
            <a:ext cx="8581043" cy="1345618"/>
          </a:xfrm>
        </p:spPr>
        <p:txBody>
          <a:bodyPr>
            <a:normAutofit/>
          </a:bodyPr>
          <a:lstStyle/>
          <a:p>
            <a:r>
              <a:rPr lang="it-IT" sz="2400" dirty="0">
                <a:solidFill>
                  <a:schemeClr val="tx1"/>
                </a:solidFill>
              </a:rPr>
              <a:t>Applicare gli algoritmi di MINIMAX e α-β </a:t>
            </a:r>
            <a:r>
              <a:rPr lang="it-IT" sz="2400" dirty="0" err="1">
                <a:solidFill>
                  <a:schemeClr val="tx1"/>
                </a:solidFill>
              </a:rPr>
              <a:t>pruning</a:t>
            </a:r>
            <a:r>
              <a:rPr lang="it-IT" sz="2400" dirty="0">
                <a:solidFill>
                  <a:schemeClr val="tx1"/>
                </a:solidFill>
              </a:rPr>
              <a:t> al seguente albero di gioco per trovare la strategia ottima del giocatore MAX.</a:t>
            </a:r>
            <a:endParaRPr lang="it-IT" dirty="0"/>
          </a:p>
        </p:txBody>
      </p:sp>
      <p:pic>
        <p:nvPicPr>
          <p:cNvPr id="3" name="Immagine 2" descr="Screen Shot 2020-03-30 at 1.36.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917700"/>
            <a:ext cx="7861300" cy="3009900"/>
          </a:xfrm>
          <a:prstGeom prst="rect">
            <a:avLst/>
          </a:prstGeom>
        </p:spPr>
      </p:pic>
    </p:spTree>
    <p:extLst>
      <p:ext uri="{BB962C8B-B14F-4D97-AF65-F5344CB8AC3E}">
        <p14:creationId xmlns:p14="http://schemas.microsoft.com/office/powerpoint/2010/main" val="2873858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0-03-30 at 1.36.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917700"/>
            <a:ext cx="7861300" cy="3009900"/>
          </a:xfrm>
          <a:prstGeom prst="rect">
            <a:avLst/>
          </a:prstGeom>
        </p:spPr>
      </p:pic>
      <p:sp>
        <p:nvSpPr>
          <p:cNvPr id="4" name="Rettangolo 3"/>
          <p:cNvSpPr/>
          <p:nvPr/>
        </p:nvSpPr>
        <p:spPr>
          <a:xfrm>
            <a:off x="3347864" y="1916832"/>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5" name="Connettore 1 4"/>
          <p:cNvCxnSpPr/>
          <p:nvPr/>
        </p:nvCxnSpPr>
        <p:spPr>
          <a:xfrm flipV="1">
            <a:off x="1259632" y="299695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1043608" y="3356992"/>
            <a:ext cx="313044" cy="369332"/>
          </a:xfrm>
          <a:prstGeom prst="rect">
            <a:avLst/>
          </a:prstGeom>
          <a:noFill/>
        </p:spPr>
        <p:txBody>
          <a:bodyPr wrap="none" rtlCol="0">
            <a:spAutoFit/>
          </a:bodyPr>
          <a:lstStyle/>
          <a:p>
            <a:r>
              <a:rPr lang="it-IT" dirty="0">
                <a:solidFill>
                  <a:srgbClr val="3366FF"/>
                </a:solidFill>
                <a:latin typeface="Helvetica"/>
                <a:cs typeface="Helvetica"/>
              </a:rPr>
              <a:t>5</a:t>
            </a:r>
          </a:p>
        </p:txBody>
      </p:sp>
      <p:cxnSp>
        <p:nvCxnSpPr>
          <p:cNvPr id="7" name="Connettore 1 6"/>
          <p:cNvCxnSpPr/>
          <p:nvPr/>
        </p:nvCxnSpPr>
        <p:spPr>
          <a:xfrm flipV="1">
            <a:off x="1043608" y="3494658"/>
            <a:ext cx="323900" cy="222374"/>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1475656" y="3429000"/>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10" name="Rettangolo 9"/>
          <p:cNvSpPr/>
          <p:nvPr/>
        </p:nvSpPr>
        <p:spPr>
          <a:xfrm>
            <a:off x="827584" y="2708920"/>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16" name="Connettore 2 15"/>
          <p:cNvCxnSpPr/>
          <p:nvPr/>
        </p:nvCxnSpPr>
        <p:spPr>
          <a:xfrm flipV="1">
            <a:off x="1403648" y="3284984"/>
            <a:ext cx="144016"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a:endCxn id="6" idx="2"/>
          </p:cNvCxnSpPr>
          <p:nvPr/>
        </p:nvCxnSpPr>
        <p:spPr>
          <a:xfrm flipH="1" flipV="1">
            <a:off x="1200130" y="3726324"/>
            <a:ext cx="851590" cy="566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1979712" y="3284984"/>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cxnSp>
        <p:nvCxnSpPr>
          <p:cNvPr id="22" name="Connettore 2 21"/>
          <p:cNvCxnSpPr/>
          <p:nvPr/>
        </p:nvCxnSpPr>
        <p:spPr>
          <a:xfrm flipV="1">
            <a:off x="2195736" y="2132856"/>
            <a:ext cx="1224136" cy="1296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flipV="1">
            <a:off x="3707904" y="198884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4139952" y="1772816"/>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26" name="Rettangolo 25"/>
          <p:cNvSpPr/>
          <p:nvPr/>
        </p:nvSpPr>
        <p:spPr>
          <a:xfrm>
            <a:off x="4644008" y="3068960"/>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2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27" name="Connettore 2 26"/>
          <p:cNvCxnSpPr/>
          <p:nvPr/>
        </p:nvCxnSpPr>
        <p:spPr>
          <a:xfrm flipV="1">
            <a:off x="3623390" y="3717032"/>
            <a:ext cx="1164634" cy="494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flipV="1">
            <a:off x="5076056" y="335699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5364088" y="3356992"/>
            <a:ext cx="313044" cy="369332"/>
          </a:xfrm>
          <a:prstGeom prst="rect">
            <a:avLst/>
          </a:prstGeom>
          <a:noFill/>
        </p:spPr>
        <p:txBody>
          <a:bodyPr wrap="none" rtlCol="0">
            <a:spAutoFit/>
          </a:bodyPr>
          <a:lstStyle/>
          <a:p>
            <a:r>
              <a:rPr lang="it-IT" dirty="0">
                <a:solidFill>
                  <a:srgbClr val="3366FF"/>
                </a:solidFill>
                <a:latin typeface="Helvetica"/>
                <a:cs typeface="Helvetica"/>
              </a:rPr>
              <a:t>1</a:t>
            </a:r>
          </a:p>
        </p:txBody>
      </p:sp>
      <p:cxnSp>
        <p:nvCxnSpPr>
          <p:cNvPr id="31" name="Connettore 1 30"/>
          <p:cNvCxnSpPr/>
          <p:nvPr/>
        </p:nvCxnSpPr>
        <p:spPr>
          <a:xfrm flipV="1">
            <a:off x="4139952" y="4005064"/>
            <a:ext cx="1296144" cy="54093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3" name="CasellaDiTesto 32"/>
          <p:cNvSpPr txBox="1"/>
          <p:nvPr/>
        </p:nvSpPr>
        <p:spPr>
          <a:xfrm>
            <a:off x="4283968" y="4149080"/>
            <a:ext cx="984239" cy="369332"/>
          </a:xfrm>
          <a:prstGeom prst="rect">
            <a:avLst/>
          </a:prstGeom>
          <a:solidFill>
            <a:schemeClr val="bg1"/>
          </a:solidFill>
        </p:spPr>
        <p:txBody>
          <a:bodyPr wrap="none" rtlCol="0">
            <a:spAutoFit/>
          </a:bodyPr>
          <a:lstStyle/>
          <a:p>
            <a:r>
              <a:rPr lang="it-IT" dirty="0">
                <a:solidFill>
                  <a:srgbClr val="FF0000"/>
                </a:solidFill>
                <a:latin typeface="Helvetica"/>
                <a:cs typeface="Helvetica"/>
              </a:rPr>
              <a:t>POTATI</a:t>
            </a:r>
          </a:p>
        </p:txBody>
      </p:sp>
      <p:sp>
        <p:nvSpPr>
          <p:cNvPr id="34" name="CasellaDiTesto 33"/>
          <p:cNvSpPr txBox="1"/>
          <p:nvPr/>
        </p:nvSpPr>
        <p:spPr>
          <a:xfrm>
            <a:off x="4258956" y="3284984"/>
            <a:ext cx="313044" cy="369332"/>
          </a:xfrm>
          <a:prstGeom prst="rect">
            <a:avLst/>
          </a:prstGeom>
          <a:noFill/>
        </p:spPr>
        <p:txBody>
          <a:bodyPr wrap="none" rtlCol="0">
            <a:spAutoFit/>
          </a:bodyPr>
          <a:lstStyle/>
          <a:p>
            <a:r>
              <a:rPr lang="it-IT" dirty="0">
                <a:solidFill>
                  <a:srgbClr val="3366FF"/>
                </a:solidFill>
                <a:latin typeface="Helvetica"/>
                <a:cs typeface="Helvetica"/>
              </a:rPr>
              <a:t>1</a:t>
            </a:r>
          </a:p>
        </p:txBody>
      </p:sp>
      <p:sp>
        <p:nvSpPr>
          <p:cNvPr id="35" name="Rettangolo 34"/>
          <p:cNvSpPr/>
          <p:nvPr/>
        </p:nvSpPr>
        <p:spPr>
          <a:xfrm>
            <a:off x="6876256" y="2996952"/>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2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36" name="Connettore 2 35"/>
          <p:cNvCxnSpPr/>
          <p:nvPr/>
        </p:nvCxnSpPr>
        <p:spPr>
          <a:xfrm flipV="1">
            <a:off x="5940152" y="3573016"/>
            <a:ext cx="1368152" cy="638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7884368" y="3284984"/>
            <a:ext cx="313044" cy="369332"/>
          </a:xfrm>
          <a:prstGeom prst="rect">
            <a:avLst/>
          </a:prstGeom>
          <a:noFill/>
        </p:spPr>
        <p:txBody>
          <a:bodyPr wrap="none" rtlCol="0">
            <a:spAutoFit/>
          </a:bodyPr>
          <a:lstStyle/>
          <a:p>
            <a:r>
              <a:rPr lang="it-IT" dirty="0">
                <a:solidFill>
                  <a:srgbClr val="3366FF"/>
                </a:solidFill>
                <a:latin typeface="Helvetica"/>
                <a:cs typeface="Helvetica"/>
              </a:rPr>
              <a:t>4</a:t>
            </a:r>
          </a:p>
        </p:txBody>
      </p:sp>
      <p:cxnSp>
        <p:nvCxnSpPr>
          <p:cNvPr id="39" name="Connettore 1 38"/>
          <p:cNvCxnSpPr/>
          <p:nvPr/>
        </p:nvCxnSpPr>
        <p:spPr>
          <a:xfrm flipV="1">
            <a:off x="7308304" y="3284984"/>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flipV="1">
            <a:off x="6732240" y="3573016"/>
            <a:ext cx="1152128"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flipV="1">
            <a:off x="7902624" y="3284984"/>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3" name="CasellaDiTesto 42"/>
          <p:cNvSpPr txBox="1"/>
          <p:nvPr/>
        </p:nvSpPr>
        <p:spPr>
          <a:xfrm>
            <a:off x="8036768" y="3437384"/>
            <a:ext cx="313044" cy="369332"/>
          </a:xfrm>
          <a:prstGeom prst="rect">
            <a:avLst/>
          </a:prstGeom>
          <a:noFill/>
        </p:spPr>
        <p:txBody>
          <a:bodyPr wrap="none" rtlCol="0">
            <a:spAutoFit/>
          </a:bodyPr>
          <a:lstStyle/>
          <a:p>
            <a:r>
              <a:rPr lang="it-IT" dirty="0">
                <a:solidFill>
                  <a:srgbClr val="3366FF"/>
                </a:solidFill>
                <a:latin typeface="Helvetica"/>
                <a:cs typeface="Helvetica"/>
              </a:rPr>
              <a:t>0</a:t>
            </a:r>
          </a:p>
        </p:txBody>
      </p:sp>
      <p:cxnSp>
        <p:nvCxnSpPr>
          <p:cNvPr id="44" name="Connettore 2 43"/>
          <p:cNvCxnSpPr>
            <a:stCxn id="30" idx="2"/>
          </p:cNvCxnSpPr>
          <p:nvPr/>
        </p:nvCxnSpPr>
        <p:spPr>
          <a:xfrm flipH="1">
            <a:off x="4860032" y="3726324"/>
            <a:ext cx="660578" cy="504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Connettore 2 46"/>
          <p:cNvCxnSpPr/>
          <p:nvPr/>
        </p:nvCxnSpPr>
        <p:spPr>
          <a:xfrm flipH="1">
            <a:off x="7740352" y="3717032"/>
            <a:ext cx="444554" cy="2880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CasellaDiTesto 47"/>
          <p:cNvSpPr txBox="1"/>
          <p:nvPr/>
        </p:nvSpPr>
        <p:spPr>
          <a:xfrm>
            <a:off x="7081172" y="4005064"/>
            <a:ext cx="659180" cy="646331"/>
          </a:xfrm>
          <a:prstGeom prst="rect">
            <a:avLst/>
          </a:prstGeom>
          <a:solidFill>
            <a:schemeClr val="bg1"/>
          </a:solidFill>
        </p:spPr>
        <p:txBody>
          <a:bodyPr wrap="none" rtlCol="0">
            <a:spAutoFit/>
          </a:bodyPr>
          <a:lstStyle/>
          <a:p>
            <a:r>
              <a:rPr lang="it-IT" dirty="0">
                <a:solidFill>
                  <a:srgbClr val="FF0000"/>
                </a:solidFill>
                <a:latin typeface="Helvetica"/>
                <a:cs typeface="Helvetica"/>
              </a:rPr>
              <a:t>POT</a:t>
            </a:r>
          </a:p>
          <a:p>
            <a:r>
              <a:rPr lang="it-IT" dirty="0">
                <a:solidFill>
                  <a:srgbClr val="FF0000"/>
                </a:solidFill>
                <a:latin typeface="Helvetica"/>
                <a:cs typeface="Helvetica"/>
              </a:rPr>
              <a:t>ATO</a:t>
            </a:r>
          </a:p>
        </p:txBody>
      </p:sp>
      <p:sp>
        <p:nvSpPr>
          <p:cNvPr id="50" name="CasellaDiTesto 49"/>
          <p:cNvSpPr txBox="1"/>
          <p:nvPr/>
        </p:nvSpPr>
        <p:spPr>
          <a:xfrm>
            <a:off x="6516216" y="3347700"/>
            <a:ext cx="313044" cy="369332"/>
          </a:xfrm>
          <a:prstGeom prst="rect">
            <a:avLst/>
          </a:prstGeom>
          <a:noFill/>
        </p:spPr>
        <p:txBody>
          <a:bodyPr wrap="none" rtlCol="0">
            <a:spAutoFit/>
          </a:bodyPr>
          <a:lstStyle/>
          <a:p>
            <a:r>
              <a:rPr lang="it-IT" dirty="0">
                <a:solidFill>
                  <a:srgbClr val="3366FF"/>
                </a:solidFill>
                <a:latin typeface="Helvetica"/>
                <a:cs typeface="Helvetica"/>
              </a:rPr>
              <a:t>0</a:t>
            </a:r>
          </a:p>
        </p:txBody>
      </p:sp>
    </p:spTree>
    <p:extLst>
      <p:ext uri="{BB962C8B-B14F-4D97-AF65-F5344CB8AC3E}">
        <p14:creationId xmlns:p14="http://schemas.microsoft.com/office/powerpoint/2010/main" val="2090809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0-03-30 at 1.36.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917700"/>
            <a:ext cx="7861300" cy="3009900"/>
          </a:xfrm>
          <a:prstGeom prst="rect">
            <a:avLst/>
          </a:prstGeom>
        </p:spPr>
      </p:pic>
      <p:sp>
        <p:nvSpPr>
          <p:cNvPr id="4" name="Rettangolo 3"/>
          <p:cNvSpPr/>
          <p:nvPr/>
        </p:nvSpPr>
        <p:spPr>
          <a:xfrm>
            <a:off x="3347864" y="1916832"/>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5" name="Connettore 1 4"/>
          <p:cNvCxnSpPr/>
          <p:nvPr/>
        </p:nvCxnSpPr>
        <p:spPr>
          <a:xfrm flipV="1">
            <a:off x="1259632" y="299695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1043608" y="3356992"/>
            <a:ext cx="313044" cy="369332"/>
          </a:xfrm>
          <a:prstGeom prst="rect">
            <a:avLst/>
          </a:prstGeom>
          <a:noFill/>
        </p:spPr>
        <p:txBody>
          <a:bodyPr wrap="none" rtlCol="0">
            <a:spAutoFit/>
          </a:bodyPr>
          <a:lstStyle/>
          <a:p>
            <a:r>
              <a:rPr lang="it-IT" dirty="0">
                <a:solidFill>
                  <a:srgbClr val="3366FF"/>
                </a:solidFill>
                <a:latin typeface="Helvetica"/>
                <a:cs typeface="Helvetica"/>
              </a:rPr>
              <a:t>5</a:t>
            </a:r>
          </a:p>
        </p:txBody>
      </p:sp>
      <p:cxnSp>
        <p:nvCxnSpPr>
          <p:cNvPr id="7" name="Connettore 1 6"/>
          <p:cNvCxnSpPr/>
          <p:nvPr/>
        </p:nvCxnSpPr>
        <p:spPr>
          <a:xfrm flipV="1">
            <a:off x="1043608" y="3494658"/>
            <a:ext cx="323900" cy="222374"/>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1475656" y="3429000"/>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10" name="Rettangolo 9"/>
          <p:cNvSpPr/>
          <p:nvPr/>
        </p:nvSpPr>
        <p:spPr>
          <a:xfrm>
            <a:off x="827584" y="2708920"/>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a:t>
            </a:r>
            <a:r>
              <a:rPr lang="mr-IN" dirty="0">
                <a:solidFill>
                  <a:prstClr val="black"/>
                </a:solidFill>
                <a:latin typeface="Helvetica"/>
                <a:cs typeface="Helvetica"/>
              </a:rPr>
              <a:t>∞</a:t>
            </a:r>
            <a:r>
              <a:rPr lang="it-IT" dirty="0">
                <a:solidFill>
                  <a:prstClr val="black"/>
                </a:solidFill>
                <a:latin typeface="Helvetica"/>
                <a:cs typeface="Helvetica"/>
              </a:rPr>
              <a:t>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16" name="Connettore 2 15"/>
          <p:cNvCxnSpPr/>
          <p:nvPr/>
        </p:nvCxnSpPr>
        <p:spPr>
          <a:xfrm flipV="1">
            <a:off x="1403648" y="3284984"/>
            <a:ext cx="144016"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a:endCxn id="6" idx="2"/>
          </p:cNvCxnSpPr>
          <p:nvPr/>
        </p:nvCxnSpPr>
        <p:spPr>
          <a:xfrm flipH="1" flipV="1">
            <a:off x="1200130" y="3726324"/>
            <a:ext cx="851590" cy="566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1979712" y="3284984"/>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cxnSp>
        <p:nvCxnSpPr>
          <p:cNvPr id="22" name="Connettore 2 21"/>
          <p:cNvCxnSpPr/>
          <p:nvPr/>
        </p:nvCxnSpPr>
        <p:spPr>
          <a:xfrm flipV="1">
            <a:off x="2195736" y="2132856"/>
            <a:ext cx="1224136" cy="1296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flipV="1">
            <a:off x="3707904" y="1988840"/>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4139952" y="1772816"/>
            <a:ext cx="313044" cy="369332"/>
          </a:xfrm>
          <a:prstGeom prst="rect">
            <a:avLst/>
          </a:prstGeom>
          <a:noFill/>
        </p:spPr>
        <p:txBody>
          <a:bodyPr wrap="none" rtlCol="0">
            <a:spAutoFit/>
          </a:bodyPr>
          <a:lstStyle/>
          <a:p>
            <a:r>
              <a:rPr lang="it-IT" dirty="0">
                <a:solidFill>
                  <a:srgbClr val="3366FF"/>
                </a:solidFill>
                <a:latin typeface="Helvetica"/>
                <a:cs typeface="Helvetica"/>
              </a:rPr>
              <a:t>2</a:t>
            </a:r>
          </a:p>
        </p:txBody>
      </p:sp>
      <p:sp>
        <p:nvSpPr>
          <p:cNvPr id="26" name="Rettangolo 25"/>
          <p:cNvSpPr/>
          <p:nvPr/>
        </p:nvSpPr>
        <p:spPr>
          <a:xfrm>
            <a:off x="4644008" y="3068960"/>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2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27" name="Connettore 2 26"/>
          <p:cNvCxnSpPr/>
          <p:nvPr/>
        </p:nvCxnSpPr>
        <p:spPr>
          <a:xfrm flipV="1">
            <a:off x="3623390" y="3717032"/>
            <a:ext cx="1164634" cy="4947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flipV="1">
            <a:off x="5076056" y="3356992"/>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5364088" y="3356992"/>
            <a:ext cx="313044" cy="369332"/>
          </a:xfrm>
          <a:prstGeom prst="rect">
            <a:avLst/>
          </a:prstGeom>
          <a:noFill/>
        </p:spPr>
        <p:txBody>
          <a:bodyPr wrap="none" rtlCol="0">
            <a:spAutoFit/>
          </a:bodyPr>
          <a:lstStyle/>
          <a:p>
            <a:r>
              <a:rPr lang="it-IT" dirty="0">
                <a:solidFill>
                  <a:srgbClr val="3366FF"/>
                </a:solidFill>
                <a:latin typeface="Helvetica"/>
                <a:cs typeface="Helvetica"/>
              </a:rPr>
              <a:t>1</a:t>
            </a:r>
          </a:p>
        </p:txBody>
      </p:sp>
      <p:cxnSp>
        <p:nvCxnSpPr>
          <p:cNvPr id="31" name="Connettore 1 30"/>
          <p:cNvCxnSpPr/>
          <p:nvPr/>
        </p:nvCxnSpPr>
        <p:spPr>
          <a:xfrm flipV="1">
            <a:off x="4139952" y="4005064"/>
            <a:ext cx="1296144" cy="54093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3" name="CasellaDiTesto 32"/>
          <p:cNvSpPr txBox="1"/>
          <p:nvPr/>
        </p:nvSpPr>
        <p:spPr>
          <a:xfrm>
            <a:off x="4283968" y="4149080"/>
            <a:ext cx="984239" cy="369332"/>
          </a:xfrm>
          <a:prstGeom prst="rect">
            <a:avLst/>
          </a:prstGeom>
          <a:solidFill>
            <a:schemeClr val="bg1"/>
          </a:solidFill>
        </p:spPr>
        <p:txBody>
          <a:bodyPr wrap="none" rtlCol="0">
            <a:spAutoFit/>
          </a:bodyPr>
          <a:lstStyle/>
          <a:p>
            <a:r>
              <a:rPr lang="it-IT" dirty="0">
                <a:solidFill>
                  <a:srgbClr val="FF0000"/>
                </a:solidFill>
                <a:latin typeface="Helvetica"/>
                <a:cs typeface="Helvetica"/>
              </a:rPr>
              <a:t>POTATI</a:t>
            </a:r>
          </a:p>
        </p:txBody>
      </p:sp>
      <p:sp>
        <p:nvSpPr>
          <p:cNvPr id="34" name="CasellaDiTesto 33"/>
          <p:cNvSpPr txBox="1"/>
          <p:nvPr/>
        </p:nvSpPr>
        <p:spPr>
          <a:xfrm>
            <a:off x="4258956" y="3284984"/>
            <a:ext cx="313044" cy="369332"/>
          </a:xfrm>
          <a:prstGeom prst="rect">
            <a:avLst/>
          </a:prstGeom>
          <a:noFill/>
        </p:spPr>
        <p:txBody>
          <a:bodyPr wrap="none" rtlCol="0">
            <a:spAutoFit/>
          </a:bodyPr>
          <a:lstStyle/>
          <a:p>
            <a:r>
              <a:rPr lang="it-IT" dirty="0">
                <a:solidFill>
                  <a:srgbClr val="3366FF"/>
                </a:solidFill>
                <a:latin typeface="Helvetica"/>
                <a:cs typeface="Helvetica"/>
              </a:rPr>
              <a:t>1</a:t>
            </a:r>
          </a:p>
        </p:txBody>
      </p:sp>
      <p:sp>
        <p:nvSpPr>
          <p:cNvPr id="35" name="Rettangolo 34"/>
          <p:cNvSpPr/>
          <p:nvPr/>
        </p:nvSpPr>
        <p:spPr>
          <a:xfrm>
            <a:off x="6876256" y="2996952"/>
            <a:ext cx="1080119" cy="646331"/>
          </a:xfrm>
          <a:prstGeom prst="rect">
            <a:avLst/>
          </a:prstGeom>
        </p:spPr>
        <p:txBody>
          <a:bodyPr wrap="square">
            <a:spAutoFit/>
          </a:bodyPr>
          <a:lstStyle/>
          <a:p>
            <a:r>
              <a:rPr lang="el-GR" dirty="0">
                <a:solidFill>
                  <a:prstClr val="black"/>
                </a:solidFill>
                <a:latin typeface="Helvetica"/>
                <a:cs typeface="Helvetica"/>
              </a:rPr>
              <a:t>α</a:t>
            </a:r>
            <a:r>
              <a:rPr lang="it-IT" dirty="0">
                <a:solidFill>
                  <a:prstClr val="black"/>
                </a:solidFill>
                <a:latin typeface="Helvetica"/>
                <a:cs typeface="Helvetica"/>
              </a:rPr>
              <a:t> = 2 </a:t>
            </a:r>
          </a:p>
          <a:p>
            <a:r>
              <a:rPr lang="en-US" dirty="0">
                <a:solidFill>
                  <a:prstClr val="black"/>
                </a:solidFill>
                <a:latin typeface="Helvetica"/>
                <a:cs typeface="Helvetica"/>
              </a:rPr>
              <a:t>β = +</a:t>
            </a:r>
            <a:r>
              <a:rPr lang="mr-IN" dirty="0">
                <a:solidFill>
                  <a:prstClr val="black"/>
                </a:solidFill>
                <a:latin typeface="Helvetica"/>
                <a:cs typeface="Helvetica"/>
              </a:rPr>
              <a:t>∞</a:t>
            </a:r>
            <a:endParaRPr lang="it-IT" dirty="0">
              <a:solidFill>
                <a:prstClr val="black"/>
              </a:solidFill>
            </a:endParaRPr>
          </a:p>
        </p:txBody>
      </p:sp>
      <p:cxnSp>
        <p:nvCxnSpPr>
          <p:cNvPr id="36" name="Connettore 2 35"/>
          <p:cNvCxnSpPr/>
          <p:nvPr/>
        </p:nvCxnSpPr>
        <p:spPr>
          <a:xfrm flipV="1">
            <a:off x="5940152" y="3573016"/>
            <a:ext cx="1368152" cy="638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7884368" y="3284984"/>
            <a:ext cx="313044" cy="369332"/>
          </a:xfrm>
          <a:prstGeom prst="rect">
            <a:avLst/>
          </a:prstGeom>
          <a:noFill/>
        </p:spPr>
        <p:txBody>
          <a:bodyPr wrap="none" rtlCol="0">
            <a:spAutoFit/>
          </a:bodyPr>
          <a:lstStyle/>
          <a:p>
            <a:r>
              <a:rPr lang="it-IT" dirty="0">
                <a:solidFill>
                  <a:srgbClr val="3366FF"/>
                </a:solidFill>
                <a:latin typeface="Helvetica"/>
                <a:cs typeface="Helvetica"/>
              </a:rPr>
              <a:t>4</a:t>
            </a:r>
          </a:p>
        </p:txBody>
      </p:sp>
      <p:cxnSp>
        <p:nvCxnSpPr>
          <p:cNvPr id="39" name="Connettore 1 38"/>
          <p:cNvCxnSpPr/>
          <p:nvPr/>
        </p:nvCxnSpPr>
        <p:spPr>
          <a:xfrm flipV="1">
            <a:off x="7308304" y="3284984"/>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flipV="1">
            <a:off x="6732240" y="3573016"/>
            <a:ext cx="1152128"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flipV="1">
            <a:off x="7902624" y="3284984"/>
            <a:ext cx="485800" cy="32490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3" name="CasellaDiTesto 42"/>
          <p:cNvSpPr txBox="1"/>
          <p:nvPr/>
        </p:nvSpPr>
        <p:spPr>
          <a:xfrm>
            <a:off x="8036768" y="3437384"/>
            <a:ext cx="313044" cy="369332"/>
          </a:xfrm>
          <a:prstGeom prst="rect">
            <a:avLst/>
          </a:prstGeom>
          <a:noFill/>
        </p:spPr>
        <p:txBody>
          <a:bodyPr wrap="none" rtlCol="0">
            <a:spAutoFit/>
          </a:bodyPr>
          <a:lstStyle/>
          <a:p>
            <a:r>
              <a:rPr lang="it-IT" dirty="0">
                <a:solidFill>
                  <a:srgbClr val="3366FF"/>
                </a:solidFill>
                <a:latin typeface="Helvetica"/>
                <a:cs typeface="Helvetica"/>
              </a:rPr>
              <a:t>0</a:t>
            </a:r>
          </a:p>
        </p:txBody>
      </p:sp>
      <p:cxnSp>
        <p:nvCxnSpPr>
          <p:cNvPr id="44" name="Connettore 2 43"/>
          <p:cNvCxnSpPr>
            <a:stCxn id="30" idx="2"/>
          </p:cNvCxnSpPr>
          <p:nvPr/>
        </p:nvCxnSpPr>
        <p:spPr>
          <a:xfrm flipH="1">
            <a:off x="4860032" y="3726324"/>
            <a:ext cx="660578" cy="504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Connettore 2 46"/>
          <p:cNvCxnSpPr/>
          <p:nvPr/>
        </p:nvCxnSpPr>
        <p:spPr>
          <a:xfrm flipH="1">
            <a:off x="7740352" y="3717032"/>
            <a:ext cx="444554" cy="2880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CasellaDiTesto 47"/>
          <p:cNvSpPr txBox="1"/>
          <p:nvPr/>
        </p:nvSpPr>
        <p:spPr>
          <a:xfrm>
            <a:off x="7081172" y="4005064"/>
            <a:ext cx="659180" cy="646331"/>
          </a:xfrm>
          <a:prstGeom prst="rect">
            <a:avLst/>
          </a:prstGeom>
          <a:solidFill>
            <a:schemeClr val="bg1"/>
          </a:solidFill>
        </p:spPr>
        <p:txBody>
          <a:bodyPr wrap="none" rtlCol="0">
            <a:spAutoFit/>
          </a:bodyPr>
          <a:lstStyle/>
          <a:p>
            <a:r>
              <a:rPr lang="it-IT" dirty="0">
                <a:solidFill>
                  <a:srgbClr val="FF0000"/>
                </a:solidFill>
                <a:latin typeface="Helvetica"/>
                <a:cs typeface="Helvetica"/>
              </a:rPr>
              <a:t>POT</a:t>
            </a:r>
          </a:p>
          <a:p>
            <a:r>
              <a:rPr lang="it-IT" dirty="0">
                <a:solidFill>
                  <a:srgbClr val="FF0000"/>
                </a:solidFill>
                <a:latin typeface="Helvetica"/>
                <a:cs typeface="Helvetica"/>
              </a:rPr>
              <a:t>ATO</a:t>
            </a:r>
          </a:p>
        </p:txBody>
      </p:sp>
      <p:sp>
        <p:nvSpPr>
          <p:cNvPr id="50" name="CasellaDiTesto 49"/>
          <p:cNvSpPr txBox="1"/>
          <p:nvPr/>
        </p:nvSpPr>
        <p:spPr>
          <a:xfrm>
            <a:off x="6516216" y="3347700"/>
            <a:ext cx="313044" cy="369332"/>
          </a:xfrm>
          <a:prstGeom prst="rect">
            <a:avLst/>
          </a:prstGeom>
          <a:noFill/>
        </p:spPr>
        <p:txBody>
          <a:bodyPr wrap="none" rtlCol="0">
            <a:spAutoFit/>
          </a:bodyPr>
          <a:lstStyle/>
          <a:p>
            <a:r>
              <a:rPr lang="it-IT" dirty="0">
                <a:solidFill>
                  <a:srgbClr val="3366FF"/>
                </a:solidFill>
                <a:latin typeface="Helvetica"/>
                <a:cs typeface="Helvetica"/>
              </a:rPr>
              <a:t>0</a:t>
            </a:r>
          </a:p>
        </p:txBody>
      </p:sp>
      <p:sp>
        <p:nvSpPr>
          <p:cNvPr id="2" name="Freccia sinistra 1"/>
          <p:cNvSpPr/>
          <p:nvPr/>
        </p:nvSpPr>
        <p:spPr>
          <a:xfrm rot="20060821">
            <a:off x="3059832" y="2745985"/>
            <a:ext cx="576064" cy="360040"/>
          </a:xfrm>
          <a:prstGeom prst="leftArrow">
            <a:avLst/>
          </a:prstGeom>
          <a:solidFill>
            <a:srgbClr val="3366FF"/>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08306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0-03-30 at 1.56.27 am.png"/>
          <p:cNvPicPr>
            <a:picLocks noChangeAspect="1"/>
          </p:cNvPicPr>
          <p:nvPr/>
        </p:nvPicPr>
        <p:blipFill rotWithShape="1">
          <a:blip r:embed="rId3">
            <a:extLst>
              <a:ext uri="{28A0092B-C50C-407E-A947-70E740481C1C}">
                <a14:useLocalDpi xmlns:a14="http://schemas.microsoft.com/office/drawing/2010/main" val="0"/>
              </a:ext>
            </a:extLst>
          </a:blip>
          <a:srcRect l="5024" t="1" r="3426" b="2347"/>
          <a:stretch/>
        </p:blipFill>
        <p:spPr>
          <a:xfrm>
            <a:off x="107504" y="836712"/>
            <a:ext cx="8975920" cy="6021288"/>
          </a:xfrm>
          <a:prstGeom prst="rect">
            <a:avLst/>
          </a:prstGeom>
        </p:spPr>
      </p:pic>
      <p:sp>
        <p:nvSpPr>
          <p:cNvPr id="4" name="Titolo 1"/>
          <p:cNvSpPr>
            <a:spLocks noGrp="1"/>
          </p:cNvSpPr>
          <p:nvPr>
            <p:ph type="title"/>
          </p:nvPr>
        </p:nvSpPr>
        <p:spPr>
          <a:xfrm>
            <a:off x="288521" y="139166"/>
            <a:ext cx="8581043" cy="1345618"/>
          </a:xfrm>
        </p:spPr>
        <p:txBody>
          <a:bodyPr>
            <a:normAutofit/>
          </a:bodyPr>
          <a:lstStyle/>
          <a:p>
            <a:r>
              <a:rPr lang="it-IT" sz="2400" dirty="0">
                <a:solidFill>
                  <a:schemeClr val="tx1"/>
                </a:solidFill>
              </a:rPr>
              <a:t>Applicare gli algoritmi di MINIMAX e α-β </a:t>
            </a:r>
            <a:r>
              <a:rPr lang="it-IT" sz="2400" dirty="0" err="1">
                <a:solidFill>
                  <a:schemeClr val="tx1"/>
                </a:solidFill>
              </a:rPr>
              <a:t>pruning</a:t>
            </a:r>
            <a:r>
              <a:rPr lang="it-IT" sz="2400" dirty="0">
                <a:solidFill>
                  <a:schemeClr val="tx1"/>
                </a:solidFill>
              </a:rPr>
              <a:t> al seguente albero di gioco per trovare la strategia ottima del giocatore MAX.</a:t>
            </a:r>
            <a:endParaRPr lang="it-IT" dirty="0"/>
          </a:p>
        </p:txBody>
      </p:sp>
    </p:spTree>
    <p:extLst>
      <p:ext uri="{BB962C8B-B14F-4D97-AF65-F5344CB8AC3E}">
        <p14:creationId xmlns:p14="http://schemas.microsoft.com/office/powerpoint/2010/main" val="30953928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reen Shot 2020-03-30 at 1.56.27 am.png"/>
          <p:cNvPicPr>
            <a:picLocks noChangeAspect="1"/>
          </p:cNvPicPr>
          <p:nvPr/>
        </p:nvPicPr>
        <p:blipFill rotWithShape="1">
          <a:blip r:embed="rId3">
            <a:extLst>
              <a:ext uri="{28A0092B-C50C-407E-A947-70E740481C1C}">
                <a14:useLocalDpi xmlns:a14="http://schemas.microsoft.com/office/drawing/2010/main" val="0"/>
              </a:ext>
            </a:extLst>
          </a:blip>
          <a:srcRect l="5024" t="1" r="3426" b="2347"/>
          <a:stretch/>
        </p:blipFill>
        <p:spPr>
          <a:xfrm>
            <a:off x="107504" y="836712"/>
            <a:ext cx="8975920" cy="6021288"/>
          </a:xfrm>
          <a:prstGeom prst="rect">
            <a:avLst/>
          </a:prstGeom>
        </p:spPr>
      </p:pic>
      <p:sp>
        <p:nvSpPr>
          <p:cNvPr id="5" name="CasellaDiTesto 4"/>
          <p:cNvSpPr txBox="1"/>
          <p:nvPr/>
        </p:nvSpPr>
        <p:spPr>
          <a:xfrm>
            <a:off x="4716016" y="764704"/>
            <a:ext cx="503939" cy="523220"/>
          </a:xfrm>
          <a:prstGeom prst="rect">
            <a:avLst/>
          </a:prstGeom>
          <a:noFill/>
        </p:spPr>
        <p:txBody>
          <a:bodyPr wrap="none" rtlCol="0">
            <a:spAutoFit/>
          </a:bodyPr>
          <a:lstStyle/>
          <a:p>
            <a:r>
              <a:rPr lang="it-IT" sz="2800" b="1" dirty="0">
                <a:solidFill>
                  <a:srgbClr val="3366FF"/>
                </a:solidFill>
                <a:latin typeface="Helvetica"/>
                <a:cs typeface="Helvetica"/>
              </a:rPr>
              <a:t>-3</a:t>
            </a:r>
          </a:p>
        </p:txBody>
      </p:sp>
      <p:sp>
        <p:nvSpPr>
          <p:cNvPr id="6" name="CasellaDiTesto 5"/>
          <p:cNvSpPr txBox="1"/>
          <p:nvPr/>
        </p:nvSpPr>
        <p:spPr>
          <a:xfrm>
            <a:off x="2699792" y="2420888"/>
            <a:ext cx="503939" cy="523220"/>
          </a:xfrm>
          <a:prstGeom prst="rect">
            <a:avLst/>
          </a:prstGeom>
          <a:noFill/>
        </p:spPr>
        <p:txBody>
          <a:bodyPr wrap="none" rtlCol="0">
            <a:spAutoFit/>
          </a:bodyPr>
          <a:lstStyle/>
          <a:p>
            <a:r>
              <a:rPr lang="it-IT" sz="2800" b="1" dirty="0">
                <a:solidFill>
                  <a:srgbClr val="3366FF"/>
                </a:solidFill>
                <a:latin typeface="Helvetica"/>
                <a:cs typeface="Helvetica"/>
              </a:rPr>
              <a:t>-3</a:t>
            </a:r>
          </a:p>
        </p:txBody>
      </p:sp>
      <p:sp>
        <p:nvSpPr>
          <p:cNvPr id="7" name="CasellaDiTesto 6"/>
          <p:cNvSpPr txBox="1"/>
          <p:nvPr/>
        </p:nvSpPr>
        <p:spPr>
          <a:xfrm>
            <a:off x="6084168" y="2492896"/>
            <a:ext cx="503939" cy="523220"/>
          </a:xfrm>
          <a:prstGeom prst="rect">
            <a:avLst/>
          </a:prstGeom>
          <a:noFill/>
        </p:spPr>
        <p:txBody>
          <a:bodyPr wrap="none" rtlCol="0">
            <a:spAutoFit/>
          </a:bodyPr>
          <a:lstStyle/>
          <a:p>
            <a:r>
              <a:rPr lang="it-IT" sz="2800" b="1" dirty="0">
                <a:solidFill>
                  <a:srgbClr val="3366FF"/>
                </a:solidFill>
                <a:latin typeface="Helvetica"/>
                <a:cs typeface="Helvetica"/>
              </a:rPr>
              <a:t>-4</a:t>
            </a:r>
          </a:p>
        </p:txBody>
      </p:sp>
      <p:sp>
        <p:nvSpPr>
          <p:cNvPr id="8" name="CasellaDiTesto 7"/>
          <p:cNvSpPr txBox="1"/>
          <p:nvPr/>
        </p:nvSpPr>
        <p:spPr>
          <a:xfrm>
            <a:off x="5076056" y="3501008"/>
            <a:ext cx="503939" cy="523220"/>
          </a:xfrm>
          <a:prstGeom prst="rect">
            <a:avLst/>
          </a:prstGeom>
          <a:noFill/>
        </p:spPr>
        <p:txBody>
          <a:bodyPr wrap="none" rtlCol="0">
            <a:spAutoFit/>
          </a:bodyPr>
          <a:lstStyle/>
          <a:p>
            <a:r>
              <a:rPr lang="it-IT" sz="2800" b="1" dirty="0">
                <a:solidFill>
                  <a:srgbClr val="3366FF"/>
                </a:solidFill>
                <a:latin typeface="Helvetica"/>
                <a:cs typeface="Helvetica"/>
              </a:rPr>
              <a:t>-4</a:t>
            </a:r>
          </a:p>
        </p:txBody>
      </p:sp>
      <p:sp>
        <p:nvSpPr>
          <p:cNvPr id="9" name="CasellaDiTesto 8"/>
          <p:cNvSpPr txBox="1"/>
          <p:nvPr/>
        </p:nvSpPr>
        <p:spPr>
          <a:xfrm>
            <a:off x="4788024" y="4581128"/>
            <a:ext cx="503939" cy="523220"/>
          </a:xfrm>
          <a:prstGeom prst="rect">
            <a:avLst/>
          </a:prstGeom>
          <a:noFill/>
        </p:spPr>
        <p:txBody>
          <a:bodyPr wrap="none" rtlCol="0">
            <a:spAutoFit/>
          </a:bodyPr>
          <a:lstStyle/>
          <a:p>
            <a:r>
              <a:rPr lang="it-IT" sz="2800" b="1" dirty="0">
                <a:solidFill>
                  <a:srgbClr val="3366FF"/>
                </a:solidFill>
                <a:latin typeface="Helvetica"/>
                <a:cs typeface="Helvetica"/>
              </a:rPr>
              <a:t>-4</a:t>
            </a:r>
          </a:p>
        </p:txBody>
      </p:sp>
      <p:sp>
        <p:nvSpPr>
          <p:cNvPr id="10" name="CasellaDiTesto 9"/>
          <p:cNvSpPr txBox="1"/>
          <p:nvPr/>
        </p:nvSpPr>
        <p:spPr>
          <a:xfrm>
            <a:off x="6084168" y="4581128"/>
            <a:ext cx="503939" cy="523220"/>
          </a:xfrm>
          <a:prstGeom prst="rect">
            <a:avLst/>
          </a:prstGeom>
          <a:noFill/>
        </p:spPr>
        <p:txBody>
          <a:bodyPr wrap="none" rtlCol="0">
            <a:spAutoFit/>
          </a:bodyPr>
          <a:lstStyle/>
          <a:p>
            <a:r>
              <a:rPr lang="it-IT" sz="2800" b="1" dirty="0">
                <a:solidFill>
                  <a:srgbClr val="3366FF"/>
                </a:solidFill>
                <a:latin typeface="Helvetica"/>
                <a:cs typeface="Helvetica"/>
              </a:rPr>
              <a:t>-6</a:t>
            </a:r>
          </a:p>
        </p:txBody>
      </p:sp>
      <p:sp>
        <p:nvSpPr>
          <p:cNvPr id="11" name="CasellaDiTesto 10"/>
          <p:cNvSpPr txBox="1"/>
          <p:nvPr/>
        </p:nvSpPr>
        <p:spPr>
          <a:xfrm>
            <a:off x="3636013" y="3409836"/>
            <a:ext cx="503939" cy="523220"/>
          </a:xfrm>
          <a:prstGeom prst="rect">
            <a:avLst/>
          </a:prstGeom>
          <a:noFill/>
        </p:spPr>
        <p:txBody>
          <a:bodyPr wrap="none" rtlCol="0">
            <a:spAutoFit/>
          </a:bodyPr>
          <a:lstStyle/>
          <a:p>
            <a:r>
              <a:rPr lang="it-IT" sz="2800" b="1" dirty="0">
                <a:solidFill>
                  <a:srgbClr val="3366FF"/>
                </a:solidFill>
                <a:latin typeface="Helvetica"/>
                <a:cs typeface="Helvetica"/>
              </a:rPr>
              <a:t>-3</a:t>
            </a:r>
          </a:p>
        </p:txBody>
      </p:sp>
      <p:sp>
        <p:nvSpPr>
          <p:cNvPr id="12" name="CasellaDiTesto 11"/>
          <p:cNvSpPr txBox="1"/>
          <p:nvPr/>
        </p:nvSpPr>
        <p:spPr>
          <a:xfrm>
            <a:off x="2555776" y="4581128"/>
            <a:ext cx="503939" cy="523220"/>
          </a:xfrm>
          <a:prstGeom prst="rect">
            <a:avLst/>
          </a:prstGeom>
          <a:noFill/>
        </p:spPr>
        <p:txBody>
          <a:bodyPr wrap="none" rtlCol="0">
            <a:spAutoFit/>
          </a:bodyPr>
          <a:lstStyle/>
          <a:p>
            <a:r>
              <a:rPr lang="it-IT" sz="2800" b="1" dirty="0">
                <a:solidFill>
                  <a:srgbClr val="3366FF"/>
                </a:solidFill>
                <a:latin typeface="Helvetica"/>
                <a:cs typeface="Helvetica"/>
              </a:rPr>
              <a:t>-3</a:t>
            </a:r>
          </a:p>
        </p:txBody>
      </p:sp>
      <p:sp>
        <p:nvSpPr>
          <p:cNvPr id="13" name="CasellaDiTesto 12"/>
          <p:cNvSpPr txBox="1"/>
          <p:nvPr/>
        </p:nvSpPr>
        <p:spPr>
          <a:xfrm>
            <a:off x="3923928" y="4581128"/>
            <a:ext cx="503939" cy="523220"/>
          </a:xfrm>
          <a:prstGeom prst="rect">
            <a:avLst/>
          </a:prstGeom>
          <a:noFill/>
        </p:spPr>
        <p:txBody>
          <a:bodyPr wrap="none" rtlCol="0">
            <a:spAutoFit/>
          </a:bodyPr>
          <a:lstStyle/>
          <a:p>
            <a:r>
              <a:rPr lang="it-IT" sz="2800" b="1" dirty="0">
                <a:solidFill>
                  <a:srgbClr val="3366FF"/>
                </a:solidFill>
                <a:latin typeface="Helvetica"/>
                <a:cs typeface="Helvetica"/>
              </a:rPr>
              <a:t>-5</a:t>
            </a:r>
          </a:p>
        </p:txBody>
      </p:sp>
      <p:sp>
        <p:nvSpPr>
          <p:cNvPr id="14" name="CasellaDiTesto 13"/>
          <p:cNvSpPr txBox="1"/>
          <p:nvPr/>
        </p:nvSpPr>
        <p:spPr>
          <a:xfrm>
            <a:off x="755693" y="3429000"/>
            <a:ext cx="503939" cy="523220"/>
          </a:xfrm>
          <a:prstGeom prst="rect">
            <a:avLst/>
          </a:prstGeom>
          <a:noFill/>
        </p:spPr>
        <p:txBody>
          <a:bodyPr wrap="none" rtlCol="0">
            <a:spAutoFit/>
          </a:bodyPr>
          <a:lstStyle/>
          <a:p>
            <a:r>
              <a:rPr lang="it-IT" sz="2800" b="1" dirty="0">
                <a:solidFill>
                  <a:srgbClr val="3366FF"/>
                </a:solidFill>
                <a:latin typeface="Helvetica"/>
                <a:cs typeface="Helvetica"/>
              </a:rPr>
              <a:t>-2</a:t>
            </a:r>
          </a:p>
        </p:txBody>
      </p:sp>
      <p:sp>
        <p:nvSpPr>
          <p:cNvPr id="15" name="CasellaDiTesto 14"/>
          <p:cNvSpPr txBox="1"/>
          <p:nvPr/>
        </p:nvSpPr>
        <p:spPr>
          <a:xfrm>
            <a:off x="395536" y="4561964"/>
            <a:ext cx="503939" cy="523220"/>
          </a:xfrm>
          <a:prstGeom prst="rect">
            <a:avLst/>
          </a:prstGeom>
          <a:noFill/>
        </p:spPr>
        <p:txBody>
          <a:bodyPr wrap="none" rtlCol="0">
            <a:spAutoFit/>
          </a:bodyPr>
          <a:lstStyle/>
          <a:p>
            <a:r>
              <a:rPr lang="it-IT" sz="2800" b="1" dirty="0">
                <a:solidFill>
                  <a:srgbClr val="3366FF"/>
                </a:solidFill>
                <a:latin typeface="Helvetica"/>
                <a:cs typeface="Helvetica"/>
              </a:rPr>
              <a:t>-2</a:t>
            </a:r>
          </a:p>
        </p:txBody>
      </p:sp>
      <p:sp>
        <p:nvSpPr>
          <p:cNvPr id="16" name="CasellaDiTesto 15"/>
          <p:cNvSpPr txBox="1"/>
          <p:nvPr/>
        </p:nvSpPr>
        <p:spPr>
          <a:xfrm>
            <a:off x="1691680" y="4581128"/>
            <a:ext cx="503939" cy="523220"/>
          </a:xfrm>
          <a:prstGeom prst="rect">
            <a:avLst/>
          </a:prstGeom>
          <a:noFill/>
        </p:spPr>
        <p:txBody>
          <a:bodyPr wrap="none" rtlCol="0">
            <a:spAutoFit/>
          </a:bodyPr>
          <a:lstStyle/>
          <a:p>
            <a:r>
              <a:rPr lang="it-IT" sz="2800" b="1" dirty="0">
                <a:solidFill>
                  <a:srgbClr val="3366FF"/>
                </a:solidFill>
                <a:latin typeface="Helvetica"/>
                <a:cs typeface="Helvetica"/>
              </a:rPr>
              <a:t>-8</a:t>
            </a:r>
          </a:p>
        </p:txBody>
      </p:sp>
      <p:sp>
        <p:nvSpPr>
          <p:cNvPr id="17" name="Croce 16"/>
          <p:cNvSpPr/>
          <p:nvPr/>
        </p:nvSpPr>
        <p:spPr>
          <a:xfrm rot="18902666">
            <a:off x="6881374" y="2786046"/>
            <a:ext cx="720080" cy="720080"/>
          </a:xfrm>
          <a:prstGeom prst="plus">
            <a:avLst>
              <a:gd name="adj" fmla="val 3813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roce 17"/>
          <p:cNvSpPr/>
          <p:nvPr/>
        </p:nvSpPr>
        <p:spPr>
          <a:xfrm rot="18902666">
            <a:off x="6089286" y="5450341"/>
            <a:ext cx="720080" cy="720080"/>
          </a:xfrm>
          <a:prstGeom prst="plus">
            <a:avLst>
              <a:gd name="adj" fmla="val 3813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p:nvSpPr>
        <p:spPr>
          <a:xfrm>
            <a:off x="6300192" y="6237312"/>
            <a:ext cx="2520280" cy="369332"/>
          </a:xfrm>
          <a:prstGeom prst="rect">
            <a:avLst/>
          </a:prstGeom>
          <a:solidFill>
            <a:schemeClr val="bg1"/>
          </a:solidFill>
          <a:ln w="22225">
            <a:solidFill>
              <a:srgbClr val="FF0000"/>
            </a:solidFill>
          </a:ln>
        </p:spPr>
        <p:txBody>
          <a:bodyPr wrap="square" rtlCol="0">
            <a:spAutoFit/>
          </a:bodyPr>
          <a:lstStyle/>
          <a:p>
            <a:pPr algn="ctr"/>
            <a:r>
              <a:rPr lang="it-IT" dirty="0">
                <a:solidFill>
                  <a:srgbClr val="FF0000"/>
                </a:solidFill>
                <a:latin typeface="Helvetica"/>
                <a:cs typeface="Helvetica"/>
              </a:rPr>
              <a:t>POTATI</a:t>
            </a:r>
          </a:p>
        </p:txBody>
      </p:sp>
    </p:spTree>
    <p:extLst>
      <p:ext uri="{BB962C8B-B14F-4D97-AF65-F5344CB8AC3E}">
        <p14:creationId xmlns:p14="http://schemas.microsoft.com/office/powerpoint/2010/main" val="1162945838"/>
      </p:ext>
    </p:extLst>
  </p:cSld>
  <p:clrMapOvr>
    <a:masterClrMapping/>
  </p:clrMapOvr>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15807</TotalTime>
  <Words>7587</Words>
  <Application>Microsoft Macintosh PowerPoint</Application>
  <PresentationFormat>On-screen Show (4:3)</PresentationFormat>
  <Paragraphs>877</Paragraphs>
  <Slides>99</Slides>
  <Notes>27</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99</vt:i4>
      </vt:variant>
    </vt:vector>
  </HeadingPairs>
  <TitlesOfParts>
    <vt:vector size="113" baseType="lpstr">
      <vt:lpstr>Arial</vt:lpstr>
      <vt:lpstr>Avenir Light</vt:lpstr>
      <vt:lpstr>Avenir Next Regular</vt:lpstr>
      <vt:lpstr>Calibri</vt:lpstr>
      <vt:lpstr>Helvetica</vt:lpstr>
      <vt:lpstr>Times New Roman</vt:lpstr>
      <vt:lpstr>Wingdings</vt:lpstr>
      <vt:lpstr>POLI</vt:lpstr>
      <vt:lpstr>Tema di Office</vt:lpstr>
      <vt:lpstr>1_Tema di Office</vt:lpstr>
      <vt:lpstr>2_Tema di Office</vt:lpstr>
      <vt:lpstr>3_Tema di Office</vt:lpstr>
      <vt:lpstr>4_Tema di Office</vt:lpstr>
      <vt:lpstr>5_Tema di Office</vt:lpstr>
      <vt:lpstr>IA – Lezione 6 08/05/2023 Mario Verdicchio</vt:lpstr>
      <vt:lpstr>Heuristic Search</vt:lpstr>
      <vt:lpstr>Esempio: heuristic breadth-first</vt:lpstr>
      <vt:lpstr>Esempio: heuristic breadth-first</vt:lpstr>
      <vt:lpstr>Algoritmo di Heuristic Search</vt:lpstr>
      <vt:lpstr>Algoritmo di Heuristic Search</vt:lpstr>
      <vt:lpstr>Algoritmo di Heuristic Search</vt:lpstr>
      <vt:lpstr>Euristica e stime</vt:lpstr>
      <vt:lpstr>Euristica e stime</vt:lpstr>
      <vt:lpstr>Il problema semplificato</vt:lpstr>
      <vt:lpstr>Percorso da Linz a Ulm</vt:lpstr>
      <vt:lpstr>Percorso da Linz a Ulm</vt:lpstr>
      <vt:lpstr>Percorso da Mannheim a Ulm</vt:lpstr>
      <vt:lpstr>Percorso da Mannheim a Ulm</vt:lpstr>
      <vt:lpstr>Greedy Search</vt:lpstr>
      <vt:lpstr>Costi maturati e costi stimati</vt:lpstr>
      <vt:lpstr>Algoritmo A*</vt:lpstr>
      <vt:lpstr>PowerPoint Presentation</vt:lpstr>
      <vt:lpstr>PowerPoint Presentation</vt:lpstr>
      <vt:lpstr>PowerPoint Presentation</vt:lpstr>
      <vt:lpstr>Teorema su A*</vt:lpstr>
      <vt:lpstr>PowerPoint Presentation</vt:lpstr>
      <vt:lpstr>Uso di A*</vt:lpstr>
      <vt:lpstr>Uso di A*</vt:lpstr>
      <vt:lpstr>Ricerca con avversari</vt:lpstr>
      <vt:lpstr>Particolarità dei giochi</vt:lpstr>
      <vt:lpstr>PowerPoint Presentation</vt:lpstr>
      <vt:lpstr>Definizione di un gioco</vt:lpstr>
      <vt:lpstr>Esempio: il gioco del TRIS</vt:lpstr>
      <vt:lpstr>Decisioni ottime</vt:lpstr>
      <vt:lpstr>Esempio di gioco a singolo turno</vt:lpstr>
      <vt:lpstr>Esempio di gioco a singolo turno</vt:lpstr>
      <vt:lpstr>Esempio di gioco a singolo turno</vt:lpstr>
      <vt:lpstr>Esempio di gioco a singolo turno</vt:lpstr>
      <vt:lpstr>PowerPoint Presentation</vt:lpstr>
      <vt:lpstr>Algoritmo MINIMAX</vt:lpstr>
      <vt:lpstr>Algoritmo MINIMAX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Algoritmo MINIMAX</vt:lpstr>
      <vt:lpstr>Potatura </vt:lpstr>
      <vt:lpstr>Idea di base</vt:lpstr>
      <vt:lpstr>Idea di base</vt:lpstr>
      <vt:lpstr>Idea di base</vt:lpstr>
      <vt:lpstr>Idea di base</vt:lpstr>
      <vt:lpstr>α e β</vt:lpstr>
      <vt:lpstr>Condizioni per potare per MIN</vt:lpstr>
      <vt:lpstr>Condizioni per potare per MAX</vt:lpstr>
      <vt:lpstr>Algoritmo MINIMAX con potatura α-β</vt:lpstr>
      <vt:lpstr>Algoritmo MINIMAX con potatura α-β</vt:lpstr>
      <vt:lpstr>Algoritmo MINIMAX con potatura α-β</vt:lpstr>
      <vt:lpstr>Caratteristiche dell’algoritmo</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Esempio di applicazione</vt:lpstr>
      <vt:lpstr>PowerPoint Presentation</vt:lpstr>
      <vt:lpstr>Metodo che non segue il programma, ma più semplice</vt:lpstr>
      <vt:lpstr>Metodo che non segue il programma, ma più semplice</vt:lpstr>
      <vt:lpstr>Metodo che non segue il programma, ma più semplice</vt:lpstr>
      <vt:lpstr>Metodo che non segue il programma, ma più semplice</vt:lpstr>
      <vt:lpstr>Metodo che non segue il programma, ma più semplice</vt:lpstr>
      <vt:lpstr>Metodo che non segue il programma, ma più semplice</vt:lpstr>
      <vt:lpstr>Metodo che non segue il programma, ma più semplice</vt:lpstr>
      <vt:lpstr>Metodo che non segue il programma, ma più semplice</vt:lpstr>
      <vt:lpstr>Metodo che non segue il programma, ma più semplice</vt:lpstr>
      <vt:lpstr>Metodo che non segue il programma, ma più semplice</vt:lpstr>
      <vt:lpstr>Caratteristiche e problemi  della potatura</vt:lpstr>
      <vt:lpstr>Giochi non deterministici</vt:lpstr>
      <vt:lpstr>PowerPoint Presentation</vt:lpstr>
      <vt:lpstr>Presupposizioni sulla funzione di valutazione</vt:lpstr>
      <vt:lpstr>Considerare il seguente gioco con nodi di casualità:  </vt:lpstr>
      <vt:lpstr>Considerare il seguente gioco con nodi di casualità:  </vt:lpstr>
      <vt:lpstr>Considerare il seguente gioco con nodi di casualità:  </vt:lpstr>
      <vt:lpstr>Considerare il seguente gioco con nodi di casualità:  </vt:lpstr>
      <vt:lpstr>Considerare il seguente gioco con nodi di casualità:  </vt:lpstr>
      <vt:lpstr>Considerare il seguente gioco con nodi di casualità:  </vt:lpstr>
      <vt:lpstr>Considerare il seguente gioco con nodi di casualità:  </vt:lpstr>
      <vt:lpstr>Considerare il seguente gioco con nodi di casualità:  </vt:lpstr>
      <vt:lpstr>Considerare il seguente gioco con nodi di casualità:  </vt:lpstr>
      <vt:lpstr>Applicare gli algoritmi di MINIMAX e α-β pruning al seguente albero di gioco per trovare la strategia ottima del giocatore MAX.</vt:lpstr>
      <vt:lpstr>PowerPoint Presentation</vt:lpstr>
      <vt:lpstr>PowerPoint Presentation</vt:lpstr>
      <vt:lpstr>Applicare gli algoritmi di MINIMAX e α-β pruning al seguente albero di gioco per trovare la strategia ottima del giocatore MAX.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Slide AI</dc:title>
  <dc:creator>Francesco T</dc:creator>
  <cp:lastModifiedBy>Mario Verdicchio</cp:lastModifiedBy>
  <cp:revision>768</cp:revision>
  <cp:lastPrinted>2020-03-30T02:08:18Z</cp:lastPrinted>
  <dcterms:created xsi:type="dcterms:W3CDTF">2015-10-13T15:23:28Z</dcterms:created>
  <dcterms:modified xsi:type="dcterms:W3CDTF">2023-05-08T10:35:03Z</dcterms:modified>
</cp:coreProperties>
</file>