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92" r:id="rId5"/>
    <p:sldId id="291"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 id="285" r:id="rId31"/>
    <p:sldId id="289" r:id="rId32"/>
    <p:sldId id="290"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1pPr>
    <a:lvl2pPr marL="0" marR="0" indent="4572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2pPr>
    <a:lvl3pPr marL="0" marR="0" indent="9144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3pPr>
    <a:lvl4pPr marL="0" marR="0" indent="13716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4pPr>
    <a:lvl5pPr marL="0" marR="0" indent="18288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5pPr>
    <a:lvl6pPr marL="0" marR="0" indent="22860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6pPr>
    <a:lvl7pPr marL="0" marR="0" indent="27432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7pPr>
    <a:lvl8pPr marL="0" marR="0" indent="32004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8pPr>
    <a:lvl9pPr marL="0" marR="0" indent="36576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ecilia Scatturin" initials="C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roxima Nova"/>
          <a:ea typeface="Proxima Nova"/>
          <a:cs typeface="Proxima Nov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AEAEA"/>
          </a:solidFill>
        </a:fill>
      </a:tcStyle>
    </a:band2H>
    <a:firstCol>
      <a:tcTxStyle b="on" i="off">
        <a:font>
          <a:latin typeface="Proxima Nova"/>
          <a:ea typeface="Proxima Nova"/>
          <a:cs typeface="Proxima Nova"/>
        </a:font>
        <a:srgbClr val="4CA5D2"/>
      </a:tcTxStyle>
      <a:tcStyle>
        <a:tcBdr>
          <a:left>
            <a:ln w="12700" cap="flat">
              <a:noFill/>
              <a:miter lim="400000"/>
            </a:ln>
          </a:left>
          <a:right>
            <a:ln w="50800" cap="flat">
              <a:solidFill>
                <a:srgbClr val="03A8D6"/>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Proxima Nova Medium"/>
          <a:ea typeface="Proxima Nova Medium"/>
          <a:cs typeface="Proxima Nova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50800" cap="flat">
              <a:solidFill>
                <a:srgbClr val="0BA8D6"/>
              </a:solidFill>
              <a:prstDash val="solid"/>
              <a:miter lim="400000"/>
            </a:ln>
          </a:top>
          <a:bottom>
            <a:ln w="12700" cap="flat">
              <a:noFill/>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Proxima Nova"/>
          <a:ea typeface="Proxima Nova"/>
          <a:cs typeface="Proxima Nova"/>
        </a:font>
        <a:srgbClr val="4CA5D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noFill/>
              <a:miter lim="400000"/>
            </a:ln>
          </a:top>
          <a:bottom>
            <a:ln w="50800" cap="flat">
              <a:solidFill>
                <a:srgbClr val="03A8D6"/>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Proxima Nova"/>
          <a:ea typeface="Proxima Nova"/>
          <a:cs typeface="Proxima Nova"/>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a:tcStyle>
        <a:tcBdr/>
        <a:fill>
          <a:solidFill>
            <a:srgbClr val="EAEAEA"/>
          </a:solidFill>
        </a:fill>
      </a:tcStyle>
    </a:band2H>
    <a:firstCol>
      <a:tcTxStyle b="off" i="off">
        <a:font>
          <a:latin typeface="Proxima Nova Medium"/>
          <a:ea typeface="Proxima Nova Medium"/>
          <a:cs typeface="Proxima Nova Medium"/>
        </a:font>
        <a:srgbClr val="000000"/>
      </a:tcTxStyle>
      <a:tcStyle>
        <a:tcBdr>
          <a:left>
            <a:ln w="12700" cap="flat">
              <a:noFill/>
              <a:miter lim="400000"/>
            </a:ln>
          </a:left>
          <a:right>
            <a:ln w="25400" cap="flat">
              <a:solidFill>
                <a:srgbClr val="008ABA"/>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firstCol>
    <a:lastRow>
      <a:tcTxStyle b="off" i="off">
        <a:font>
          <a:latin typeface="Proxima Nova Medium"/>
          <a:ea typeface="Proxima Nova Medium"/>
          <a:cs typeface="Proxima Nova Medium"/>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008ABA"/>
              </a:solidFill>
              <a:prstDash val="solid"/>
              <a:miter lim="400000"/>
            </a:ln>
          </a:top>
          <a:bottom>
            <a:ln w="12700" cap="flat">
              <a:noFill/>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lastRow>
    <a:firstRow>
      <a:tcTxStyle b="on" i="off">
        <a:font>
          <a:latin typeface="Proxima Nova"/>
          <a:ea typeface="Proxima Nova"/>
          <a:cs typeface="Proxima Nov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ADEFF"/>
          </a:solidFill>
        </a:fill>
      </a:tcStyle>
    </a:firstRow>
  </a:tblStyle>
  <a:tblStyle styleId="{EEE7283C-3CF3-47DC-8721-378D4A62B228}" styleName="">
    <a:tblBg/>
    <a:wholeTbl>
      <a:tcTxStyle b="off" i="off">
        <a:font>
          <a:latin typeface="Proxima Nova"/>
          <a:ea typeface="Proxima Nova"/>
          <a:cs typeface="Proxima Nova"/>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FFFFF"/>
          </a:solidFill>
        </a:fill>
      </a:tcStyle>
    </a:wholeTbl>
    <a:band2H>
      <a:tcTxStyle/>
      <a:tcStyle>
        <a:tcBdr/>
        <a:fill>
          <a:solidFill>
            <a:srgbClr val="EAEAEB"/>
          </a:solidFill>
        </a:fill>
      </a:tcStyle>
    </a:band2H>
    <a:firstCol>
      <a:tcTxStyle b="off" i="off">
        <a:font>
          <a:latin typeface="Proxima Nova Medium"/>
          <a:ea typeface="Proxima Nova Medium"/>
          <a:cs typeface="Proxima Nova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hueOff val="390196"/>
              <a:satOff val="16169"/>
              <a:lumOff val="-19584"/>
            </a:schemeClr>
          </a:solidFill>
        </a:fill>
      </a:tcStyle>
    </a:firstCol>
    <a:lastRow>
      <a:tcTxStyle b="off" i="off">
        <a:font>
          <a:latin typeface="Proxima Nova"/>
          <a:ea typeface="Proxima Nova"/>
          <a:cs typeface="Proxima Nova"/>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FFFFF"/>
          </a:solidFill>
        </a:fill>
      </a:tcStyle>
    </a:lastRow>
    <a:firstRow>
      <a:tcTxStyle b="off" i="off">
        <a:font>
          <a:latin typeface="Proxima Nova Medium"/>
          <a:ea typeface="Proxima Nova Medium"/>
          <a:cs typeface="Proxima Nova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2">
              <a:hueOff val="312616"/>
              <a:satOff val="21048"/>
              <a:lumOff val="-29411"/>
            </a:schemeClr>
          </a:solidFill>
        </a:fill>
      </a:tcStyle>
    </a:firstRow>
  </a:tblStyle>
  <a:tblStyle styleId="{CF821DB8-F4EB-4A41-A1BA-3FCAFE7338EE}" styleName="">
    <a:tblBg/>
    <a:wholeTbl>
      <a:tcTxStyle b="off" i="off">
        <a:font>
          <a:latin typeface="Proxima Nova"/>
          <a:ea typeface="Proxima Nova"/>
          <a:cs typeface="Proxima Nova"/>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D238"/>
          </a:solidFill>
        </a:fill>
      </a:tcStyle>
    </a:firstCol>
    <a:lastRow>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F7EA"/>
          </a:solidFill>
        </a:fill>
      </a:tcStyle>
    </a:lastRow>
    <a:firstRow>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A00"/>
          </a:solidFill>
        </a:fill>
      </a:tcStyle>
    </a:firstRow>
  </a:tblStyle>
  <a:tblStyle styleId="{33BA23B1-9221-436E-865A-0063620EA4FD}" styleName="">
    <a:tblBg/>
    <a:wholeTbl>
      <a:tcTxStyle b="off" i="off">
        <a:font>
          <a:latin typeface="Proxima Nova"/>
          <a:ea typeface="Proxima Nova"/>
          <a:cs typeface="Proxima Nova"/>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wholeTbl>
    <a:band2H>
      <a:tcTxStyle/>
      <a:tcStyle>
        <a:tcBdr/>
        <a:fill>
          <a:solidFill>
            <a:srgbClr val="EBEBEB"/>
          </a:solidFill>
        </a:fill>
      </a:tcStyle>
    </a:band2H>
    <a:firstCol>
      <a:tcTxStyle b="on" i="off">
        <a:font>
          <a:latin typeface="Proxima Nova"/>
          <a:ea typeface="Proxima Nova"/>
          <a:cs typeface="Proxima Nova"/>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19922"/>
              <a:satOff val="-56679"/>
              <a:lumOff val="-26479"/>
            </a:schemeClr>
          </a:solidFill>
        </a:fill>
      </a:tcStyle>
    </a:firstCol>
    <a:lastRow>
      <a:tcTxStyle b="off" i="off">
        <a:font>
          <a:latin typeface="Proxima Nova Medium"/>
          <a:ea typeface="Proxima Nova Medium"/>
          <a:cs typeface="Proxima Nova Medium"/>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AEBEB"/>
          </a:solidFill>
        </a:fill>
      </a:tcStyle>
    </a:lastRow>
    <a:firstRow>
      <a:tcTxStyle b="on" i="off">
        <a:font>
          <a:latin typeface="Proxima Nova"/>
          <a:ea typeface="Proxima Nova"/>
          <a:cs typeface="Proxima Nova"/>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28106"/>
              <a:satOff val="-38633"/>
              <a:lumOff val="-17889"/>
            </a:schemeClr>
          </a:solidFill>
        </a:fill>
      </a:tcStyle>
    </a:firstRow>
  </a:tblStyle>
  <a:tblStyle styleId="{2708684C-4D16-4618-839F-0558EEFCDFE6}" styleName="">
    <a:tblBg/>
    <a:wholeTbl>
      <a:tcTxStyle b="off" i="off">
        <a:font>
          <a:latin typeface="Proxima Nova"/>
          <a:ea typeface="Proxima Nova"/>
          <a:cs typeface="Proxima Nov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5D5D5"/>
          </a:solidFill>
        </a:fill>
      </a:tcStyle>
    </a:wholeTbl>
    <a:band2H>
      <a:tcTxStyle/>
      <a:tcStyle>
        <a:tcBdr/>
        <a:fill>
          <a:solidFill>
            <a:srgbClr val="BBBBBB"/>
          </a:solidFill>
        </a:fill>
      </a:tcStyle>
    </a:band2H>
    <a:firstCol>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E5E5E"/>
          </a:solidFill>
        </a:fill>
      </a:tcStyle>
    </a:firstCol>
    <a:la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29292"/>
          </a:solidFill>
        </a:fill>
      </a:tcStyle>
    </a:lastRow>
    <a:fir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9523"/>
  </p:normalViewPr>
  <p:slideViewPr>
    <p:cSldViewPr snapToGrid="0" snapToObjects="1">
      <p:cViewPr varScale="1">
        <p:scale>
          <a:sx n="41" d="100"/>
          <a:sy n="41" d="100"/>
        </p:scale>
        <p:origin x="17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1143000" y="685800"/>
            <a:ext cx="4572000" cy="3429000"/>
          </a:xfrm>
          <a:prstGeom prst="rect">
            <a:avLst/>
          </a:prstGeom>
        </p:spPr>
        <p:txBody>
          <a:bodyPr/>
          <a:lstStyle/>
          <a:p>
            <a:endParaRPr/>
          </a:p>
        </p:txBody>
      </p:sp>
      <p:sp>
        <p:nvSpPr>
          <p:cNvPr id="148" name="Shape 1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2064151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algn="just"/>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pPr algn="just"/>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endParaRPr dirty="0"/>
          </a:p>
          <a:p>
            <a:pPr>
              <a:defRPr u="sng"/>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algn="just"/>
            <a:endParaRPr dirty="0"/>
          </a:p>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xfrm>
            <a:off x="381000" y="685800"/>
            <a:ext cx="6096000" cy="3429000"/>
          </a:xfrm>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381000" y="685800"/>
            <a:ext cx="6096000" cy="3429000"/>
          </a:xfrm>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endParaRPr dirty="0"/>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xfrm>
            <a:off x="381000" y="685800"/>
            <a:ext cx="6096000" cy="3429000"/>
          </a:xfrm>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pPr algn="just"/>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xfrm>
            <a:off x="381000" y="685800"/>
            <a:ext cx="6096000" cy="3429000"/>
          </a:xfrm>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pPr algn="just"/>
            <a:endParaRPr dirty="0"/>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pPr algn="just"/>
            <a:endParaRPr dirty="0"/>
          </a:p>
          <a:p>
            <a:pPr algn="just"/>
            <a:endParaRPr dirty="0"/>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2072917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xfrm>
            <a:off x="381000" y="685800"/>
            <a:ext cx="6096000" cy="3429000"/>
          </a:xfrm>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pPr algn="just"/>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algn="just" defTabSz="825500">
              <a:lnSpc>
                <a:spcPct val="100000"/>
              </a:lnSpc>
              <a:defRPr>
                <a:latin typeface="Proxima Nova"/>
                <a:ea typeface="Proxima Nova"/>
                <a:cs typeface="Proxima Nova"/>
                <a:sym typeface="Proxima Nova"/>
              </a:defRPr>
            </a:pPr>
            <a:r>
              <a:rPr dirty="0"/>
              <a:t>I’ll try to define Digital in an improper way.</a:t>
            </a:r>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r>
              <a:rPr dirty="0"/>
              <a:t>I’m not a mathematician, neither an IT scientist at all, so I must ask for help to prof. </a:t>
            </a:r>
            <a:r>
              <a:rPr dirty="0" err="1"/>
              <a:t>Verdicchio</a:t>
            </a:r>
            <a:r>
              <a:rPr dirty="0"/>
              <a:t> and to his work for a good definition, this  will be  my improper way, because of  my ignorance on the specific matter. So let’s start to draft this term, for sure Prof. </a:t>
            </a:r>
            <a:r>
              <a:rPr dirty="0" err="1"/>
              <a:t>Verdicchio</a:t>
            </a:r>
            <a:r>
              <a:rPr dirty="0"/>
              <a:t> will be better than me with you on another occasion.</a:t>
            </a:r>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r>
              <a:rPr dirty="0"/>
              <a:t>Starting from a technological field to a </a:t>
            </a:r>
            <a:r>
              <a:rPr dirty="0" err="1"/>
              <a:t>sociotechnological</a:t>
            </a:r>
            <a:r>
              <a:rPr dirty="0"/>
              <a:t> (</a:t>
            </a:r>
            <a:r>
              <a:rPr dirty="0" err="1"/>
              <a:t>sosio</a:t>
            </a:r>
            <a:r>
              <a:rPr dirty="0"/>
              <a:t>) one, that is from physical properties of computer components to their management in a society</a:t>
            </a:r>
            <a:r>
              <a:rPr i="1" dirty="0"/>
              <a:t>, </a:t>
            </a:r>
            <a:r>
              <a:rPr dirty="0"/>
              <a:t>we have to reflect on the success (</a:t>
            </a:r>
            <a:r>
              <a:rPr dirty="0" err="1"/>
              <a:t>saxess</a:t>
            </a:r>
            <a:r>
              <a:rPr dirty="0"/>
              <a:t>)of “Digital turn”, that is, in my opinion, the DIGITAL of Digital Humanities instead of computing humanities</a:t>
            </a:r>
          </a:p>
          <a:p>
            <a:pPr algn="just" defTabSz="825500">
              <a:lnSpc>
                <a:spcPct val="100000"/>
              </a:lnSpc>
              <a:defRPr>
                <a:latin typeface="Proxima Nova"/>
                <a:ea typeface="Proxima Nova"/>
                <a:cs typeface="Proxima Nova"/>
                <a:sym typeface="Proxima Nova"/>
              </a:defRPr>
            </a:pPr>
            <a:r>
              <a:rPr dirty="0"/>
              <a:t>Here I summarize some quotations from </a:t>
            </a:r>
            <a:r>
              <a:rPr i="1" dirty="0"/>
              <a:t>The digital in digital art, </a:t>
            </a:r>
            <a:r>
              <a:rPr dirty="0"/>
              <a:t>edited in 2018 by professor Mario </a:t>
            </a:r>
            <a:r>
              <a:rPr dirty="0" err="1"/>
              <a:t>Verdicchio</a:t>
            </a:r>
            <a:r>
              <a:rPr dirty="0"/>
              <a:t>, </a:t>
            </a:r>
            <a:r>
              <a:rPr dirty="0" err="1"/>
              <a:t>Studi</a:t>
            </a:r>
            <a:r>
              <a:rPr dirty="0"/>
              <a:t> di </a:t>
            </a:r>
            <a:r>
              <a:rPr dirty="0" err="1"/>
              <a:t>estetica</a:t>
            </a:r>
            <a:r>
              <a:rPr dirty="0"/>
              <a:t>, anno XLVI, IV </a:t>
            </a:r>
            <a:r>
              <a:rPr dirty="0" err="1"/>
              <a:t>serie</a:t>
            </a:r>
            <a:r>
              <a:rPr dirty="0"/>
              <a:t>, 3/2018, ISSN 0585-4733, ISSN </a:t>
            </a:r>
            <a:r>
              <a:rPr dirty="0" err="1"/>
              <a:t>digitale</a:t>
            </a:r>
            <a:r>
              <a:rPr dirty="0"/>
              <a:t> 1825-8646, DOI 10.7413/18258646060</a:t>
            </a:r>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r>
              <a:rPr dirty="0"/>
              <a:t>——————————————————————————————————————————</a:t>
            </a:r>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r>
              <a:rPr dirty="0"/>
              <a:t>p.32</a:t>
            </a:r>
          </a:p>
          <a:p>
            <a:pPr algn="just" defTabSz="825500">
              <a:lnSpc>
                <a:spcPct val="100000"/>
              </a:lnSpc>
              <a:defRPr>
                <a:latin typeface="Proxima Nova"/>
                <a:ea typeface="Proxima Nova"/>
                <a:cs typeface="Proxima Nova"/>
                <a:sym typeface="Proxima Nova"/>
              </a:defRPr>
            </a:pPr>
            <a:r>
              <a:rPr dirty="0"/>
              <a:t>By “technological” I mean characteristic of computers that depend on the physical properties of their components, which can be </a:t>
            </a:r>
            <a:r>
              <a:rPr dirty="0" err="1"/>
              <a:t>analysed</a:t>
            </a:r>
            <a:r>
              <a:rPr dirty="0"/>
              <a:t> in isolation. Instead, by “sociotechnical” I refer to those aspects of digital technology that derive by the fact that these artefacts are conceived, designed, built, and deployed in society, and thus their working is based on agreements, conventions, contracts and, more in general, all sorts of relations holding within the human society. </a:t>
            </a:r>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r>
              <a:rPr dirty="0"/>
              <a:t>p.52</a:t>
            </a:r>
          </a:p>
          <a:p>
            <a:pPr algn="just" defTabSz="825500">
              <a:lnSpc>
                <a:spcPct val="100000"/>
              </a:lnSpc>
              <a:defRPr>
                <a:latin typeface="Proxima Nova"/>
                <a:ea typeface="Proxima Nova"/>
                <a:cs typeface="Proxima Nova"/>
                <a:sym typeface="Proxima Nova"/>
              </a:defRPr>
            </a:pPr>
            <a:r>
              <a:rPr dirty="0"/>
              <a:t>Every aspect of digital technology, from the most basic and physical (e.g. the electric pulses inside a circuit) to the most elaborated and abstract (</a:t>
            </a:r>
            <a:r>
              <a:rPr dirty="0" err="1"/>
              <a:t>e.g.the</a:t>
            </a:r>
            <a:r>
              <a:rPr dirty="0"/>
              <a:t> visual interface of a Web browser), are based on agreements between organizations. </a:t>
            </a:r>
          </a:p>
          <a:p>
            <a:pPr algn="just" defTabSz="825500">
              <a:lnSpc>
                <a:spcPct val="100000"/>
              </a:lnSpc>
              <a:defRPr>
                <a:latin typeface="Proxima Nova"/>
                <a:ea typeface="Proxima Nova"/>
                <a:cs typeface="Proxima Nova"/>
                <a:sym typeface="Proxima Nova"/>
              </a:defRPr>
            </a:pPr>
            <a:r>
              <a:rPr dirty="0"/>
              <a:t>I will argue against the traditional chasm between the “analog” and the “</a:t>
            </a:r>
            <a:r>
              <a:rPr dirty="0" err="1"/>
              <a:t>digital”by</a:t>
            </a:r>
            <a:r>
              <a:rPr dirty="0"/>
              <a:t> showing that not only the two technologies are not in opposition, but they coexist, and that digital technology is predominant because it allows for easier storage and transmission of data, which lead to two key aspects: memory and connectivity</a:t>
            </a:r>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r>
              <a:rPr dirty="0"/>
              <a:t>p.33</a:t>
            </a:r>
          </a:p>
          <a:p>
            <a:pPr algn="just" defTabSz="825500">
              <a:lnSpc>
                <a:spcPct val="100000"/>
              </a:lnSpc>
              <a:defRPr>
                <a:latin typeface="Proxima Nova"/>
                <a:ea typeface="Proxima Nova"/>
                <a:cs typeface="Proxima Nova"/>
                <a:sym typeface="Proxima Nova"/>
              </a:defRPr>
            </a:pPr>
            <a:r>
              <a:rPr dirty="0"/>
              <a:t>Indeed, if we observe digital technology up-close, we notice that analog and digital instruments have more shared features than </a:t>
            </a:r>
            <a:r>
              <a:rPr dirty="0" err="1"/>
              <a:t>dif-ferences</a:t>
            </a:r>
            <a:r>
              <a:rPr dirty="0"/>
              <a:t>. In electronics, although analog signals are treated as a con-</a:t>
            </a:r>
            <a:r>
              <a:rPr dirty="0" err="1"/>
              <a:t>tinuous</a:t>
            </a:r>
            <a:r>
              <a:rPr dirty="0"/>
              <a:t> and dense series of voltage values and digital signals as a discrete sequence of voltage pulses, from a physical perspective they </a:t>
            </a:r>
          </a:p>
          <a:p>
            <a:pPr algn="just" defTabSz="825500">
              <a:lnSpc>
                <a:spcPct val="100000"/>
              </a:lnSpc>
              <a:defRPr>
                <a:latin typeface="Proxima Nova"/>
                <a:ea typeface="Proxima Nova"/>
                <a:cs typeface="Proxima Nova"/>
                <a:sym typeface="Proxima Nova"/>
              </a:defRPr>
            </a:pPr>
            <a:r>
              <a:rPr dirty="0"/>
              <a:t>are the same phenomenon, that is, they are all electromagnetic waves. </a:t>
            </a:r>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r>
              <a:rPr dirty="0"/>
              <a:t>digital signals are much easier to store and </a:t>
            </a:r>
            <a:r>
              <a:rPr dirty="0" err="1"/>
              <a:t>transmitover</a:t>
            </a:r>
            <a:r>
              <a:rPr dirty="0"/>
              <a:t> long distances than analog signals—</a:t>
            </a:r>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r>
              <a:rPr dirty="0"/>
              <a:t>This is the key difference that determined the success of digital technology over the analog. It is a matter of practicality rather than an actual ontological distinction: most systems now rely on digital signals because they are less affected by disturbances and this makes , them easier to store and to </a:t>
            </a:r>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r>
              <a:rPr dirty="0"/>
              <a:t>p.36</a:t>
            </a:r>
          </a:p>
          <a:p>
            <a:pPr algn="just" defTabSz="825500">
              <a:lnSpc>
                <a:spcPct val="100000"/>
              </a:lnSpc>
              <a:defRPr>
                <a:latin typeface="Proxima Nova"/>
                <a:ea typeface="Proxima Nova"/>
                <a:cs typeface="Proxima Nova"/>
                <a:sym typeface="Proxima Nova"/>
              </a:defRPr>
            </a:pPr>
            <a:r>
              <a:rPr dirty="0"/>
              <a:t>Another success factor for digital memories derives from the versatility of the binary code, which enables computer designers to easily create encodings, that is, mathematical correspondences between finite sequences of 0s and 1s and entities in the physical world. </a:t>
            </a:r>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r>
              <a:rPr dirty="0"/>
              <a:t>This was the great intuition that brought digital memories to the </a:t>
            </a:r>
            <a:r>
              <a:rPr dirty="0" err="1"/>
              <a:t>centre</a:t>
            </a:r>
            <a:r>
              <a:rPr dirty="0"/>
              <a:t> stage of computer science  mid-20th century: the possibility to store not only the data to elaborate, but also the instructions by which such data were to be elaborated. </a:t>
            </a:r>
          </a:p>
          <a:p>
            <a:pPr algn="just" defTabSz="825500">
              <a:lnSpc>
                <a:spcPct val="100000"/>
              </a:lnSpc>
              <a:defRPr>
                <a:latin typeface="Proxima Nova"/>
                <a:ea typeface="Proxima Nova"/>
                <a:cs typeface="Proxima Nova"/>
                <a:sym typeface="Proxima Nova"/>
              </a:defRPr>
            </a:pPr>
            <a:r>
              <a:rPr dirty="0"/>
              <a:t>Thus, digital memories with the stored program concept allowed, for the first time in the history of technology, for the storage of data and the operations to perform on those data. This was the birth of automated iteration, that is, the possibility to program a machine to perform complex sequences of different operations,</a:t>
            </a:r>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r>
              <a:rPr dirty="0"/>
              <a:t>p.38</a:t>
            </a:r>
          </a:p>
          <a:p>
            <a:pPr algn="just" defTabSz="825500">
              <a:lnSpc>
                <a:spcPct val="100000"/>
              </a:lnSpc>
              <a:defRPr>
                <a:latin typeface="Proxima Nova"/>
                <a:ea typeface="Proxima Nova"/>
                <a:cs typeface="Proxima Nova"/>
                <a:sym typeface="Proxima Nova"/>
              </a:defRPr>
            </a:pPr>
            <a:r>
              <a:rPr dirty="0"/>
              <a:t>4. Connectivity</a:t>
            </a:r>
          </a:p>
          <a:p>
            <a:pPr algn="just" defTabSz="825500">
              <a:lnSpc>
                <a:spcPct val="100000"/>
              </a:lnSpc>
              <a:defRPr>
                <a:latin typeface="Proxima Nova"/>
                <a:ea typeface="Proxima Nova"/>
                <a:cs typeface="Proxima Nova"/>
                <a:sym typeface="Proxima Nova"/>
              </a:defRPr>
            </a:pPr>
            <a:r>
              <a:rPr dirty="0"/>
              <a:t>While the first digital artists were showing their works to the public, </a:t>
            </a:r>
          </a:p>
          <a:p>
            <a:pPr algn="just" defTabSz="825500">
              <a:lnSpc>
                <a:spcPct val="100000"/>
              </a:lnSpc>
              <a:defRPr>
                <a:latin typeface="Proxima Nova"/>
                <a:ea typeface="Proxima Nova"/>
                <a:cs typeface="Proxima Nova"/>
                <a:sym typeface="Proxima Nova"/>
              </a:defRPr>
            </a:pPr>
            <a:r>
              <a:rPr dirty="0"/>
              <a:t>in a very different setting, other computer scientists were looking for </a:t>
            </a:r>
          </a:p>
          <a:p>
            <a:pPr algn="just" defTabSz="825500">
              <a:lnSpc>
                <a:spcPct val="100000"/>
              </a:lnSpc>
              <a:defRPr>
                <a:latin typeface="Proxima Nova"/>
                <a:ea typeface="Proxima Nova"/>
                <a:cs typeface="Proxima Nova"/>
                <a:sym typeface="Proxima Nova"/>
              </a:defRPr>
            </a:pPr>
            <a:r>
              <a:rPr dirty="0"/>
              <a:t>ways to exploit digital technology in the field of telecommunications. </a:t>
            </a:r>
          </a:p>
          <a:p>
            <a:pPr algn="just" defTabSz="825500">
              <a:lnSpc>
                <a:spcPct val="100000"/>
              </a:lnSpc>
              <a:defRPr>
                <a:latin typeface="Proxima Nova"/>
                <a:ea typeface="Proxima Nova"/>
                <a:cs typeface="Proxima Nova"/>
                <a:sym typeface="Proxima Nova"/>
              </a:defRPr>
            </a:pPr>
            <a:r>
              <a:rPr dirty="0"/>
              <a:t>In 1969, the first version of the Internet was born: ARPANET (Ad-</a:t>
            </a:r>
          </a:p>
          <a:p>
            <a:pPr algn="just" defTabSz="825500">
              <a:lnSpc>
                <a:spcPct val="100000"/>
              </a:lnSpc>
              <a:defRPr>
                <a:latin typeface="Proxima Nova"/>
                <a:ea typeface="Proxima Nova"/>
                <a:cs typeface="Proxima Nova"/>
                <a:sym typeface="Proxima Nova"/>
              </a:defRPr>
            </a:pPr>
            <a:r>
              <a:rPr dirty="0" err="1"/>
              <a:t>vanced</a:t>
            </a:r>
            <a:r>
              <a:rPr dirty="0"/>
              <a:t> Research Projects Agency Network) connected three </a:t>
            </a:r>
            <a:r>
              <a:rPr dirty="0" err="1"/>
              <a:t>universi</a:t>
            </a:r>
            <a:r>
              <a:rPr dirty="0"/>
              <a:t>-</a:t>
            </a:r>
          </a:p>
          <a:p>
            <a:pPr algn="just" defTabSz="825500">
              <a:lnSpc>
                <a:spcPct val="100000"/>
              </a:lnSpc>
              <a:defRPr>
                <a:latin typeface="Proxima Nova"/>
                <a:ea typeface="Proxima Nova"/>
                <a:cs typeface="Proxima Nova"/>
                <a:sym typeface="Proxima Nova"/>
              </a:defRPr>
            </a:pPr>
            <a:r>
              <a:rPr dirty="0"/>
              <a:t>ties and one research </a:t>
            </a:r>
            <a:r>
              <a:rPr dirty="0" err="1"/>
              <a:t>centre</a:t>
            </a:r>
            <a:r>
              <a:rPr dirty="0"/>
              <a:t> in the USA (University of California Los </a:t>
            </a:r>
          </a:p>
          <a:p>
            <a:pPr algn="just" defTabSz="825500">
              <a:lnSpc>
                <a:spcPct val="100000"/>
              </a:lnSpc>
              <a:defRPr>
                <a:latin typeface="Proxima Nova"/>
                <a:ea typeface="Proxima Nova"/>
                <a:cs typeface="Proxima Nova"/>
                <a:sym typeface="Proxima Nova"/>
              </a:defRPr>
            </a:pPr>
            <a:r>
              <a:rPr dirty="0"/>
              <a:t>Angeles, University of California Santa Barbara, University of Utah, </a:t>
            </a:r>
          </a:p>
          <a:p>
            <a:pPr algn="just" defTabSz="825500">
              <a:lnSpc>
                <a:spcPct val="100000"/>
              </a:lnSpc>
              <a:defRPr>
                <a:latin typeface="Proxima Nova"/>
                <a:ea typeface="Proxima Nova"/>
                <a:cs typeface="Proxima Nova"/>
                <a:sym typeface="Proxima Nova"/>
              </a:defRPr>
            </a:pPr>
            <a:r>
              <a:rPr dirty="0"/>
              <a:t>and Stanford Research Institute) to enable the sharing of the </a:t>
            </a:r>
            <a:r>
              <a:rPr dirty="0" err="1"/>
              <a:t>compu</a:t>
            </a:r>
            <a:r>
              <a:rPr dirty="0"/>
              <a:t>-</a:t>
            </a:r>
          </a:p>
          <a:p>
            <a:pPr algn="just" defTabSz="825500">
              <a:lnSpc>
                <a:spcPct val="100000"/>
              </a:lnSpc>
              <a:defRPr>
                <a:latin typeface="Proxima Nova"/>
                <a:ea typeface="Proxima Nova"/>
                <a:cs typeface="Proxima Nova"/>
                <a:sym typeface="Proxima Nova"/>
              </a:defRPr>
            </a:pPr>
            <a:r>
              <a:rPr dirty="0" err="1"/>
              <a:t>tational</a:t>
            </a:r>
            <a:r>
              <a:rPr dirty="0"/>
              <a:t> power of the machines on all these premises (Roberts 1978). </a:t>
            </a:r>
          </a:p>
          <a:p>
            <a:pPr algn="just" defTabSz="825500">
              <a:lnSpc>
                <a:spcPct val="100000"/>
              </a:lnSpc>
              <a:defRPr>
                <a:latin typeface="Proxima Nova"/>
                <a:ea typeface="Proxima Nova"/>
                <a:cs typeface="Proxima Nova"/>
                <a:sym typeface="Proxima Nova"/>
              </a:defRPr>
            </a:pPr>
            <a:r>
              <a:rPr dirty="0"/>
              <a:t>The idea was rather simple but extremely clever: since digitized data </a:t>
            </a:r>
          </a:p>
          <a:p>
            <a:pPr algn="just" defTabSz="825500">
              <a:lnSpc>
                <a:spcPct val="100000"/>
              </a:lnSpc>
              <a:defRPr>
                <a:latin typeface="Proxima Nova"/>
                <a:ea typeface="Proxima Nova"/>
                <a:cs typeface="Proxima Nova"/>
                <a:sym typeface="Proxima Nova"/>
              </a:defRPr>
            </a:pPr>
            <a:r>
              <a:rPr dirty="0"/>
              <a:t>are a sequence of electric impulses, instead of sending them from </a:t>
            </a:r>
          </a:p>
          <a:p>
            <a:pPr algn="just" defTabSz="825500">
              <a:lnSpc>
                <a:spcPct val="100000"/>
              </a:lnSpc>
              <a:defRPr>
                <a:latin typeface="Proxima Nova"/>
                <a:ea typeface="Proxima Nova"/>
                <a:cs typeface="Proxima Nova"/>
                <a:sym typeface="Proxima Nova"/>
              </a:defRPr>
            </a:pPr>
            <a:r>
              <a:rPr dirty="0"/>
              <a:t>origin to destination preserving the sequence, it is possible to spread </a:t>
            </a:r>
          </a:p>
          <a:p>
            <a:pPr algn="just" defTabSz="825500">
              <a:lnSpc>
                <a:spcPct val="100000"/>
              </a:lnSpc>
              <a:defRPr>
                <a:latin typeface="Proxima Nova"/>
                <a:ea typeface="Proxima Nova"/>
                <a:cs typeface="Proxima Nova"/>
                <a:sym typeface="Proxima Nova"/>
              </a:defRPr>
            </a:pPr>
            <a:r>
              <a:rPr dirty="0"/>
              <a:t>them over different channels, and then rebuild the sequence once all </a:t>
            </a:r>
          </a:p>
          <a:p>
            <a:pPr algn="just" defTabSz="825500">
              <a:lnSpc>
                <a:spcPct val="100000"/>
              </a:lnSpc>
              <a:defRPr>
                <a:latin typeface="Proxima Nova"/>
                <a:ea typeface="Proxima Nova"/>
                <a:cs typeface="Proxima Nova"/>
                <a:sym typeface="Proxima Nova"/>
              </a:defRPr>
            </a:pPr>
            <a:r>
              <a:rPr dirty="0"/>
              <a:t>impulses reach the destination. This wouldn’t be possible with analog </a:t>
            </a:r>
          </a:p>
          <a:p>
            <a:pPr algn="just" defTabSz="825500">
              <a:lnSpc>
                <a:spcPct val="100000"/>
              </a:lnSpc>
              <a:defRPr>
                <a:latin typeface="Proxima Nova"/>
                <a:ea typeface="Proxima Nova"/>
                <a:cs typeface="Proxima Nova"/>
                <a:sym typeface="Proxima Nova"/>
              </a:defRPr>
            </a:pPr>
            <a:r>
              <a:rPr dirty="0"/>
              <a:t>signals, because one continuous wave cannot be broken down in </a:t>
            </a:r>
          </a:p>
          <a:p>
            <a:pPr algn="just" defTabSz="825500">
              <a:lnSpc>
                <a:spcPct val="100000"/>
              </a:lnSpc>
              <a:defRPr>
                <a:latin typeface="Proxima Nova"/>
                <a:ea typeface="Proxima Nova"/>
                <a:cs typeface="Proxima Nova"/>
                <a:sym typeface="Proxima Nova"/>
              </a:defRPr>
            </a:pPr>
            <a:r>
              <a:rPr dirty="0"/>
              <a:t>parts, and the advantage is that the transmission is more robust, </a:t>
            </a:r>
          </a:p>
          <a:p>
            <a:pPr algn="just" defTabSz="825500">
              <a:lnSpc>
                <a:spcPct val="100000"/>
              </a:lnSpc>
              <a:defRPr>
                <a:latin typeface="Proxima Nova"/>
                <a:ea typeface="Proxima Nova"/>
                <a:cs typeface="Proxima Nova"/>
                <a:sym typeface="Proxima Nova"/>
              </a:defRPr>
            </a:pPr>
            <a:r>
              <a:rPr dirty="0"/>
              <a:t>since if one route is not working, the data packets can be sent over </a:t>
            </a:r>
          </a:p>
          <a:p>
            <a:pPr algn="just" defTabSz="825500">
              <a:lnSpc>
                <a:spcPct val="100000"/>
              </a:lnSpc>
              <a:defRPr>
                <a:latin typeface="Proxima Nova"/>
                <a:ea typeface="Proxima Nova"/>
                <a:cs typeface="Proxima Nova"/>
                <a:sym typeface="Proxima Nova"/>
              </a:defRPr>
            </a:pPr>
            <a:r>
              <a:rPr dirty="0"/>
              <a:t>other alternative routes. Moreover, since digital data are easy to re-</a:t>
            </a:r>
          </a:p>
          <a:p>
            <a:pPr algn="just" defTabSz="825500">
              <a:lnSpc>
                <a:spcPct val="100000"/>
              </a:lnSpc>
              <a:defRPr>
                <a:latin typeface="Proxima Nova"/>
                <a:ea typeface="Proxima Nova"/>
                <a:cs typeface="Proxima Nova"/>
                <a:sym typeface="Proxima Nova"/>
              </a:defRPr>
            </a:pPr>
            <a:r>
              <a:rPr dirty="0"/>
              <a:t>generate in case of decay, noise, and drift, the signal at destination is </a:t>
            </a:r>
          </a:p>
          <a:p>
            <a:pPr algn="just" defTabSz="825500">
              <a:lnSpc>
                <a:spcPct val="100000"/>
              </a:lnSpc>
              <a:defRPr>
                <a:latin typeface="Proxima Nova"/>
                <a:ea typeface="Proxima Nova"/>
                <a:cs typeface="Proxima Nova"/>
                <a:sym typeface="Proxima Nova"/>
              </a:defRPr>
            </a:pPr>
            <a:r>
              <a:rPr dirty="0"/>
              <a:t>identical to the signal initially sent.</a:t>
            </a:r>
          </a:p>
          <a:p>
            <a:pPr algn="just" defTabSz="825500">
              <a:lnSpc>
                <a:spcPct val="100000"/>
              </a:lnSpc>
              <a:defRPr>
                <a:latin typeface="Proxima Nova"/>
                <a:ea typeface="Proxima Nova"/>
                <a:cs typeface="Proxima Nova"/>
                <a:sym typeface="Proxima Nova"/>
              </a:defRPr>
            </a:pPr>
            <a:r>
              <a:rPr dirty="0"/>
              <a:t>After 1969, more universities, research </a:t>
            </a:r>
            <a:r>
              <a:rPr dirty="0" err="1"/>
              <a:t>centres</a:t>
            </a:r>
            <a:r>
              <a:rPr dirty="0"/>
              <a:t>, and military bases </a:t>
            </a:r>
          </a:p>
          <a:p>
            <a:pPr algn="just" defTabSz="825500">
              <a:lnSpc>
                <a:spcPct val="100000"/>
              </a:lnSpc>
              <a:defRPr>
                <a:latin typeface="Proxima Nova"/>
                <a:ea typeface="Proxima Nova"/>
                <a:cs typeface="Proxima Nova"/>
                <a:sym typeface="Proxima Nova"/>
              </a:defRPr>
            </a:pPr>
            <a:r>
              <a:rPr dirty="0"/>
              <a:t>P. 40</a:t>
            </a:r>
          </a:p>
          <a:p>
            <a:pPr algn="just" defTabSz="825500">
              <a:lnSpc>
                <a:spcPct val="100000"/>
              </a:lnSpc>
              <a:defRPr>
                <a:latin typeface="Proxima Nova"/>
                <a:ea typeface="Proxima Nova"/>
                <a:cs typeface="Proxima Nova"/>
                <a:sym typeface="Proxima Nova"/>
              </a:defRPr>
            </a:pPr>
            <a:r>
              <a:rPr dirty="0"/>
              <a:t>The technical advancements between the 1990s and the 2010s in terms of the contents that a browser can show are obvious: in little more than a decade we go from text and digital photographs to </a:t>
            </a:r>
            <a:r>
              <a:rPr dirty="0" err="1"/>
              <a:t>fullfledged</a:t>
            </a:r>
            <a:r>
              <a:rPr dirty="0"/>
              <a:t> videos, superpositions of computer-generated graphics and photos, computer-generated graphics interacting with user-generated drawings on the fly, and so on. These enhancements, which are theoretically made possible by the </a:t>
            </a:r>
            <a:r>
              <a:rPr dirty="0" err="1"/>
              <a:t>digitisation</a:t>
            </a:r>
            <a:r>
              <a:rPr dirty="0"/>
              <a:t> of the contents, are made practically feasible by the technological evolution of digital devices, comprised of circuits that are every year more </a:t>
            </a:r>
            <a:r>
              <a:rPr dirty="0" err="1"/>
              <a:t>miniaturised</a:t>
            </a:r>
            <a:r>
              <a:rPr dirty="0"/>
              <a:t> and </a:t>
            </a:r>
          </a:p>
          <a:p>
            <a:pPr algn="just" defTabSz="825500">
              <a:lnSpc>
                <a:spcPct val="100000"/>
              </a:lnSpc>
              <a:defRPr>
                <a:latin typeface="Proxima Nova"/>
                <a:ea typeface="Proxima Nova"/>
                <a:cs typeface="Proxima Nova"/>
                <a:sym typeface="Proxima Nova"/>
              </a:defRPr>
            </a:pPr>
            <a:r>
              <a:rPr dirty="0"/>
              <a:t>denser with transistors, which increases the number of operations that a computer is able to perform per unit of time. </a:t>
            </a:r>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r>
              <a:rPr dirty="0" err="1"/>
              <a:t>conclusioni</a:t>
            </a:r>
            <a:r>
              <a:rPr dirty="0"/>
              <a:t> </a:t>
            </a:r>
            <a:r>
              <a:rPr dirty="0" err="1"/>
              <a:t>estetiche</a:t>
            </a:r>
            <a:r>
              <a:rPr dirty="0"/>
              <a:t> di Mario</a:t>
            </a:r>
          </a:p>
          <a:p>
            <a:pPr algn="just" defTabSz="825500">
              <a:lnSpc>
                <a:spcPct val="100000"/>
              </a:lnSpc>
              <a:defRPr>
                <a:latin typeface="Proxima Nova"/>
                <a:ea typeface="Proxima Nova"/>
                <a:cs typeface="Proxima Nova"/>
                <a:sym typeface="Proxima Nova"/>
              </a:defRPr>
            </a:pPr>
            <a:r>
              <a:rPr dirty="0"/>
              <a:t>If art is about ideas, and we are looking for new ideas about this </a:t>
            </a:r>
          </a:p>
          <a:p>
            <a:pPr algn="just" defTabSz="825500">
              <a:lnSpc>
                <a:spcPct val="100000"/>
              </a:lnSpc>
              <a:defRPr>
                <a:latin typeface="Proxima Nova"/>
                <a:ea typeface="Proxima Nova"/>
                <a:cs typeface="Proxima Nova"/>
                <a:sym typeface="Proxima Nova"/>
              </a:defRPr>
            </a:pPr>
            <a:r>
              <a:rPr dirty="0"/>
              <a:t>ever-changing world, we should let digital technology be an incredibly</a:t>
            </a:r>
          </a:p>
          <a:p>
            <a:pPr algn="just" defTabSz="825500">
              <a:lnSpc>
                <a:spcPct val="100000"/>
              </a:lnSpc>
              <a:defRPr>
                <a:latin typeface="Proxima Nova"/>
                <a:ea typeface="Proxima Nova"/>
                <a:cs typeface="Proxima Nova"/>
                <a:sym typeface="Proxima Nova"/>
              </a:defRPr>
            </a:pPr>
            <a:r>
              <a:rPr dirty="0"/>
              <a:t>sophisticated backdrop to the artists who are able to use it to express </a:t>
            </a:r>
          </a:p>
          <a:p>
            <a:pPr algn="just" defTabSz="825500">
              <a:lnSpc>
                <a:spcPct val="100000"/>
              </a:lnSpc>
              <a:defRPr>
                <a:latin typeface="Proxima Nova"/>
                <a:ea typeface="Proxima Nova"/>
                <a:cs typeface="Proxima Nova"/>
                <a:sym typeface="Proxima Nova"/>
              </a:defRPr>
            </a:pPr>
            <a:r>
              <a:rPr dirty="0"/>
              <a:t>themselves more effectively, and not the other way around.</a:t>
            </a:r>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endParaRPr dirty="0"/>
          </a:p>
          <a:p>
            <a:pPr algn="just" defTabSz="825500">
              <a:lnSpc>
                <a:spcPct val="100000"/>
              </a:lnSpc>
              <a:defRPr>
                <a:latin typeface="Proxima Nova"/>
                <a:ea typeface="Proxima Nova"/>
                <a:cs typeface="Proxima Nova"/>
                <a:sym typeface="Proxima Nova"/>
              </a:defRPr>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pPr algn="just" defTabSz="825500">
              <a:lnSpc>
                <a:spcPct val="100000"/>
              </a:lnSpc>
              <a:defRPr>
                <a:latin typeface="Proxima Nova"/>
                <a:ea typeface="Proxima Nova"/>
                <a:cs typeface="Proxima Nova"/>
                <a:sym typeface="Proxima Nova"/>
              </a:defRPr>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381000" y="685800"/>
            <a:ext cx="609600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algn="just" defTabSz="825500">
              <a:lnSpc>
                <a:spcPct val="100000"/>
              </a:lnSpc>
              <a:defRPr>
                <a:latin typeface="Proxima Nova"/>
                <a:ea typeface="Proxima Nova"/>
                <a:cs typeface="Proxima Nova"/>
                <a:sym typeface="Proxima Nova"/>
              </a:defRPr>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xfrm>
            <a:off x="381000" y="685800"/>
            <a:ext cx="6096000" cy="3429000"/>
          </a:xfrm>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pPr algn="just"/>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xfrm>
            <a:off x="381000" y="685800"/>
            <a:ext cx="6096000" cy="3429000"/>
          </a:xfrm>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algn="just"/>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xfrm>
            <a:off x="381000" y="685800"/>
            <a:ext cx="6096000" cy="3429000"/>
          </a:xfrm>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pPr algn="just"/>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xfrm>
            <a:off x="381000" y="685800"/>
            <a:ext cx="6096000" cy="3429000"/>
          </a:xfrm>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pPr algn="just"/>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1508690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381000" y="685800"/>
            <a:ext cx="6096000" cy="3429000"/>
          </a:xfrm>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pPr algn="just"/>
            <a:endParaRPr dirty="0"/>
          </a:p>
          <a:p>
            <a:pPr algn="just"/>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381000" y="685800"/>
            <a:ext cx="6096000" cy="3429000"/>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pPr algn="just"/>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lgn="just"/>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xfrm>
            <a:off x="381000" y="685800"/>
            <a:ext cx="6096000" cy="3429000"/>
          </a:xfrm>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pPr algn="just"/>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xfrm>
            <a:off x="381000" y="685800"/>
            <a:ext cx="6096000" cy="3429000"/>
          </a:xfrm>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pPr algn="just"/>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pPr algn="just"/>
            <a:endParaRPr dirty="0"/>
          </a:p>
          <a:p>
            <a:pPr algn="just"/>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p:bg>
      <p:bgPr>
        <a:solidFill>
          <a:srgbClr val="00BFF3"/>
        </a:solidFill>
        <a:effectLst/>
      </p:bgPr>
    </p:bg>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1219200" y="1917700"/>
            <a:ext cx="21945600" cy="706628"/>
          </a:xfrm>
          <a:prstGeom prst="rect">
            <a:avLst/>
          </a:prstGeom>
        </p:spPr>
        <p:txBody>
          <a:bodyPr anchor="ctr"/>
          <a:lstStyle>
            <a:lvl1pPr marL="0" indent="0" defTabSz="825500">
              <a:lnSpc>
                <a:spcPct val="120000"/>
              </a:lnSpc>
              <a:spcBef>
                <a:spcPts val="0"/>
              </a:spcBef>
              <a:buClrTx/>
              <a:buSzTx/>
              <a:buNone/>
              <a:defRPr sz="3600" b="0" cap="all">
                <a:solidFill>
                  <a:srgbClr val="FFFFFF"/>
                </a:solidFill>
                <a:latin typeface="Proxima Nova Extrabold"/>
                <a:ea typeface="Proxima Nova Extrabold"/>
                <a:cs typeface="Proxima Nova Extrabold"/>
                <a:sym typeface="Proxima Nova Extrabold"/>
              </a:defRPr>
            </a:lvl1pPr>
          </a:lstStyle>
          <a:p>
            <a:r>
              <a:t>Autore e data</a:t>
            </a:r>
          </a:p>
        </p:txBody>
      </p:sp>
      <p:sp>
        <p:nvSpPr>
          <p:cNvPr id="12" name="Body Level One…"/>
          <p:cNvSpPr txBox="1">
            <a:spLocks noGrp="1"/>
          </p:cNvSpPr>
          <p:nvPr>
            <p:ph type="body" sz="quarter" idx="1" hasCustomPrompt="1"/>
          </p:nvPr>
        </p:nvSpPr>
        <p:spPr>
          <a:xfrm>
            <a:off x="1219200" y="8648700"/>
            <a:ext cx="21945600" cy="2095500"/>
          </a:xfrm>
          <a:prstGeom prst="rect">
            <a:avLst/>
          </a:prstGeom>
        </p:spPr>
        <p:txBody>
          <a:bodyPr/>
          <a:lstStyle>
            <a:lvl1pPr marL="0" indent="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1pPr>
            <a:lvl2pPr marL="0" indent="45720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2pPr>
            <a:lvl3pPr marL="0" indent="91440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3pPr>
            <a:lvl4pPr marL="0" indent="137160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4pPr>
            <a:lvl5pPr marL="0" indent="182880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5pPr>
          </a:lstStyle>
          <a:p>
            <a:r>
              <a:t>Sottotitolo presentazione</a:t>
            </a:r>
          </a:p>
          <a:p>
            <a:pPr lvl="1"/>
            <a:endParaRPr/>
          </a:p>
          <a:p>
            <a:pPr lvl="2"/>
            <a:endParaRPr/>
          </a:p>
          <a:p>
            <a:pPr lvl="3"/>
            <a:endParaRPr/>
          </a:p>
          <a:p>
            <a:pPr lvl="4"/>
            <a:endParaRPr/>
          </a:p>
        </p:txBody>
      </p:sp>
      <p:sp>
        <p:nvSpPr>
          <p:cNvPr id="13" name="Titolo presentazione"/>
          <p:cNvSpPr txBox="1">
            <a:spLocks noGrp="1"/>
          </p:cNvSpPr>
          <p:nvPr>
            <p:ph type="title" hasCustomPrompt="1"/>
          </p:nvPr>
        </p:nvSpPr>
        <p:spPr>
          <a:xfrm>
            <a:off x="1219200" y="3127375"/>
            <a:ext cx="21945600" cy="5524500"/>
          </a:xfrm>
          <a:prstGeom prst="rect">
            <a:avLst/>
          </a:prstGeom>
        </p:spPr>
        <p:txBody>
          <a:bodyPr/>
          <a:lstStyle>
            <a:lvl1pPr defTabSz="584200">
              <a:defRPr sz="22000" spc="-220">
                <a:solidFill>
                  <a:srgbClr val="FFFFFF"/>
                </a:solidFill>
              </a:defRPr>
            </a:lvl1pPr>
          </a:lstStyle>
          <a:p>
            <a:r>
              <a:t>Titolo presentazione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4" name="Body Level One…"/>
          <p:cNvSpPr txBox="1">
            <a:spLocks noGrp="1"/>
          </p:cNvSpPr>
          <p:nvPr>
            <p:ph type="body" sz="half" idx="1" hasCustomPrompt="1"/>
          </p:nvPr>
        </p:nvSpPr>
        <p:spPr>
          <a:xfrm>
            <a:off x="3771900" y="4464048"/>
            <a:ext cx="16840200" cy="4883152"/>
          </a:xfrm>
          <a:prstGeom prst="rect">
            <a:avLst/>
          </a:prstGeom>
        </p:spPr>
        <p:txBody>
          <a:bodyPr anchor="ctr"/>
          <a:lstStyle>
            <a:lvl1pPr marL="431800" indent="-431800" defTabSz="825500">
              <a:spcBef>
                <a:spcPts val="0"/>
              </a:spcBef>
              <a:buClrTx/>
              <a:buSzTx/>
              <a:buNone/>
              <a:defRPr sz="14000" b="0" cap="all">
                <a:solidFill>
                  <a:srgbClr val="000000"/>
                </a:solidFill>
                <a:latin typeface="+mn-lt"/>
                <a:ea typeface="+mn-ea"/>
                <a:cs typeface="+mn-cs"/>
                <a:sym typeface="Druk Medium"/>
              </a:defRPr>
            </a:lvl1pPr>
            <a:lvl2pPr marL="431800" indent="25400" defTabSz="825500">
              <a:spcBef>
                <a:spcPts val="0"/>
              </a:spcBef>
              <a:buClrTx/>
              <a:buSzTx/>
              <a:buNone/>
              <a:defRPr sz="14000" b="0" cap="all">
                <a:solidFill>
                  <a:srgbClr val="000000"/>
                </a:solidFill>
                <a:latin typeface="+mn-lt"/>
                <a:ea typeface="+mn-ea"/>
                <a:cs typeface="+mn-cs"/>
                <a:sym typeface="Druk Medium"/>
              </a:defRPr>
            </a:lvl2pPr>
            <a:lvl3pPr marL="431800" indent="482600" defTabSz="825500">
              <a:spcBef>
                <a:spcPts val="0"/>
              </a:spcBef>
              <a:buClrTx/>
              <a:buSzTx/>
              <a:buNone/>
              <a:defRPr sz="14000" b="0" cap="all">
                <a:solidFill>
                  <a:srgbClr val="000000"/>
                </a:solidFill>
                <a:latin typeface="+mn-lt"/>
                <a:ea typeface="+mn-ea"/>
                <a:cs typeface="+mn-cs"/>
                <a:sym typeface="Druk Medium"/>
              </a:defRPr>
            </a:lvl3pPr>
            <a:lvl4pPr marL="431800" indent="939800" defTabSz="825500">
              <a:spcBef>
                <a:spcPts val="0"/>
              </a:spcBef>
              <a:buClrTx/>
              <a:buSzTx/>
              <a:buNone/>
              <a:defRPr sz="14000" b="0" cap="all">
                <a:solidFill>
                  <a:srgbClr val="000000"/>
                </a:solidFill>
                <a:latin typeface="+mn-lt"/>
                <a:ea typeface="+mn-ea"/>
                <a:cs typeface="+mn-cs"/>
                <a:sym typeface="Druk Medium"/>
              </a:defRPr>
            </a:lvl4pPr>
            <a:lvl5pPr marL="431800" indent="1397000" defTabSz="825500">
              <a:spcBef>
                <a:spcPts val="0"/>
              </a:spcBef>
              <a:buClrTx/>
              <a:buSzTx/>
              <a:buNone/>
              <a:defRPr sz="14000" b="0" cap="all">
                <a:solidFill>
                  <a:srgbClr val="000000"/>
                </a:solidFill>
                <a:latin typeface="+mn-lt"/>
                <a:ea typeface="+mn-ea"/>
                <a:cs typeface="+mn-cs"/>
                <a:sym typeface="Druk Medium"/>
              </a:defRPr>
            </a:lvl5pPr>
          </a:lstStyle>
          <a:p>
            <a:r>
              <a:rPr dirty="0"/>
              <a:t>“</a:t>
            </a:r>
            <a:r>
              <a:rPr dirty="0" err="1"/>
              <a:t>Citazione</a:t>
            </a:r>
            <a:r>
              <a:rPr dirty="0"/>
              <a:t> </a:t>
            </a:r>
            <a:r>
              <a:rPr dirty="0" err="1"/>
              <a:t>degna</a:t>
            </a:r>
            <a:r>
              <a:rPr dirty="0"/>
              <a:t> di nota”</a:t>
            </a:r>
          </a:p>
          <a:p>
            <a:pPr lvl="1"/>
            <a:endParaRPr dirty="0"/>
          </a:p>
          <a:p>
            <a:pPr lvl="2"/>
            <a:endParaRPr dirty="0"/>
          </a:p>
          <a:p>
            <a:pPr lvl="3"/>
            <a:endParaRPr dirty="0"/>
          </a:p>
          <a:p>
            <a:pPr lvl="4"/>
            <a:endParaRPr dirty="0"/>
          </a:p>
        </p:txBody>
      </p:sp>
      <p:sp>
        <p:nvSpPr>
          <p:cNvPr id="115" name="Attribuzione"/>
          <p:cNvSpPr txBox="1">
            <a:spLocks noGrp="1"/>
          </p:cNvSpPr>
          <p:nvPr>
            <p:ph type="body" sz="quarter" idx="21" hasCustomPrompt="1"/>
          </p:nvPr>
        </p:nvSpPr>
        <p:spPr>
          <a:xfrm>
            <a:off x="4203700" y="9372600"/>
            <a:ext cx="16840200" cy="680721"/>
          </a:xfrm>
          <a:prstGeom prst="rect">
            <a:avLst/>
          </a:prstGeom>
        </p:spPr>
        <p:txBody>
          <a:bodyPr/>
          <a:lstStyle>
            <a:lvl1pPr marL="0" indent="0" defTabSz="825500">
              <a:lnSpc>
                <a:spcPts val="3600"/>
              </a:lnSpc>
              <a:spcBef>
                <a:spcPts val="0"/>
              </a:spcBef>
              <a:buClrTx/>
              <a:buSzTx/>
              <a:buNone/>
              <a:defRPr sz="3200" b="0" cap="all" spc="-32">
                <a:solidFill>
                  <a:srgbClr val="5E5E5E"/>
                </a:solidFill>
                <a:latin typeface="Proxima Nova Extrabold"/>
                <a:ea typeface="Proxima Nova Extrabold"/>
                <a:cs typeface="Proxima Nova Extrabold"/>
                <a:sym typeface="Proxima Nova Extrabold"/>
              </a:defRPr>
            </a:lvl1pPr>
          </a:lstStyle>
          <a:p>
            <a:r>
              <a:t>Attribuzione</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3" name="495873917_2724x1818.jpg"/>
          <p:cNvSpPr>
            <a:spLocks noGrp="1"/>
          </p:cNvSpPr>
          <p:nvPr>
            <p:ph type="pic" sz="half" idx="21"/>
          </p:nvPr>
        </p:nvSpPr>
        <p:spPr>
          <a:xfrm>
            <a:off x="635000" y="6832600"/>
            <a:ext cx="12877800" cy="8589928"/>
          </a:xfrm>
          <a:prstGeom prst="rect">
            <a:avLst/>
          </a:prstGeom>
        </p:spPr>
        <p:txBody>
          <a:bodyPr lIns="91439" tIns="45719" rIns="91439" bIns="45719">
            <a:noAutofit/>
          </a:bodyPr>
          <a:lstStyle/>
          <a:p>
            <a:endParaRPr/>
          </a:p>
        </p:txBody>
      </p:sp>
      <p:sp>
        <p:nvSpPr>
          <p:cNvPr id="124" name="496036167_2890x1683.jpg"/>
          <p:cNvSpPr>
            <a:spLocks noGrp="1"/>
          </p:cNvSpPr>
          <p:nvPr>
            <p:ph type="pic" sz="half" idx="22"/>
          </p:nvPr>
        </p:nvSpPr>
        <p:spPr>
          <a:xfrm>
            <a:off x="88900" y="-177800"/>
            <a:ext cx="14008100" cy="8157658"/>
          </a:xfrm>
          <a:prstGeom prst="rect">
            <a:avLst/>
          </a:prstGeom>
        </p:spPr>
        <p:txBody>
          <a:bodyPr lIns="91439" tIns="45719" rIns="91439" bIns="45719">
            <a:noAutofit/>
          </a:bodyPr>
          <a:lstStyle/>
          <a:p>
            <a:endParaRPr/>
          </a:p>
        </p:txBody>
      </p:sp>
      <p:sp>
        <p:nvSpPr>
          <p:cNvPr id="125" name="Image"/>
          <p:cNvSpPr>
            <a:spLocks noGrp="1"/>
          </p:cNvSpPr>
          <p:nvPr>
            <p:ph type="pic" idx="23"/>
          </p:nvPr>
        </p:nvSpPr>
        <p:spPr>
          <a:xfrm>
            <a:off x="12814300" y="-355600"/>
            <a:ext cx="12033950" cy="18034000"/>
          </a:xfrm>
          <a:prstGeom prst="rect">
            <a:avLst/>
          </a:prstGeom>
        </p:spPr>
        <p:txBody>
          <a:bodyPr lIns="91439" tIns="45719" rIns="91439" bIns="45719">
            <a:noAutofit/>
          </a:bodyPr>
          <a:lstStyle/>
          <a:p>
            <a:endParaRPr/>
          </a:p>
        </p:txBody>
      </p:sp>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3" name="495873917_2724x1818.jpg"/>
          <p:cNvSpPr>
            <a:spLocks noGrp="1"/>
          </p:cNvSpPr>
          <p:nvPr>
            <p:ph type="pic" idx="21"/>
          </p:nvPr>
        </p:nvSpPr>
        <p:spPr>
          <a:xfrm>
            <a:off x="635000" y="-1181110"/>
            <a:ext cx="23114000" cy="15417820"/>
          </a:xfrm>
          <a:prstGeom prst="rect">
            <a:avLst/>
          </a:prstGeom>
          <a:ln w="9525">
            <a:round/>
          </a:ln>
          <a:effectLst>
            <a:outerShdw blurRad="190500" dist="8455" dir="5400000" rotWithShape="0">
              <a:srgbClr val="000000"/>
            </a:outerShdw>
          </a:effectLst>
        </p:spPr>
        <p:txBody>
          <a:bodyPr lIns="91439" tIns="45719" rIns="91439" bIns="45719">
            <a:noAutofit/>
          </a:bodyPr>
          <a:lstStyle/>
          <a:p>
            <a:endParaRP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foto">
    <p:bg>
      <p:bgPr>
        <a:noFill/>
        <a:effectLst/>
      </p:bgPr>
    </p:bg>
    <p:spTree>
      <p:nvGrpSpPr>
        <p:cNvPr id="1" name=""/>
        <p:cNvGrpSpPr/>
        <p:nvPr/>
      </p:nvGrpSpPr>
      <p:grpSpPr>
        <a:xfrm>
          <a:off x="0" y="0"/>
          <a:ext cx="0" cy="0"/>
          <a:chOff x="0" y="0"/>
          <a:chExt cx="0" cy="0"/>
        </a:xfrm>
      </p:grpSpPr>
      <p:sp>
        <p:nvSpPr>
          <p:cNvPr id="21" name="496036167_2890x1683.jpg"/>
          <p:cNvSpPr>
            <a:spLocks noGrp="1"/>
          </p:cNvSpPr>
          <p:nvPr>
            <p:ph type="pic" idx="21"/>
          </p:nvPr>
        </p:nvSpPr>
        <p:spPr>
          <a:xfrm>
            <a:off x="-38100" y="-267934"/>
            <a:ext cx="24472902" cy="14251868"/>
          </a:xfrm>
          <a:prstGeom prst="rect">
            <a:avLst/>
          </a:prstGeom>
        </p:spPr>
        <p:txBody>
          <a:bodyPr lIns="91439" tIns="45719" rIns="91439" bIns="45719">
            <a:noAutofit/>
          </a:bodyPr>
          <a:lstStyle/>
          <a:p>
            <a:endParaRPr/>
          </a:p>
        </p:txBody>
      </p:sp>
      <p:sp>
        <p:nvSpPr>
          <p:cNvPr id="22" name="Body Level One…"/>
          <p:cNvSpPr txBox="1">
            <a:spLocks noGrp="1"/>
          </p:cNvSpPr>
          <p:nvPr>
            <p:ph type="body" sz="quarter" idx="1" hasCustomPrompt="1"/>
          </p:nvPr>
        </p:nvSpPr>
        <p:spPr>
          <a:xfrm>
            <a:off x="1219200" y="8648700"/>
            <a:ext cx="21945600" cy="2095500"/>
          </a:xfrm>
          <a:prstGeom prst="rect">
            <a:avLst/>
          </a:prstGeom>
        </p:spPr>
        <p:txBody>
          <a:bodyPr/>
          <a:lstStyle>
            <a:lvl1pPr marL="0" indent="0">
              <a:lnSpc>
                <a:spcPct val="90000"/>
              </a:lnSpc>
              <a:spcBef>
                <a:spcPts val="0"/>
              </a:spcBef>
              <a:buClrTx/>
              <a:buSzTx/>
              <a:buNone/>
              <a:defRPr sz="5200" b="0" spc="-52">
                <a:solidFill>
                  <a:srgbClr val="FFFFFF"/>
                </a:solidFill>
                <a:latin typeface="Proxima Nova Semibold"/>
                <a:ea typeface="Proxima Nova Semibold"/>
                <a:cs typeface="Proxima Nova Semibold"/>
                <a:sym typeface="Proxima Nova Semibold"/>
              </a:defRPr>
            </a:lvl1pPr>
            <a:lvl2pPr marL="0" indent="457200">
              <a:lnSpc>
                <a:spcPct val="90000"/>
              </a:lnSpc>
              <a:spcBef>
                <a:spcPts val="0"/>
              </a:spcBef>
              <a:buClrTx/>
              <a:buSzTx/>
              <a:buNone/>
              <a:defRPr sz="5200" b="0" spc="-52">
                <a:solidFill>
                  <a:srgbClr val="FFFFFF"/>
                </a:solidFill>
                <a:latin typeface="Proxima Nova Semibold"/>
                <a:ea typeface="Proxima Nova Semibold"/>
                <a:cs typeface="Proxima Nova Semibold"/>
                <a:sym typeface="Proxima Nova Semibold"/>
              </a:defRPr>
            </a:lvl2pPr>
            <a:lvl3pPr marL="0" indent="914400">
              <a:lnSpc>
                <a:spcPct val="90000"/>
              </a:lnSpc>
              <a:spcBef>
                <a:spcPts val="0"/>
              </a:spcBef>
              <a:buClrTx/>
              <a:buSzTx/>
              <a:buNone/>
              <a:defRPr sz="5200" b="0" spc="-52">
                <a:solidFill>
                  <a:srgbClr val="FFFFFF"/>
                </a:solidFill>
                <a:latin typeface="Proxima Nova Semibold"/>
                <a:ea typeface="Proxima Nova Semibold"/>
                <a:cs typeface="Proxima Nova Semibold"/>
                <a:sym typeface="Proxima Nova Semibold"/>
              </a:defRPr>
            </a:lvl3pPr>
            <a:lvl4pPr marL="0" indent="1371600">
              <a:lnSpc>
                <a:spcPct val="90000"/>
              </a:lnSpc>
              <a:spcBef>
                <a:spcPts val="0"/>
              </a:spcBef>
              <a:buClrTx/>
              <a:buSzTx/>
              <a:buNone/>
              <a:defRPr sz="5200" b="0" spc="-52">
                <a:solidFill>
                  <a:srgbClr val="FFFFFF"/>
                </a:solidFill>
                <a:latin typeface="Proxima Nova Semibold"/>
                <a:ea typeface="Proxima Nova Semibold"/>
                <a:cs typeface="Proxima Nova Semibold"/>
                <a:sym typeface="Proxima Nova Semibold"/>
              </a:defRPr>
            </a:lvl4pPr>
            <a:lvl5pPr marL="0" indent="1828800">
              <a:lnSpc>
                <a:spcPct val="90000"/>
              </a:lnSpc>
              <a:spcBef>
                <a:spcPts val="0"/>
              </a:spcBef>
              <a:buClrTx/>
              <a:buSzTx/>
              <a:buNone/>
              <a:defRPr sz="5200" b="0" spc="-52">
                <a:solidFill>
                  <a:srgbClr val="FFFFFF"/>
                </a:solidFill>
                <a:latin typeface="Proxima Nova Semibold"/>
                <a:ea typeface="Proxima Nova Semibold"/>
                <a:cs typeface="Proxima Nova Semibold"/>
                <a:sym typeface="Proxima Nova Semibold"/>
              </a:defRPr>
            </a:lvl5pPr>
          </a:lstStyle>
          <a:p>
            <a:r>
              <a:t>Sottotitolo presentazione</a:t>
            </a:r>
          </a:p>
          <a:p>
            <a:pPr lvl="1"/>
            <a:endParaRPr/>
          </a:p>
          <a:p>
            <a:pPr lvl="2"/>
            <a:endParaRPr/>
          </a:p>
          <a:p>
            <a:pPr lvl="3"/>
            <a:endParaRPr/>
          </a:p>
          <a:p>
            <a:pPr lvl="4"/>
            <a:endParaRPr/>
          </a:p>
        </p:txBody>
      </p:sp>
      <p:sp>
        <p:nvSpPr>
          <p:cNvPr id="23" name="Titolo presentazione"/>
          <p:cNvSpPr txBox="1">
            <a:spLocks noGrp="1"/>
          </p:cNvSpPr>
          <p:nvPr>
            <p:ph type="title" hasCustomPrompt="1"/>
          </p:nvPr>
        </p:nvSpPr>
        <p:spPr>
          <a:xfrm>
            <a:off x="1219200" y="3124200"/>
            <a:ext cx="21945600" cy="5524500"/>
          </a:xfrm>
          <a:prstGeom prst="rect">
            <a:avLst/>
          </a:prstGeom>
        </p:spPr>
        <p:txBody>
          <a:bodyPr/>
          <a:lstStyle>
            <a:lvl1pPr defTabSz="584200">
              <a:defRPr sz="22000" spc="-220">
                <a:solidFill>
                  <a:srgbClr val="FFFFFF"/>
                </a:solidFill>
              </a:defRPr>
            </a:lvl1pPr>
          </a:lstStyle>
          <a:p>
            <a:r>
              <a:t>Titolo presentazione</a:t>
            </a:r>
          </a:p>
        </p:txBody>
      </p:sp>
      <p:sp>
        <p:nvSpPr>
          <p:cNvPr id="24" name="Autore e data"/>
          <p:cNvSpPr txBox="1">
            <a:spLocks noGrp="1"/>
          </p:cNvSpPr>
          <p:nvPr>
            <p:ph type="body" sz="quarter" idx="22" hasCustomPrompt="1"/>
          </p:nvPr>
        </p:nvSpPr>
        <p:spPr>
          <a:xfrm>
            <a:off x="1219200" y="1917700"/>
            <a:ext cx="21945600" cy="711200"/>
          </a:xfrm>
          <a:prstGeom prst="rect">
            <a:avLst/>
          </a:prstGeom>
        </p:spPr>
        <p:txBody>
          <a:bodyPr anchor="ctr"/>
          <a:lstStyle>
            <a:lvl1pPr marL="0" indent="0" defTabSz="825500">
              <a:lnSpc>
                <a:spcPct val="120000"/>
              </a:lnSpc>
              <a:spcBef>
                <a:spcPts val="0"/>
              </a:spcBef>
              <a:buClrTx/>
              <a:buSzTx/>
              <a:buNone/>
              <a:defRPr sz="3600" b="0" cap="all">
                <a:solidFill>
                  <a:srgbClr val="FFFFFF"/>
                </a:solidFill>
                <a:latin typeface="Proxima Nova Extrabold"/>
                <a:ea typeface="Proxima Nova Extrabold"/>
                <a:cs typeface="Proxima Nova Extrabold"/>
                <a:sym typeface="Proxima Nova Extrabold"/>
              </a:defRPr>
            </a:lvl1pPr>
          </a:lstStyle>
          <a:p>
            <a:r>
              <a:t>Autore e data</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foto 2">
    <p:bg>
      <p:bgPr>
        <a:solidFill>
          <a:srgbClr val="000000"/>
        </a:solidFill>
        <a:effectLst/>
      </p:bgPr>
    </p:bg>
    <p:spTree>
      <p:nvGrpSpPr>
        <p:cNvPr id="1" name=""/>
        <p:cNvGrpSpPr/>
        <p:nvPr/>
      </p:nvGrpSpPr>
      <p:grpSpPr>
        <a:xfrm>
          <a:off x="0" y="0"/>
          <a:ext cx="0" cy="0"/>
          <a:chOff x="0" y="0"/>
          <a:chExt cx="0" cy="0"/>
        </a:xfrm>
      </p:grpSpPr>
      <p:sp>
        <p:nvSpPr>
          <p:cNvPr id="32" name="Body Level One…"/>
          <p:cNvSpPr txBox="1">
            <a:spLocks noGrp="1"/>
          </p:cNvSpPr>
          <p:nvPr>
            <p:ph type="body" sz="quarter" idx="1" hasCustomPrompt="1"/>
          </p:nvPr>
        </p:nvSpPr>
        <p:spPr>
          <a:xfrm>
            <a:off x="19100800" y="8229600"/>
            <a:ext cx="4584700" cy="3123704"/>
          </a:xfrm>
          <a:prstGeom prst="rect">
            <a:avLst/>
          </a:prstGeom>
        </p:spPr>
        <p:txBody>
          <a:bodyPr/>
          <a:lstStyle>
            <a:lvl1pPr marL="0" indent="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1pPr>
            <a:lvl2pPr marL="0" indent="45720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2pPr>
            <a:lvl3pPr marL="0" indent="91440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3pPr>
            <a:lvl4pPr marL="0" indent="137160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4pPr>
            <a:lvl5pPr marL="0" indent="182880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5pPr>
          </a:lstStyle>
          <a:p>
            <a:r>
              <a:t>Testo didascalia</a:t>
            </a:r>
          </a:p>
          <a:p>
            <a:pPr lvl="1"/>
            <a:endParaRPr/>
          </a:p>
          <a:p>
            <a:pPr lvl="2"/>
            <a:endParaRPr/>
          </a:p>
          <a:p>
            <a:pPr lvl="3"/>
            <a:endParaRPr/>
          </a:p>
          <a:p>
            <a:pPr lvl="4"/>
            <a:endParaRPr/>
          </a:p>
        </p:txBody>
      </p:sp>
      <p:sp>
        <p:nvSpPr>
          <p:cNvPr id="33" name="Image"/>
          <p:cNvSpPr>
            <a:spLocks noGrp="1"/>
          </p:cNvSpPr>
          <p:nvPr>
            <p:ph type="pic" idx="21"/>
          </p:nvPr>
        </p:nvSpPr>
        <p:spPr>
          <a:xfrm>
            <a:off x="528828" y="0"/>
            <a:ext cx="17992344" cy="12001500"/>
          </a:xfrm>
          <a:prstGeom prst="rect">
            <a:avLst/>
          </a:prstGeom>
          <a:ln w="139700" cap="rnd">
            <a:solidFill>
              <a:srgbClr val="929292"/>
            </a:solidFill>
            <a:custDash>
              <a:ds d="100000" sp="200000"/>
            </a:custDash>
          </a:ln>
        </p:spPr>
        <p:txBody>
          <a:bodyPr lIns="91439" tIns="45719" rIns="91439" bIns="45719">
            <a:noAutofit/>
          </a:bodyPr>
          <a:lstStyle/>
          <a:p>
            <a:endParaRPr/>
          </a:p>
        </p:txBody>
      </p:sp>
      <p:sp>
        <p:nvSpPr>
          <p:cNvPr id="34" name="Titolo"/>
          <p:cNvSpPr txBox="1">
            <a:spLocks noGrp="1"/>
          </p:cNvSpPr>
          <p:nvPr>
            <p:ph type="title" hasCustomPrompt="1"/>
          </p:nvPr>
        </p:nvSpPr>
        <p:spPr>
          <a:xfrm>
            <a:off x="635000" y="11251386"/>
            <a:ext cx="17695688" cy="2338112"/>
          </a:xfrm>
          <a:prstGeom prst="rect">
            <a:avLst/>
          </a:prstGeom>
        </p:spPr>
        <p:txBody>
          <a:bodyPr anchor="b"/>
          <a:lstStyle>
            <a:lvl1pPr algn="ctr" defTabSz="584200">
              <a:defRPr sz="22000" spc="-220">
                <a:solidFill>
                  <a:srgbClr val="D6D5D5"/>
                </a:solidFill>
              </a:defRPr>
            </a:lvl1pPr>
          </a:lstStyle>
          <a:p>
            <a:r>
              <a:t>Titolo</a:t>
            </a:r>
          </a:p>
        </p:txBody>
      </p:sp>
      <p:sp>
        <p:nvSpPr>
          <p:cNvPr id="35" name="Line"/>
          <p:cNvSpPr/>
          <p:nvPr/>
        </p:nvSpPr>
        <p:spPr>
          <a:xfrm>
            <a:off x="19169012" y="11874500"/>
            <a:ext cx="1549401" cy="0"/>
          </a:xfrm>
          <a:prstGeom prst="ellipse">
            <a:avLst/>
          </a:prstGeom>
          <a:ln w="254000">
            <a:solidFill>
              <a:srgbClr val="FFD74C"/>
            </a:solidFill>
            <a:miter lim="400000"/>
          </a:ln>
        </p:spPr>
        <p:txBody>
          <a:bodyPr lIns="0" tIns="0" rIns="0" bIns="0" anchor="ctr"/>
          <a:lstStyle/>
          <a:p>
            <a:pPr>
              <a:lnSpc>
                <a:spcPct val="120000"/>
              </a:lnSpc>
              <a:defRPr sz="3000" cap="all">
                <a:solidFill>
                  <a:srgbClr val="FFFFFF"/>
                </a:solidFill>
                <a:latin typeface="Proxima Nova Extrabold"/>
                <a:ea typeface="Proxima Nova Extrabold"/>
                <a:cs typeface="Proxima Nova Extrabold"/>
                <a:sym typeface="Proxima Nova Extrabold"/>
              </a:defRPr>
            </a:pPr>
            <a:endParaRP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44" name="Titolo"/>
          <p:cNvSpPr txBox="1">
            <a:spLocks noGrp="1"/>
          </p:cNvSpPr>
          <p:nvPr>
            <p:ph type="title" hasCustomPrompt="1"/>
          </p:nvPr>
        </p:nvSpPr>
        <p:spPr>
          <a:prstGeom prst="rect">
            <a:avLst/>
          </a:prstGeom>
        </p:spPr>
        <p:txBody>
          <a:bodyPr/>
          <a:lstStyle/>
          <a:p>
            <a:r>
              <a:t>Titolo</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7280"/>
          <a:lstStyle/>
          <a:p>
            <a:r>
              <a:t>Testo elenco puntato diapositiva</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zione">
    <p:bg>
      <p:bgPr>
        <a:solidFill>
          <a:srgbClr val="00BFF3"/>
        </a:solidFill>
        <a:effectLst/>
      </p:bgPr>
    </p:bg>
    <p:spTree>
      <p:nvGrpSpPr>
        <p:cNvPr id="1" name=""/>
        <p:cNvGrpSpPr/>
        <p:nvPr/>
      </p:nvGrpSpPr>
      <p:grpSpPr>
        <a:xfrm>
          <a:off x="0" y="0"/>
          <a:ext cx="0" cy="0"/>
          <a:chOff x="0" y="0"/>
          <a:chExt cx="0" cy="0"/>
        </a:xfrm>
      </p:grpSpPr>
      <p:sp>
        <p:nvSpPr>
          <p:cNvPr id="72" name="Titolo sezione"/>
          <p:cNvSpPr txBox="1">
            <a:spLocks noGrp="1"/>
          </p:cNvSpPr>
          <p:nvPr>
            <p:ph type="title" hasCustomPrompt="1"/>
          </p:nvPr>
        </p:nvSpPr>
        <p:spPr>
          <a:xfrm>
            <a:off x="1219200" y="4048125"/>
            <a:ext cx="21945600" cy="5930900"/>
          </a:xfrm>
          <a:prstGeom prst="rect">
            <a:avLst/>
          </a:prstGeom>
        </p:spPr>
        <p:txBody>
          <a:bodyPr anchor="ctr"/>
          <a:lstStyle>
            <a:lvl1pPr marL="431800" indent="-431800">
              <a:defRPr sz="14000" spc="0">
                <a:solidFill>
                  <a:srgbClr val="FFFFFF"/>
                </a:solidFill>
              </a:defRPr>
            </a:lvl1pPr>
          </a:lstStyle>
          <a:p>
            <a:r>
              <a:t>Titolo sezione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rogramma">
    <p:bg>
      <p:bgPr>
        <a:solidFill>
          <a:srgbClr val="FFC617"/>
        </a:solidFill>
        <a:effectLst/>
      </p:bgPr>
    </p:bg>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prstGeom prst="rect">
            <a:avLst/>
          </a:prstGeom>
        </p:spPr>
        <p:txBody>
          <a:bodyPr/>
          <a:lstStyle>
            <a:lvl1pPr>
              <a:defRPr sz="14000" spc="-140">
                <a:solidFill>
                  <a:srgbClr val="FFFFFF"/>
                </a:solidFill>
              </a:defRPr>
            </a:lvl1pPr>
          </a:lstStyle>
          <a:p>
            <a:r>
              <a:t>Titolo programma</a:t>
            </a:r>
          </a:p>
        </p:txBody>
      </p:sp>
      <p:sp>
        <p:nvSpPr>
          <p:cNvPr id="89" name="Body Level One…"/>
          <p:cNvSpPr txBox="1">
            <a:spLocks noGrp="1"/>
          </p:cNvSpPr>
          <p:nvPr>
            <p:ph type="body" idx="1" hasCustomPrompt="1"/>
          </p:nvPr>
        </p:nvSpPr>
        <p:spPr>
          <a:xfrm>
            <a:off x="1219200" y="3594100"/>
            <a:ext cx="21945600" cy="8902700"/>
          </a:xfrm>
          <a:prstGeom prst="rect">
            <a:avLst/>
          </a:prstGeom>
        </p:spPr>
        <p:txBody>
          <a:bodyPr/>
          <a:lstStyle>
            <a:lvl1pPr marL="0" indent="0" defTabSz="825500">
              <a:lnSpc>
                <a:spcPct val="140000"/>
              </a:lnSpc>
              <a:spcBef>
                <a:spcPts val="0"/>
              </a:spcBef>
              <a:buClrTx/>
              <a:buSzTx/>
              <a:buNone/>
              <a:defRPr sz="5400" spc="-53">
                <a:solidFill>
                  <a:srgbClr val="000000"/>
                </a:solidFill>
              </a:defRPr>
            </a:lvl1pPr>
            <a:lvl2pPr marL="0" indent="457200" defTabSz="825500">
              <a:lnSpc>
                <a:spcPct val="140000"/>
              </a:lnSpc>
              <a:spcBef>
                <a:spcPts val="0"/>
              </a:spcBef>
              <a:buClrTx/>
              <a:buSzTx/>
              <a:buNone/>
              <a:defRPr sz="5400" spc="-53">
                <a:solidFill>
                  <a:srgbClr val="000000"/>
                </a:solidFill>
              </a:defRPr>
            </a:lvl2pPr>
            <a:lvl3pPr marL="0" indent="914400" defTabSz="825500">
              <a:lnSpc>
                <a:spcPct val="140000"/>
              </a:lnSpc>
              <a:spcBef>
                <a:spcPts val="0"/>
              </a:spcBef>
              <a:buClrTx/>
              <a:buSzTx/>
              <a:buNone/>
              <a:defRPr sz="5400" spc="-53">
                <a:solidFill>
                  <a:srgbClr val="000000"/>
                </a:solidFill>
              </a:defRPr>
            </a:lvl3pPr>
            <a:lvl4pPr marL="0" indent="1371600" defTabSz="825500">
              <a:lnSpc>
                <a:spcPct val="140000"/>
              </a:lnSpc>
              <a:spcBef>
                <a:spcPts val="0"/>
              </a:spcBef>
              <a:buClrTx/>
              <a:buSzTx/>
              <a:buNone/>
              <a:defRPr sz="5400" spc="-53">
                <a:solidFill>
                  <a:srgbClr val="000000"/>
                </a:solidFill>
              </a:defRPr>
            </a:lvl4pPr>
            <a:lvl5pPr marL="0" indent="1828800" defTabSz="825500">
              <a:lnSpc>
                <a:spcPct val="140000"/>
              </a:lnSpc>
              <a:spcBef>
                <a:spcPts val="0"/>
              </a:spcBef>
              <a:buClrTx/>
              <a:buSzTx/>
              <a:buNone/>
              <a:defRPr sz="5400" spc="-53">
                <a:solidFill>
                  <a:srgbClr val="000000"/>
                </a:solidFill>
              </a:defRPr>
            </a:lvl5pPr>
          </a:lstStyle>
          <a:p>
            <a:r>
              <a:t>Argomenti del programma</a:t>
            </a:r>
          </a:p>
          <a:p>
            <a:pPr lvl="1"/>
            <a:endParaRPr/>
          </a:p>
          <a:p>
            <a:pPr lvl="2"/>
            <a:endParaRPr/>
          </a:p>
          <a:p>
            <a:pPr lvl="3"/>
            <a:endParaRPr/>
          </a:p>
          <a:p>
            <a:pPr lvl="4"/>
            <a:endParaRP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ichiarazione">
    <p:bg>
      <p:bgPr>
        <a:solidFill>
          <a:schemeClr val="accent6"/>
        </a:solidFill>
        <a:effectLst/>
      </p:bgPr>
    </p:bg>
    <p:spTree>
      <p:nvGrpSpPr>
        <p:cNvPr id="1" name=""/>
        <p:cNvGrpSpPr/>
        <p:nvPr/>
      </p:nvGrpSpPr>
      <p:grpSpPr>
        <a:xfrm>
          <a:off x="0" y="0"/>
          <a:ext cx="0" cy="0"/>
          <a:chOff x="0" y="0"/>
          <a:chExt cx="0" cy="0"/>
        </a:xfrm>
      </p:grpSpPr>
      <p:sp>
        <p:nvSpPr>
          <p:cNvPr id="97" name="Body Level One…"/>
          <p:cNvSpPr txBox="1">
            <a:spLocks noGrp="1"/>
          </p:cNvSpPr>
          <p:nvPr>
            <p:ph type="body" sz="half" idx="1" hasCustomPrompt="1"/>
          </p:nvPr>
        </p:nvSpPr>
        <p:spPr>
          <a:xfrm>
            <a:off x="1219200" y="4763675"/>
            <a:ext cx="21945600" cy="4192883"/>
          </a:xfrm>
          <a:prstGeom prst="rect">
            <a:avLst/>
          </a:prstGeom>
        </p:spPr>
        <p:txBody>
          <a:bodyPr anchor="ctr"/>
          <a:lstStyle>
            <a:lvl1pPr marL="0" indent="0" algn="ctr">
              <a:spcBef>
                <a:spcPts val="0"/>
              </a:spcBef>
              <a:buClrTx/>
              <a:buSzTx/>
              <a:buNone/>
              <a:defRPr sz="14000" b="0" cap="all">
                <a:solidFill>
                  <a:srgbClr val="FFFFFF"/>
                </a:solidFill>
                <a:latin typeface="+mn-lt"/>
                <a:ea typeface="+mn-ea"/>
                <a:cs typeface="+mn-cs"/>
                <a:sym typeface="Druk Medium"/>
              </a:defRPr>
            </a:lvl1pPr>
            <a:lvl2pPr marL="0" indent="457200" algn="ctr">
              <a:spcBef>
                <a:spcPts val="0"/>
              </a:spcBef>
              <a:buClrTx/>
              <a:buSzTx/>
              <a:buNone/>
              <a:defRPr sz="14000" b="0" cap="all">
                <a:solidFill>
                  <a:srgbClr val="FFFFFF"/>
                </a:solidFill>
                <a:latin typeface="+mn-lt"/>
                <a:ea typeface="+mn-ea"/>
                <a:cs typeface="+mn-cs"/>
                <a:sym typeface="Druk Medium"/>
              </a:defRPr>
            </a:lvl2pPr>
            <a:lvl3pPr marL="0" indent="914400" algn="ctr">
              <a:spcBef>
                <a:spcPts val="0"/>
              </a:spcBef>
              <a:buClrTx/>
              <a:buSzTx/>
              <a:buNone/>
              <a:defRPr sz="14000" b="0" cap="all">
                <a:solidFill>
                  <a:srgbClr val="FFFFFF"/>
                </a:solidFill>
                <a:latin typeface="+mn-lt"/>
                <a:ea typeface="+mn-ea"/>
                <a:cs typeface="+mn-cs"/>
                <a:sym typeface="Druk Medium"/>
              </a:defRPr>
            </a:lvl3pPr>
            <a:lvl4pPr marL="0" indent="1371600" algn="ctr">
              <a:spcBef>
                <a:spcPts val="0"/>
              </a:spcBef>
              <a:buClrTx/>
              <a:buSzTx/>
              <a:buNone/>
              <a:defRPr sz="14000" b="0" cap="all">
                <a:solidFill>
                  <a:srgbClr val="FFFFFF"/>
                </a:solidFill>
                <a:latin typeface="+mn-lt"/>
                <a:ea typeface="+mn-ea"/>
                <a:cs typeface="+mn-cs"/>
                <a:sym typeface="Druk Medium"/>
              </a:defRPr>
            </a:lvl4pPr>
            <a:lvl5pPr marL="0" indent="1828800" algn="ctr">
              <a:spcBef>
                <a:spcPts val="0"/>
              </a:spcBef>
              <a:buClrTx/>
              <a:buSzTx/>
              <a:buNone/>
              <a:defRPr sz="14000" b="0" cap="all">
                <a:solidFill>
                  <a:srgbClr val="FFFFFF"/>
                </a:solidFill>
                <a:latin typeface="+mn-lt"/>
                <a:ea typeface="+mn-ea"/>
                <a:cs typeface="+mn-cs"/>
                <a:sym typeface="Druk Medium"/>
              </a:defRPr>
            </a:lvl5pPr>
          </a:lstStyle>
          <a:p>
            <a:r>
              <a:t>Dichiarazione</a:t>
            </a:r>
          </a:p>
          <a:p>
            <a:pPr lvl="1"/>
            <a:endParaRPr/>
          </a:p>
          <a:p>
            <a:pPr lvl="2"/>
            <a:endParaRPr/>
          </a:p>
          <a:p>
            <a:pPr lvl="3"/>
            <a:endParaRPr/>
          </a:p>
          <a:p>
            <a:pPr lvl="4"/>
            <a:endParaRP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nformazione importante">
    <p:bg>
      <p:bgPr>
        <a:solidFill>
          <a:srgbClr val="FFC617"/>
        </a:solidFill>
        <a:effectLst/>
      </p:bgPr>
    </p:bg>
    <p:spTree>
      <p:nvGrpSpPr>
        <p:cNvPr id="1" name=""/>
        <p:cNvGrpSpPr/>
        <p:nvPr/>
      </p:nvGrpSpPr>
      <p:grpSpPr>
        <a:xfrm>
          <a:off x="0" y="0"/>
          <a:ext cx="0" cy="0"/>
          <a:chOff x="0" y="0"/>
          <a:chExt cx="0" cy="0"/>
        </a:xfrm>
      </p:grpSpPr>
      <p:sp>
        <p:nvSpPr>
          <p:cNvPr id="105" name="Body Level One…"/>
          <p:cNvSpPr txBox="1">
            <a:spLocks noGrp="1"/>
          </p:cNvSpPr>
          <p:nvPr>
            <p:ph type="body" idx="1" hasCustomPrompt="1"/>
          </p:nvPr>
        </p:nvSpPr>
        <p:spPr>
          <a:xfrm>
            <a:off x="1219200" y="2334623"/>
            <a:ext cx="21945600" cy="7612249"/>
          </a:xfrm>
          <a:prstGeom prst="rect">
            <a:avLst/>
          </a:prstGeom>
        </p:spPr>
        <p:txBody>
          <a:bodyPr anchor="b"/>
          <a:lstStyle>
            <a:lvl1pPr marL="0" indent="0" algn="ctr">
              <a:lnSpc>
                <a:spcPct val="70000"/>
              </a:lnSpc>
              <a:spcBef>
                <a:spcPts val="0"/>
              </a:spcBef>
              <a:buClrTx/>
              <a:buSzTx/>
              <a:buNone/>
              <a:defRPr sz="50000" b="0" cap="all" spc="-500">
                <a:solidFill>
                  <a:srgbClr val="FFFFFF"/>
                </a:solidFill>
                <a:latin typeface="+mn-lt"/>
                <a:ea typeface="+mn-ea"/>
                <a:cs typeface="+mn-cs"/>
                <a:sym typeface="Druk Medium"/>
              </a:defRPr>
            </a:lvl1pPr>
            <a:lvl2pPr marL="0" indent="457200" algn="ctr">
              <a:lnSpc>
                <a:spcPct val="70000"/>
              </a:lnSpc>
              <a:spcBef>
                <a:spcPts val="0"/>
              </a:spcBef>
              <a:buClrTx/>
              <a:buSzTx/>
              <a:buNone/>
              <a:defRPr sz="50000" b="0" cap="all" spc="-500">
                <a:solidFill>
                  <a:srgbClr val="FFFFFF"/>
                </a:solidFill>
                <a:latin typeface="+mn-lt"/>
                <a:ea typeface="+mn-ea"/>
                <a:cs typeface="+mn-cs"/>
                <a:sym typeface="Druk Medium"/>
              </a:defRPr>
            </a:lvl2pPr>
            <a:lvl3pPr marL="0" indent="914400" algn="ctr">
              <a:lnSpc>
                <a:spcPct val="70000"/>
              </a:lnSpc>
              <a:spcBef>
                <a:spcPts val="0"/>
              </a:spcBef>
              <a:buClrTx/>
              <a:buSzTx/>
              <a:buNone/>
              <a:defRPr sz="50000" b="0" cap="all" spc="-500">
                <a:solidFill>
                  <a:srgbClr val="FFFFFF"/>
                </a:solidFill>
                <a:latin typeface="+mn-lt"/>
                <a:ea typeface="+mn-ea"/>
                <a:cs typeface="+mn-cs"/>
                <a:sym typeface="Druk Medium"/>
              </a:defRPr>
            </a:lvl3pPr>
            <a:lvl4pPr marL="0" indent="1371600" algn="ctr">
              <a:lnSpc>
                <a:spcPct val="70000"/>
              </a:lnSpc>
              <a:spcBef>
                <a:spcPts val="0"/>
              </a:spcBef>
              <a:buClrTx/>
              <a:buSzTx/>
              <a:buNone/>
              <a:defRPr sz="50000" b="0" cap="all" spc="-500">
                <a:solidFill>
                  <a:srgbClr val="FFFFFF"/>
                </a:solidFill>
                <a:latin typeface="+mn-lt"/>
                <a:ea typeface="+mn-ea"/>
                <a:cs typeface="+mn-cs"/>
                <a:sym typeface="Druk Medium"/>
              </a:defRPr>
            </a:lvl4pPr>
            <a:lvl5pPr marL="0" indent="1828800" algn="ctr">
              <a:lnSpc>
                <a:spcPct val="70000"/>
              </a:lnSpc>
              <a:spcBef>
                <a:spcPts val="0"/>
              </a:spcBef>
              <a:buClrTx/>
              <a:buSzTx/>
              <a:buNone/>
              <a:defRPr sz="50000" b="0" cap="all" spc="-500">
                <a:solidFill>
                  <a:srgbClr val="FFFFFF"/>
                </a:solidFill>
                <a:latin typeface="+mn-lt"/>
                <a:ea typeface="+mn-ea"/>
                <a:cs typeface="+mn-cs"/>
                <a:sym typeface="Druk Medium"/>
              </a:defRPr>
            </a:lvl5pPr>
          </a:lstStyle>
          <a:p>
            <a:r>
              <a:rPr dirty="0"/>
              <a:t>100%</a:t>
            </a:r>
          </a:p>
          <a:p>
            <a:pPr lvl="1"/>
            <a:endParaRPr dirty="0"/>
          </a:p>
          <a:p>
            <a:pPr lvl="2"/>
            <a:endParaRPr dirty="0"/>
          </a:p>
          <a:p>
            <a:pPr lvl="3"/>
            <a:endParaRPr dirty="0"/>
          </a:p>
          <a:p>
            <a:pPr lvl="4"/>
            <a:endParaRPr dirty="0"/>
          </a:p>
        </p:txBody>
      </p:sp>
      <p:sp>
        <p:nvSpPr>
          <p:cNvPr id="106" name="Dettagli informazione"/>
          <p:cNvSpPr txBox="1">
            <a:spLocks noGrp="1"/>
          </p:cNvSpPr>
          <p:nvPr>
            <p:ph type="body" sz="quarter" idx="21" hasCustomPrompt="1"/>
          </p:nvPr>
        </p:nvSpPr>
        <p:spPr>
          <a:xfrm>
            <a:off x="1219200" y="9779000"/>
            <a:ext cx="21945599" cy="629921"/>
          </a:xfrm>
          <a:prstGeom prst="rect">
            <a:avLst/>
          </a:prstGeom>
        </p:spPr>
        <p:txBody>
          <a:bodyPr/>
          <a:lstStyle>
            <a:lvl1pPr marL="0" indent="0" algn="ctr">
              <a:lnSpc>
                <a:spcPct val="110000"/>
              </a:lnSpc>
              <a:spcBef>
                <a:spcPts val="0"/>
              </a:spcBef>
              <a:buClrTx/>
              <a:buSzTx/>
              <a:buNone/>
              <a:defRPr sz="3200" b="0" cap="all" spc="-32">
                <a:solidFill>
                  <a:srgbClr val="000000"/>
                </a:solidFill>
                <a:latin typeface="Proxima Nova Extrabold"/>
                <a:ea typeface="Proxima Nova Extrabold"/>
                <a:cs typeface="Proxima Nova Extrabold"/>
                <a:sym typeface="Proxima Nova Extrabold"/>
              </a:defRPr>
            </a:lvl1pPr>
          </a:lstStyle>
          <a:p>
            <a:r>
              <a:rPr dirty="0" err="1"/>
              <a:t>Dettagli</a:t>
            </a:r>
            <a:r>
              <a:rPr dirty="0"/>
              <a:t> </a:t>
            </a:r>
            <a:r>
              <a:rPr dirty="0" err="1"/>
              <a:t>informazione</a:t>
            </a:r>
            <a:endParaRPr dirty="0"/>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19200" y="3733800"/>
            <a:ext cx="21945600" cy="876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Testo elenco puntato diapositiva</a:t>
            </a:r>
          </a:p>
          <a:p>
            <a:pPr lvl="1"/>
            <a:endParaRPr/>
          </a:p>
          <a:p>
            <a:pPr lvl="2"/>
            <a:endParaRPr/>
          </a:p>
          <a:p>
            <a:pPr lvl="3"/>
            <a:endParaRPr/>
          </a:p>
          <a:p>
            <a:pPr lvl="4"/>
            <a:endParaRPr/>
          </a:p>
        </p:txBody>
      </p:sp>
      <p:sp>
        <p:nvSpPr>
          <p:cNvPr id="3" name="Titolo"/>
          <p:cNvSpPr txBox="1">
            <a:spLocks noGrp="1"/>
          </p:cNvSpPr>
          <p:nvPr>
            <p:ph type="title" hasCustomPrompt="1"/>
          </p:nvPr>
        </p:nvSpPr>
        <p:spPr>
          <a:xfrm>
            <a:off x="1219200" y="1219200"/>
            <a:ext cx="21945600" cy="2298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Titolo</a:t>
            </a:r>
          </a:p>
        </p:txBody>
      </p:sp>
      <p:sp>
        <p:nvSpPr>
          <p:cNvPr id="4" name="Slide Number"/>
          <p:cNvSpPr txBox="1">
            <a:spLocks noGrp="1"/>
          </p:cNvSpPr>
          <p:nvPr>
            <p:ph type="sldNum" sz="quarter" idx="2"/>
          </p:nvPr>
        </p:nvSpPr>
        <p:spPr>
          <a:xfrm>
            <a:off x="23622000" y="13080999"/>
            <a:ext cx="336728" cy="413767"/>
          </a:xfrm>
          <a:prstGeom prst="rect">
            <a:avLst/>
          </a:prstGeom>
          <a:ln w="12700">
            <a:miter lim="400000"/>
          </a:ln>
        </p:spPr>
        <p:txBody>
          <a:bodyPr wrap="none" lIns="50800" tIns="50800" rIns="50800" bIns="50800" anchor="b">
            <a:spAutoFit/>
          </a:bodyPr>
          <a:lstStyle>
            <a:lvl1pPr algn="l">
              <a:lnSpc>
                <a:spcPts val="2600"/>
              </a:lnSpc>
              <a:defRPr sz="1800">
                <a:latin typeface="Proxima Nova Medium"/>
                <a:ea typeface="Proxima Nova Medium"/>
                <a:cs typeface="Proxima Nova Medium"/>
                <a:sym typeface="Proxima Nova Medium"/>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Lst>
  <p:transition spd="med"/>
  <p:txStyles>
    <p:titleStyle>
      <a:lvl1pPr marL="0" marR="0" indent="0" algn="l" defTabSz="825500" rtl="0" latinLnBrk="0">
        <a:lnSpc>
          <a:spcPct val="80000"/>
        </a:lnSpc>
        <a:spcBef>
          <a:spcPts val="0"/>
        </a:spcBef>
        <a:spcAft>
          <a:spcPts val="0"/>
        </a:spcAft>
        <a:buClrTx/>
        <a:buSzTx/>
        <a:buFontTx/>
        <a:buNone/>
        <a:tabLst/>
        <a:defRPr sz="11600" b="0" i="0" u="none" strike="noStrike" cap="all" spc="-116" baseline="0">
          <a:solidFill>
            <a:srgbClr val="00BFF3"/>
          </a:solidFill>
          <a:uFillTx/>
          <a:latin typeface="+mn-lt"/>
          <a:ea typeface="+mn-ea"/>
          <a:cs typeface="+mn-cs"/>
          <a:sym typeface="Druk Medium"/>
        </a:defRPr>
      </a:lvl1pPr>
      <a:lvl2pPr marL="0" marR="0" indent="457200" algn="l" defTabSz="825500" rtl="0" latinLnBrk="0">
        <a:lnSpc>
          <a:spcPct val="80000"/>
        </a:lnSpc>
        <a:spcBef>
          <a:spcPts val="0"/>
        </a:spcBef>
        <a:spcAft>
          <a:spcPts val="0"/>
        </a:spcAft>
        <a:buClrTx/>
        <a:buSzTx/>
        <a:buFontTx/>
        <a:buNone/>
        <a:tabLst/>
        <a:defRPr sz="11600" b="0" i="0" u="none" strike="noStrike" cap="all" spc="-116" baseline="0">
          <a:solidFill>
            <a:srgbClr val="00BFF3"/>
          </a:solidFill>
          <a:uFillTx/>
          <a:latin typeface="+mn-lt"/>
          <a:ea typeface="+mn-ea"/>
          <a:cs typeface="+mn-cs"/>
          <a:sym typeface="Druk Medium"/>
        </a:defRPr>
      </a:lvl2pPr>
      <a:lvl3pPr marL="0" marR="0" indent="914400" algn="l" defTabSz="825500" rtl="0" latinLnBrk="0">
        <a:lnSpc>
          <a:spcPct val="80000"/>
        </a:lnSpc>
        <a:spcBef>
          <a:spcPts val="0"/>
        </a:spcBef>
        <a:spcAft>
          <a:spcPts val="0"/>
        </a:spcAft>
        <a:buClrTx/>
        <a:buSzTx/>
        <a:buFontTx/>
        <a:buNone/>
        <a:tabLst/>
        <a:defRPr sz="11600" b="0" i="0" u="none" strike="noStrike" cap="all" spc="-116" baseline="0">
          <a:solidFill>
            <a:srgbClr val="00BFF3"/>
          </a:solidFill>
          <a:uFillTx/>
          <a:latin typeface="+mn-lt"/>
          <a:ea typeface="+mn-ea"/>
          <a:cs typeface="+mn-cs"/>
          <a:sym typeface="Druk Medium"/>
        </a:defRPr>
      </a:lvl3pPr>
      <a:lvl4pPr marL="0" marR="0" indent="1371600" algn="l" defTabSz="825500" rtl="0" latinLnBrk="0">
        <a:lnSpc>
          <a:spcPct val="80000"/>
        </a:lnSpc>
        <a:spcBef>
          <a:spcPts val="0"/>
        </a:spcBef>
        <a:spcAft>
          <a:spcPts val="0"/>
        </a:spcAft>
        <a:buClrTx/>
        <a:buSzTx/>
        <a:buFontTx/>
        <a:buNone/>
        <a:tabLst/>
        <a:defRPr sz="11600" b="0" i="0" u="none" strike="noStrike" cap="all" spc="-116" baseline="0">
          <a:solidFill>
            <a:srgbClr val="00BFF3"/>
          </a:solidFill>
          <a:uFillTx/>
          <a:latin typeface="+mn-lt"/>
          <a:ea typeface="+mn-ea"/>
          <a:cs typeface="+mn-cs"/>
          <a:sym typeface="Druk Medium"/>
        </a:defRPr>
      </a:lvl4pPr>
      <a:lvl5pPr marL="0" marR="0" indent="1828800" algn="l" defTabSz="825500" rtl="0" latinLnBrk="0">
        <a:lnSpc>
          <a:spcPct val="80000"/>
        </a:lnSpc>
        <a:spcBef>
          <a:spcPts val="0"/>
        </a:spcBef>
        <a:spcAft>
          <a:spcPts val="0"/>
        </a:spcAft>
        <a:buClrTx/>
        <a:buSzTx/>
        <a:buFontTx/>
        <a:buNone/>
        <a:tabLst/>
        <a:defRPr sz="11600" b="0" i="0" u="none" strike="noStrike" cap="all" spc="-116" baseline="0">
          <a:solidFill>
            <a:srgbClr val="00BFF3"/>
          </a:solidFill>
          <a:uFillTx/>
          <a:latin typeface="+mn-lt"/>
          <a:ea typeface="+mn-ea"/>
          <a:cs typeface="+mn-cs"/>
          <a:sym typeface="Druk Medium"/>
        </a:defRPr>
      </a:lvl5pPr>
      <a:lvl6pPr marL="0" marR="0" indent="2286000" algn="l" defTabSz="825500" rtl="0" latinLnBrk="0">
        <a:lnSpc>
          <a:spcPct val="80000"/>
        </a:lnSpc>
        <a:spcBef>
          <a:spcPts val="0"/>
        </a:spcBef>
        <a:spcAft>
          <a:spcPts val="0"/>
        </a:spcAft>
        <a:buClrTx/>
        <a:buSzTx/>
        <a:buFontTx/>
        <a:buNone/>
        <a:tabLst/>
        <a:defRPr sz="11600" b="0" i="0" u="none" strike="noStrike" cap="all" spc="-116" baseline="0">
          <a:solidFill>
            <a:srgbClr val="00BFF3"/>
          </a:solidFill>
          <a:uFillTx/>
          <a:latin typeface="+mn-lt"/>
          <a:ea typeface="+mn-ea"/>
          <a:cs typeface="+mn-cs"/>
          <a:sym typeface="Druk Medium"/>
        </a:defRPr>
      </a:lvl6pPr>
      <a:lvl7pPr marL="0" marR="0" indent="2743200" algn="l" defTabSz="825500" rtl="0" latinLnBrk="0">
        <a:lnSpc>
          <a:spcPct val="80000"/>
        </a:lnSpc>
        <a:spcBef>
          <a:spcPts val="0"/>
        </a:spcBef>
        <a:spcAft>
          <a:spcPts val="0"/>
        </a:spcAft>
        <a:buClrTx/>
        <a:buSzTx/>
        <a:buFontTx/>
        <a:buNone/>
        <a:tabLst/>
        <a:defRPr sz="11600" b="0" i="0" u="none" strike="noStrike" cap="all" spc="-116" baseline="0">
          <a:solidFill>
            <a:srgbClr val="00BFF3"/>
          </a:solidFill>
          <a:uFillTx/>
          <a:latin typeface="+mn-lt"/>
          <a:ea typeface="+mn-ea"/>
          <a:cs typeface="+mn-cs"/>
          <a:sym typeface="Druk Medium"/>
        </a:defRPr>
      </a:lvl7pPr>
      <a:lvl8pPr marL="0" marR="0" indent="3200400" algn="l" defTabSz="825500" rtl="0" latinLnBrk="0">
        <a:lnSpc>
          <a:spcPct val="80000"/>
        </a:lnSpc>
        <a:spcBef>
          <a:spcPts val="0"/>
        </a:spcBef>
        <a:spcAft>
          <a:spcPts val="0"/>
        </a:spcAft>
        <a:buClrTx/>
        <a:buSzTx/>
        <a:buFontTx/>
        <a:buNone/>
        <a:tabLst/>
        <a:defRPr sz="11600" b="0" i="0" u="none" strike="noStrike" cap="all" spc="-116" baseline="0">
          <a:solidFill>
            <a:srgbClr val="00BFF3"/>
          </a:solidFill>
          <a:uFillTx/>
          <a:latin typeface="+mn-lt"/>
          <a:ea typeface="+mn-ea"/>
          <a:cs typeface="+mn-cs"/>
          <a:sym typeface="Druk Medium"/>
        </a:defRPr>
      </a:lvl8pPr>
      <a:lvl9pPr marL="0" marR="0" indent="3657600" algn="l" defTabSz="825500" rtl="0" latinLnBrk="0">
        <a:lnSpc>
          <a:spcPct val="80000"/>
        </a:lnSpc>
        <a:spcBef>
          <a:spcPts val="0"/>
        </a:spcBef>
        <a:spcAft>
          <a:spcPts val="0"/>
        </a:spcAft>
        <a:buClrTx/>
        <a:buSzTx/>
        <a:buFontTx/>
        <a:buNone/>
        <a:tabLst/>
        <a:defRPr sz="11600" b="0" i="0" u="none" strike="noStrike" cap="all" spc="-116" baseline="0">
          <a:solidFill>
            <a:srgbClr val="00BFF3"/>
          </a:solidFill>
          <a:uFillTx/>
          <a:latin typeface="+mn-lt"/>
          <a:ea typeface="+mn-ea"/>
          <a:cs typeface="+mn-cs"/>
          <a:sym typeface="Druk Medium"/>
        </a:defRPr>
      </a:lvl9pPr>
    </p:titleStyle>
    <p:bodyStyle>
      <a:lvl1pPr marL="6858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1pPr>
      <a:lvl2pPr marL="13716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2pPr>
      <a:lvl3pPr marL="20574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3pPr>
      <a:lvl4pPr marL="27432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4pPr>
      <a:lvl5pPr marL="34290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5pPr>
      <a:lvl6pPr marL="41148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6pPr>
      <a:lvl7pPr marL="48006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7pPr>
      <a:lvl8pPr marL="54864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8pPr>
      <a:lvl9pPr marL="61722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9pPr>
    </p:bodyStyle>
    <p:otherStyle>
      <a:lvl1pPr marL="0" marR="0" indent="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1pPr>
      <a:lvl2pPr marL="0" marR="0" indent="4572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2pPr>
      <a:lvl3pPr marL="0" marR="0" indent="9144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3pPr>
      <a:lvl4pPr marL="0" marR="0" indent="13716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4pPr>
      <a:lvl5pPr marL="0" marR="0" indent="18288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5pPr>
      <a:lvl6pPr marL="0" marR="0" indent="22860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6pPr>
      <a:lvl7pPr marL="0" marR="0" indent="27432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7pPr>
      <a:lvl8pPr marL="0" marR="0" indent="32004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8pPr>
      <a:lvl9pPr marL="0" marR="0" indent="36576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hyperlink" Target="http://giza.fas.harvard.edu" TargetMode="External"/><Relationship Id="rId3" Type="http://schemas.openxmlformats.org/officeDocument/2006/relationships/hyperlink" Target="https://imperiia.omeka.fas.harvard.edu" TargetMode="External"/><Relationship Id="rId7" Type="http://schemas.openxmlformats.org/officeDocument/2006/relationships/hyperlink" Target="http://giza.fas.harvard.edu/"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hyperlink" Target="https://library.harvard.edu/collections/scanned-maps" TargetMode="External"/><Relationship Id="rId5" Type="http://schemas.openxmlformats.org/officeDocument/2006/relationships/hyperlink" Target="https://oxfordfriars.wordpress.ncsu.edu" TargetMode="External"/><Relationship Id="rId4" Type="http://schemas.openxmlformats.org/officeDocument/2006/relationships/hyperlink" Target="https://dhlab.yale.edu/projects/neural-neighbors.html" TargetMode="External"/><Relationship Id="rId9" Type="http://schemas.openxmlformats.org/officeDocument/2006/relationships/hyperlink" Target="https://metalabharvard.github.io"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hyperlink" Target="mailto:mario.verdicchio@unibg.it" TargetMode="Externa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ideo" Target="https://player.vimeo.com/video/26658584?app_id=122963" TargetMode="Externa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s://vimeo.com/26658584"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amzn.eu/7k8qe73" TargetMode="External"/><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hyperlink" Target="https://www.edx.org"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oxfordfriars.wordpress.ncsu.edu" TargetMode="External"/><Relationship Id="rId3" Type="http://schemas.openxmlformats.org/officeDocument/2006/relationships/image" Target="../media/image15.png"/><Relationship Id="rId7" Type="http://schemas.openxmlformats.org/officeDocument/2006/relationships/hyperlink" Target="https://dhlab.yale.edu/projects/neural-neighbors.html" TargetMode="External"/><Relationship Id="rId12" Type="http://schemas.openxmlformats.org/officeDocument/2006/relationships/hyperlink" Target="http://apps.harvardartmuseums.org/lightbox/index.html"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imperiia.omeka.fas.harvard.edu" TargetMode="External"/><Relationship Id="rId11" Type="http://schemas.openxmlformats.org/officeDocument/2006/relationships/hyperlink" Target="https://www.ibm.com/ibm/history/ibm100/it/it/stories/linguistica_computazionale.html" TargetMode="External"/><Relationship Id="rId5" Type="http://schemas.openxmlformats.org/officeDocument/2006/relationships/hyperlink" Target="https://metalabharvard.github.io" TargetMode="External"/><Relationship Id="rId10" Type="http://schemas.openxmlformats.org/officeDocument/2006/relationships/hyperlink" Target="http://giza.fas.harvard.edu" TargetMode="External"/><Relationship Id="rId4" Type="http://schemas.openxmlformats.org/officeDocument/2006/relationships/hyperlink" Target="https://www.edx.org" TargetMode="External"/><Relationship Id="rId9" Type="http://schemas.openxmlformats.org/officeDocument/2006/relationships/hyperlink" Target="https://library.harvard.edu/collections/scanned-map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6D35F"/>
            </a:gs>
            <a:gs pos="100000">
              <a:srgbClr val="FF8648"/>
            </a:gs>
          </a:gsLst>
          <a:lin ang="5400000" scaled="0"/>
        </a:gradFill>
        <a:effectLst/>
      </p:bgPr>
    </p:bg>
    <p:spTree>
      <p:nvGrpSpPr>
        <p:cNvPr id="1" name=""/>
        <p:cNvGrpSpPr/>
        <p:nvPr/>
      </p:nvGrpSpPr>
      <p:grpSpPr>
        <a:xfrm>
          <a:off x="0" y="0"/>
          <a:ext cx="0" cy="0"/>
          <a:chOff x="0" y="0"/>
          <a:chExt cx="0" cy="0"/>
        </a:xfrm>
      </p:grpSpPr>
      <p:sp>
        <p:nvSpPr>
          <p:cNvPr id="150" name="(Informatica per le)…"/>
          <p:cNvSpPr txBox="1">
            <a:spLocks noGrp="1"/>
          </p:cNvSpPr>
          <p:nvPr>
            <p:ph type="body" idx="1"/>
          </p:nvPr>
        </p:nvSpPr>
        <p:spPr>
          <a:xfrm>
            <a:off x="1219200" y="4028308"/>
            <a:ext cx="21945600" cy="2656386"/>
          </a:xfrm>
          <a:prstGeom prst="rect">
            <a:avLst/>
          </a:prstGeom>
        </p:spPr>
        <p:txBody>
          <a:bodyPr>
            <a:normAutofit/>
          </a:bodyPr>
          <a:lstStyle/>
          <a:p>
            <a:pPr defTabSz="408940">
              <a:defRPr sz="35000" spc="-350">
                <a:latin typeface="蘋果儷中黑"/>
                <a:ea typeface="蘋果儷中黑"/>
                <a:cs typeface="蘋果儷中黑"/>
                <a:sym typeface="蘋果儷中黑"/>
              </a:defRPr>
            </a:pPr>
            <a:r>
              <a:rPr sz="9600" spc="-114" dirty="0">
                <a:latin typeface="Helvetica" pitchFamily="2" charset="0"/>
              </a:rPr>
              <a:t>(Informatica per le)</a:t>
            </a:r>
            <a:endParaRPr sz="9600" spc="-114" dirty="0">
              <a:latin typeface="Helvetica" pitchFamily="2" charset="0"/>
              <a:ea typeface="Arial"/>
              <a:cs typeface="Arial"/>
              <a:sym typeface="Arial"/>
            </a:endParaRPr>
          </a:p>
          <a:p>
            <a:pPr defTabSz="408940">
              <a:defRPr sz="35000" spc="-350"/>
            </a:pPr>
            <a:r>
              <a:rPr sz="9600" dirty="0">
                <a:latin typeface="Helvetica" pitchFamily="2" charset="0"/>
              </a:rPr>
              <a:t> </a:t>
            </a:r>
            <a:r>
              <a:rPr sz="9600" b="1" dirty="0">
                <a:latin typeface="Helvetica" pitchFamily="2" charset="0"/>
              </a:rPr>
              <a:t>digital humanities</a:t>
            </a:r>
          </a:p>
        </p:txBody>
      </p:sp>
      <p:sp>
        <p:nvSpPr>
          <p:cNvPr id="151" name="Università degli studi di Bergamo"/>
          <p:cNvSpPr txBox="1">
            <a:spLocks noGrp="1"/>
          </p:cNvSpPr>
          <p:nvPr>
            <p:ph type="body" idx="21"/>
          </p:nvPr>
        </p:nvSpPr>
        <p:spPr>
          <a:xfrm>
            <a:off x="1219201" y="6862811"/>
            <a:ext cx="21945599" cy="6299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lvl1pPr>
              <a:defRPr>
                <a:solidFill>
                  <a:srgbClr val="FFFFFF"/>
                </a:solidFill>
              </a:defRPr>
            </a:lvl1pPr>
          </a:lstStyle>
          <a:p>
            <a:r>
              <a:rPr lang="it-IT" sz="4000" dirty="0">
                <a:latin typeface="Helvetica" pitchFamily="2" charset="0"/>
              </a:rPr>
              <a:t>INTERCULTURAL STUDIES IN LANGUAGES AND LITERATURES</a:t>
            </a:r>
          </a:p>
          <a:p>
            <a:endParaRPr lang="it-IT" sz="4000" dirty="0">
              <a:latin typeface="Helvetica" pitchFamily="2" charset="0"/>
            </a:endParaRPr>
          </a:p>
          <a:p>
            <a:r>
              <a:rPr sz="4000" dirty="0" err="1">
                <a:latin typeface="Helvetica" pitchFamily="2" charset="0"/>
              </a:rPr>
              <a:t>Università</a:t>
            </a:r>
            <a:r>
              <a:rPr sz="4000" dirty="0">
                <a:latin typeface="Helvetica" pitchFamily="2" charset="0"/>
              </a:rPr>
              <a:t> </a:t>
            </a:r>
            <a:r>
              <a:rPr sz="4000" dirty="0" err="1">
                <a:latin typeface="Helvetica" pitchFamily="2" charset="0"/>
              </a:rPr>
              <a:t>degli</a:t>
            </a:r>
            <a:r>
              <a:rPr sz="4000" dirty="0">
                <a:latin typeface="Helvetica" pitchFamily="2" charset="0"/>
              </a:rPr>
              <a:t> </a:t>
            </a:r>
            <a:r>
              <a:rPr sz="4000" dirty="0" err="1">
                <a:latin typeface="Helvetica" pitchFamily="2" charset="0"/>
              </a:rPr>
              <a:t>studi</a:t>
            </a:r>
            <a:r>
              <a:rPr sz="4000" dirty="0">
                <a:latin typeface="Helvetica" pitchFamily="2" charset="0"/>
              </a:rPr>
              <a:t> di Bergamo </a:t>
            </a:r>
            <a:endParaRPr lang="it-IT" sz="4000" dirty="0">
              <a:latin typeface="Helvetica" pitchFamily="2" charset="0"/>
            </a:endParaRPr>
          </a:p>
          <a:p>
            <a:r>
              <a:rPr lang="en-IT" sz="4000" dirty="0">
                <a:latin typeface="Helvetica" pitchFamily="2" charset="0"/>
              </a:rPr>
              <a:t>2023-2024</a:t>
            </a:r>
            <a:endParaRPr lang="it-IT" sz="4000" dirty="0">
              <a:latin typeface="Helvetica" pitchFamily="2" charset="0"/>
            </a:endParaRPr>
          </a:p>
          <a:p>
            <a:r>
              <a:rPr lang="en-IT" sz="4000" dirty="0">
                <a:latin typeface="Helvetica" pitchFamily="2" charset="0"/>
              </a:rPr>
              <a:t>Mario VErdicchio</a:t>
            </a:r>
            <a:endParaRPr sz="4000" dirty="0">
              <a:latin typeface="Helvetica" pitchFamily="2"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G_1015.jpeg" descr="IMG_1015.jpeg"/>
          <p:cNvPicPr>
            <a:picLocks noGrp="1" noChangeAspect="1"/>
          </p:cNvPicPr>
          <p:nvPr>
            <p:ph type="pic" idx="21"/>
          </p:nvPr>
        </p:nvPicPr>
        <p:blipFill>
          <a:blip r:embed="rId3"/>
          <a:srcRect t="44770" r="4486" b="7878"/>
          <a:stretch>
            <a:fillRect/>
          </a:stretch>
        </p:blipFill>
        <p:spPr>
          <a:xfrm>
            <a:off x="2467353" y="7570390"/>
            <a:ext cx="11064466" cy="5485247"/>
          </a:xfrm>
          <a:prstGeom prst="rect">
            <a:avLst/>
          </a:prstGeom>
        </p:spPr>
      </p:pic>
      <p:pic>
        <p:nvPicPr>
          <p:cNvPr id="197" name="IMG_1014.png" descr="IMG_1014.png"/>
          <p:cNvPicPr>
            <a:picLocks noGrp="1" noChangeAspect="1"/>
          </p:cNvPicPr>
          <p:nvPr>
            <p:ph type="pic" idx="22"/>
          </p:nvPr>
        </p:nvPicPr>
        <p:blipFill>
          <a:blip r:embed="rId4"/>
          <a:srcRect t="9595" r="11479" b="46635"/>
          <a:stretch>
            <a:fillRect/>
          </a:stretch>
        </p:blipFill>
        <p:spPr>
          <a:xfrm>
            <a:off x="2450459" y="96868"/>
            <a:ext cx="11062528" cy="7296701"/>
          </a:xfrm>
          <a:prstGeom prst="rect">
            <a:avLst/>
          </a:prstGeom>
          <a:ln>
            <a:solidFill>
              <a:srgbClr val="000000"/>
            </a:solidFill>
          </a:ln>
        </p:spPr>
      </p:pic>
      <p:pic>
        <p:nvPicPr>
          <p:cNvPr id="198" name="IMG_1016.png" descr="IMG_1016.png"/>
          <p:cNvPicPr>
            <a:picLocks noGrp="1" noChangeAspect="1"/>
          </p:cNvPicPr>
          <p:nvPr>
            <p:ph type="pic" idx="23"/>
          </p:nvPr>
        </p:nvPicPr>
        <p:blipFill>
          <a:blip r:embed="rId5"/>
          <a:srcRect l="25259" t="7053" r="25259" b="7053"/>
          <a:stretch>
            <a:fillRect/>
          </a:stretch>
        </p:blipFill>
        <p:spPr>
          <a:xfrm>
            <a:off x="13716000" y="0"/>
            <a:ext cx="10033001" cy="13055600"/>
          </a:xfrm>
          <a:prstGeom prst="rect">
            <a:avLst/>
          </a:prstGeom>
        </p:spPr>
      </p:pic>
      <p:sp>
        <p:nvSpPr>
          <p:cNvPr id="200" name="0"/>
          <p:cNvSpPr/>
          <p:nvPr/>
        </p:nvSpPr>
        <p:spPr>
          <a:xfrm>
            <a:off x="7021391" y="9425803"/>
            <a:ext cx="1920324" cy="1889427"/>
          </a:xfrm>
          <a:prstGeom prst="ellipse">
            <a:avLst/>
          </a:prstGeom>
          <a:solidFill>
            <a:srgbClr val="D6D5D5">
              <a:alpha val="91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ct val="120000"/>
              </a:lnSpc>
              <a:defRPr sz="3000" cap="all">
                <a:latin typeface="Proxima Nova Extrabold"/>
                <a:ea typeface="Proxima Nova Extrabold"/>
                <a:cs typeface="Proxima Nova Extrabold"/>
                <a:sym typeface="Proxima Nova Extrabold"/>
              </a:defRPr>
            </a:lvl1pPr>
          </a:lstStyle>
          <a:p>
            <a:r>
              <a:t>0</a:t>
            </a:r>
          </a:p>
        </p:txBody>
      </p:sp>
      <p:sp>
        <p:nvSpPr>
          <p:cNvPr id="201" name="1"/>
          <p:cNvSpPr/>
          <p:nvPr/>
        </p:nvSpPr>
        <p:spPr>
          <a:xfrm>
            <a:off x="7039780" y="2800428"/>
            <a:ext cx="1920324" cy="1889428"/>
          </a:xfrm>
          <a:prstGeom prst="ellipse">
            <a:avLst/>
          </a:prstGeom>
          <a:solidFill>
            <a:srgbClr val="D6D5D5">
              <a:alpha val="91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ct val="120000"/>
              </a:lnSpc>
              <a:defRPr sz="3000" cap="all">
                <a:latin typeface="Proxima Nova Extrabold"/>
                <a:ea typeface="Proxima Nova Extrabold"/>
                <a:cs typeface="Proxima Nova Extrabold"/>
                <a:sym typeface="Proxima Nova Extrabold"/>
              </a:defRPr>
            </a:lvl1pPr>
          </a:lstStyle>
          <a:p>
            <a:r>
              <a:t>1</a:t>
            </a:r>
          </a:p>
        </p:txBody>
      </p:sp>
      <p:sp>
        <p:nvSpPr>
          <p:cNvPr id="202" name="2"/>
          <p:cNvSpPr/>
          <p:nvPr/>
        </p:nvSpPr>
        <p:spPr>
          <a:xfrm>
            <a:off x="17772338" y="5680964"/>
            <a:ext cx="1920324" cy="1889427"/>
          </a:xfrm>
          <a:prstGeom prst="ellipse">
            <a:avLst/>
          </a:prstGeom>
          <a:solidFill>
            <a:srgbClr val="D6D5D5">
              <a:alpha val="91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ct val="120000"/>
              </a:lnSpc>
              <a:defRPr sz="3000" cap="all">
                <a:latin typeface="Proxima Nova Extrabold"/>
                <a:ea typeface="Proxima Nova Extrabold"/>
                <a:cs typeface="Proxima Nova Extrabold"/>
                <a:sym typeface="Proxima Nova Extrabold"/>
              </a:defRPr>
            </a:lvl1pPr>
          </a:lstStyle>
          <a:p>
            <a:r>
              <a:t>2</a:t>
            </a:r>
          </a:p>
        </p:txBody>
      </p:sp>
      <p:pic>
        <p:nvPicPr>
          <p:cNvPr id="203" name="Line Line" descr="Line Line"/>
          <p:cNvPicPr>
            <a:picLocks/>
          </p:cNvPicPr>
          <p:nvPr/>
        </p:nvPicPr>
        <p:blipFill>
          <a:blip r:embed="rId6"/>
          <a:stretch>
            <a:fillRect/>
          </a:stretch>
        </p:blipFill>
        <p:spPr>
          <a:xfrm rot="16683181">
            <a:off x="5814232" y="6676256"/>
            <a:ext cx="5294804" cy="254001"/>
          </a:xfrm>
          <a:prstGeom prst="rect">
            <a:avLst/>
          </a:prstGeom>
        </p:spPr>
      </p:pic>
      <p:pic>
        <p:nvPicPr>
          <p:cNvPr id="205" name="Line Line" descr="Line Line"/>
          <p:cNvPicPr>
            <a:picLocks/>
          </p:cNvPicPr>
          <p:nvPr/>
        </p:nvPicPr>
        <p:blipFill>
          <a:blip r:embed="rId7"/>
          <a:stretch>
            <a:fillRect/>
          </a:stretch>
        </p:blipFill>
        <p:spPr>
          <a:xfrm rot="20559437">
            <a:off x="8409976" y="8353167"/>
            <a:ext cx="9740764" cy="254001"/>
          </a:xfrm>
          <a:prstGeom prst="rect">
            <a:avLst/>
          </a:prstGeom>
        </p:spPr>
      </p:pic>
      <p:pic>
        <p:nvPicPr>
          <p:cNvPr id="207" name="Line Line" descr="Line Line"/>
          <p:cNvPicPr>
            <a:picLocks/>
          </p:cNvPicPr>
          <p:nvPr/>
        </p:nvPicPr>
        <p:blipFill>
          <a:blip r:embed="rId8"/>
          <a:stretch>
            <a:fillRect/>
          </a:stretch>
        </p:blipFill>
        <p:spPr>
          <a:xfrm rot="955494">
            <a:off x="8513219" y="4427078"/>
            <a:ext cx="5501624" cy="1055976"/>
          </a:xfrm>
          <a:prstGeom prst="rect">
            <a:avLst/>
          </a:prstGeom>
        </p:spPr>
      </p:pic>
      <p:pic>
        <p:nvPicPr>
          <p:cNvPr id="209" name="Line Line" descr="Line Line"/>
          <p:cNvPicPr>
            <a:picLocks/>
          </p:cNvPicPr>
          <p:nvPr/>
        </p:nvPicPr>
        <p:blipFill>
          <a:blip r:embed="rId9"/>
          <a:stretch>
            <a:fillRect/>
          </a:stretch>
        </p:blipFill>
        <p:spPr>
          <a:xfrm rot="844689">
            <a:off x="13626579" y="5706720"/>
            <a:ext cx="4396826" cy="1055975"/>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Digital Humanities is an area of research and teaching at the intersection of computing and the disciplines of the humanities. Developing from the fields of humanities computing, humanistic computing, and digital humanities praxis, digital humanities emb"/>
          <p:cNvSpPr txBox="1">
            <a:spLocks noGrp="1"/>
          </p:cNvSpPr>
          <p:nvPr>
            <p:ph type="body" idx="1"/>
          </p:nvPr>
        </p:nvSpPr>
        <p:spPr>
          <a:xfrm>
            <a:off x="2144005" y="2173341"/>
            <a:ext cx="19480747" cy="7384976"/>
          </a:xfrm>
          <a:prstGeom prst="rect">
            <a:avLst/>
          </a:prstGeom>
        </p:spPr>
        <p:txBody>
          <a:bodyPr>
            <a:normAutofit fontScale="70000" lnSpcReduction="20000"/>
          </a:bodyPr>
          <a:lstStyle>
            <a:lvl1pPr>
              <a:lnSpc>
                <a:spcPct val="125000"/>
              </a:lnSpc>
              <a:defRPr sz="5000"/>
            </a:lvl1pPr>
          </a:lstStyle>
          <a:p>
            <a:r>
              <a:rPr dirty="0">
                <a:latin typeface="Helvetica" pitchFamily="2" charset="0"/>
              </a:rPr>
              <a:t>Digital Humanities is an area of research and teaching at the intersection of computing and the disciplines of the humanities. Developing from the fields of humanities computing, humanistic computing, and digital humanities praxis, digital humanities embraces a variety of topics, from curating online collections to data mining large cultural data sets. Digital humanities (often abbreviated DH) currently incorporates both digitized and born-digital materials and combines the methodologies from traditional humanities disciplines (such as history, philosophy, linguistics, literature, art, archaeology, music, and cultural studies) and social sciences with tools provided by computing (such as data visualization, information retrieval, data mining, statistics, text mining, digital mapping) and digital publishing.</a:t>
            </a:r>
          </a:p>
        </p:txBody>
      </p:sp>
      <p:sp>
        <p:nvSpPr>
          <p:cNvPr id="216" name="Digital Humanities. (N.d.) in wikipedia. 2015 (from Gardiner E., Musto G., 2015, p.4)"/>
          <p:cNvSpPr txBox="1"/>
          <p:nvPr/>
        </p:nvSpPr>
        <p:spPr>
          <a:xfrm>
            <a:off x="2498551" y="9925750"/>
            <a:ext cx="16840201" cy="680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792479">
              <a:lnSpc>
                <a:spcPts val="3400"/>
              </a:lnSpc>
              <a:defRPr sz="3072" cap="all" spc="-30">
                <a:solidFill>
                  <a:srgbClr val="5E5E5E"/>
                </a:solidFill>
                <a:latin typeface="Proxima Nova Extrabold"/>
                <a:ea typeface="Proxima Nova Extrabold"/>
                <a:cs typeface="Proxima Nova Extrabold"/>
                <a:sym typeface="Proxima Nova Extrabold"/>
              </a:defRPr>
            </a:lvl1pPr>
          </a:lstStyle>
          <a:p>
            <a:r>
              <a:rPr dirty="0">
                <a:latin typeface="Helvetica" pitchFamily="2" charset="0"/>
              </a:rPr>
              <a:t> Digital Humanities. (N.d.) in </a:t>
            </a:r>
            <a:r>
              <a:rPr dirty="0" err="1">
                <a:latin typeface="Helvetica" pitchFamily="2" charset="0"/>
              </a:rPr>
              <a:t>wikipedia</a:t>
            </a:r>
            <a:r>
              <a:rPr dirty="0">
                <a:latin typeface="Helvetica" pitchFamily="2" charset="0"/>
              </a:rPr>
              <a:t>. 2015 (from Gardiner E., Musto G., 2015, p.4)</a:t>
            </a:r>
          </a:p>
        </p:txBody>
      </p:sp>
      <p:sp>
        <p:nvSpPr>
          <p:cNvPr id="217" name="1"/>
          <p:cNvSpPr/>
          <p:nvPr/>
        </p:nvSpPr>
        <p:spPr>
          <a:xfrm>
            <a:off x="21081953" y="10973905"/>
            <a:ext cx="1920324" cy="1889427"/>
          </a:xfrm>
          <a:prstGeom prst="ellipse">
            <a:avLst/>
          </a:prstGeom>
          <a:solidFill>
            <a:srgbClr val="D6D5D5">
              <a:alpha val="91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ct val="120000"/>
              </a:lnSpc>
              <a:defRPr sz="3000" cap="all">
                <a:latin typeface="Proxima Nova Extrabold"/>
                <a:ea typeface="Proxima Nova Extrabold"/>
                <a:cs typeface="Proxima Nova Extrabold"/>
                <a:sym typeface="Proxima Nova Extrabold"/>
              </a:defRPr>
            </a:lvl1pPr>
          </a:lstStyle>
          <a:p>
            <a:r>
              <a:t>1</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Digital humanities  asks what it means to be a human being in the networked information age and to participate in fluid communities of practice, asking and answering research questions that cannot be reduced to a single genre, medium, discipline, or inst"/>
          <p:cNvSpPr txBox="1">
            <a:spLocks noGrp="1"/>
          </p:cNvSpPr>
          <p:nvPr>
            <p:ph type="body" idx="1"/>
          </p:nvPr>
        </p:nvSpPr>
        <p:spPr>
          <a:xfrm>
            <a:off x="2640809" y="1394068"/>
            <a:ext cx="17936947" cy="10080775"/>
          </a:xfrm>
          <a:prstGeom prst="rect">
            <a:avLst/>
          </a:prstGeom>
        </p:spPr>
        <p:txBody>
          <a:bodyPr/>
          <a:lstStyle>
            <a:lvl1pPr>
              <a:defRPr sz="6200"/>
            </a:lvl1pPr>
          </a:lstStyle>
          <a:p>
            <a:r>
              <a:rPr dirty="0">
                <a:latin typeface="Helvetica" pitchFamily="2" charset="0"/>
              </a:rPr>
              <a:t>Digital humanities  asks what it means to be a human being in the networked information age and to participate in fluid communities of practice, asking and answering research questions that cannot be reduced to a single genre, medium, discipline, or institution. . . . It is a global, trans-historical, and transmedia approach to knowledge and meaning-making</a:t>
            </a:r>
          </a:p>
        </p:txBody>
      </p:sp>
      <p:sp>
        <p:nvSpPr>
          <p:cNvPr id="222" name="Burdick A., Drucker J., Lunefeld P. Presner T., Shnapp J., 2012, p. VII"/>
          <p:cNvSpPr txBox="1">
            <a:spLocks noGrp="1"/>
          </p:cNvSpPr>
          <p:nvPr>
            <p:ph type="body" idx="21"/>
          </p:nvPr>
        </p:nvSpPr>
        <p:spPr>
          <a:xfrm>
            <a:off x="3189183" y="11641211"/>
            <a:ext cx="16840201" cy="6807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latin typeface="Helvetica" pitchFamily="2" charset="0"/>
              </a:rPr>
              <a:t>Burdick A., Drucker J., </a:t>
            </a:r>
            <a:r>
              <a:rPr dirty="0" err="1">
                <a:latin typeface="Helvetica" pitchFamily="2" charset="0"/>
              </a:rPr>
              <a:t>Lunefeld</a:t>
            </a:r>
            <a:r>
              <a:rPr dirty="0">
                <a:latin typeface="Helvetica" pitchFamily="2" charset="0"/>
              </a:rPr>
              <a:t> P. </a:t>
            </a:r>
            <a:r>
              <a:rPr dirty="0" err="1">
                <a:latin typeface="Helvetica" pitchFamily="2" charset="0"/>
              </a:rPr>
              <a:t>Presner</a:t>
            </a:r>
            <a:r>
              <a:rPr dirty="0">
                <a:latin typeface="Helvetica" pitchFamily="2" charset="0"/>
              </a:rPr>
              <a:t> T., </a:t>
            </a:r>
            <a:r>
              <a:rPr dirty="0" err="1">
                <a:latin typeface="Helvetica" pitchFamily="2" charset="0"/>
              </a:rPr>
              <a:t>Shnapp</a:t>
            </a:r>
            <a:r>
              <a:rPr dirty="0">
                <a:latin typeface="Helvetica" pitchFamily="2" charset="0"/>
              </a:rPr>
              <a:t> J., 2012, p. VII</a:t>
            </a:r>
          </a:p>
        </p:txBody>
      </p:sp>
      <p:sp>
        <p:nvSpPr>
          <p:cNvPr id="224" name="2"/>
          <p:cNvSpPr/>
          <p:nvPr/>
        </p:nvSpPr>
        <p:spPr>
          <a:xfrm>
            <a:off x="20951218" y="8767016"/>
            <a:ext cx="1920325" cy="1889427"/>
          </a:xfrm>
          <a:prstGeom prst="ellipse">
            <a:avLst/>
          </a:prstGeom>
          <a:solidFill>
            <a:srgbClr val="D6D5D5">
              <a:alpha val="91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ct val="120000"/>
              </a:lnSpc>
              <a:defRPr sz="3000" cap="all">
                <a:latin typeface="Proxima Nova Extrabold"/>
                <a:ea typeface="Proxima Nova Extrabold"/>
                <a:cs typeface="Proxima Nova Extrabold"/>
                <a:sym typeface="Proxima Nova Extrabold"/>
              </a:defRPr>
            </a:lvl1pPr>
          </a:lstStyle>
          <a:p>
            <a:r>
              <a:t>2</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G_1029.png" descr="IMG_1029.png"/>
          <p:cNvPicPr>
            <a:picLocks noGrp="1" noChangeAspect="1"/>
          </p:cNvPicPr>
          <p:nvPr>
            <p:ph type="pic" idx="23"/>
          </p:nvPr>
        </p:nvPicPr>
        <p:blipFill>
          <a:blip r:embed="rId3"/>
          <a:srcRect l="15682" r="26709"/>
          <a:stretch>
            <a:fillRect/>
          </a:stretch>
        </p:blipFill>
        <p:spPr>
          <a:xfrm>
            <a:off x="13582649" y="454776"/>
            <a:ext cx="9496778" cy="12357832"/>
          </a:xfrm>
          <a:prstGeom prst="rect">
            <a:avLst/>
          </a:prstGeom>
          <a:ln>
            <a:solidFill>
              <a:srgbClr val="000000"/>
            </a:solidFill>
          </a:ln>
        </p:spPr>
      </p:pic>
      <p:sp>
        <p:nvSpPr>
          <p:cNvPr id="229" name="Slide Number"/>
          <p:cNvSpPr txBox="1">
            <a:spLocks noGrp="1"/>
          </p:cNvSpPr>
          <p:nvPr>
            <p:ph type="sldNum" sz="quarter" idx="2"/>
          </p:nvPr>
        </p:nvSpPr>
        <p:spPr>
          <a:xfrm>
            <a:off x="23622000" y="13080999"/>
            <a:ext cx="331470" cy="41376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pic>
        <p:nvPicPr>
          <p:cNvPr id="230" name="IMG_1016.png" descr="IMG_1016.png"/>
          <p:cNvPicPr>
            <a:picLocks/>
          </p:cNvPicPr>
          <p:nvPr/>
        </p:nvPicPr>
        <p:blipFill>
          <a:blip r:embed="rId4">
            <a:alphaModFix amt="55000"/>
          </a:blip>
          <a:stretch>
            <a:fillRect/>
          </a:stretch>
        </p:blipFill>
        <p:spPr>
          <a:xfrm>
            <a:off x="4427405" y="1753737"/>
            <a:ext cx="7847447" cy="10208525"/>
          </a:xfrm>
          <a:prstGeom prst="rect">
            <a:avLst/>
          </a:prstGeom>
          <a:effectLst>
            <a:outerShdw blurRad="190500" dist="8455" dir="5400000" rotWithShape="0">
              <a:srgbClr val="000000"/>
            </a:outerShdw>
          </a:effectLst>
        </p:spPr>
      </p:pic>
      <p:sp>
        <p:nvSpPr>
          <p:cNvPr id="231" name="2"/>
          <p:cNvSpPr/>
          <p:nvPr/>
        </p:nvSpPr>
        <p:spPr>
          <a:xfrm>
            <a:off x="11875351" y="5913286"/>
            <a:ext cx="1920325" cy="1889427"/>
          </a:xfrm>
          <a:prstGeom prst="ellipse">
            <a:avLst/>
          </a:prstGeom>
          <a:solidFill>
            <a:srgbClr val="D6D5D5">
              <a:alpha val="8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ct val="120000"/>
              </a:lnSpc>
              <a:defRPr sz="3000" cap="all">
                <a:latin typeface="Proxima Nova Extrabold"/>
                <a:ea typeface="Proxima Nova Extrabold"/>
                <a:cs typeface="Proxima Nova Extrabold"/>
                <a:sym typeface="Proxima Nova Extrabold"/>
              </a:defRPr>
            </a:lvl1pPr>
          </a:lstStyle>
          <a:p>
            <a:r>
              <a:t>2</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5" name="Slide Number"/>
          <p:cNvSpPr txBox="1">
            <a:spLocks noGrp="1"/>
          </p:cNvSpPr>
          <p:nvPr>
            <p:ph type="sldNum" sz="quarter" idx="2"/>
          </p:nvPr>
        </p:nvSpPr>
        <p:spPr>
          <a:xfrm>
            <a:off x="23622000" y="13080999"/>
            <a:ext cx="325527" cy="41376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grpSp>
        <p:nvGrpSpPr>
          <p:cNvPr id="238" name="Group"/>
          <p:cNvGrpSpPr/>
          <p:nvPr/>
        </p:nvGrpSpPr>
        <p:grpSpPr>
          <a:xfrm>
            <a:off x="2926927" y="1332040"/>
            <a:ext cx="10626470" cy="11623420"/>
            <a:chOff x="0" y="-641350"/>
            <a:chExt cx="10626469" cy="11623419"/>
          </a:xfrm>
          <a:effectLst/>
        </p:grpSpPr>
        <p:pic>
          <p:nvPicPr>
            <p:cNvPr id="236" name="jeffrey-1.jpg" descr="jeffrey-1.jpg"/>
            <p:cNvPicPr>
              <a:picLocks/>
            </p:cNvPicPr>
            <p:nvPr/>
          </p:nvPicPr>
          <p:blipFill>
            <a:blip r:embed="rId3">
              <a:alphaModFix amt="96713"/>
            </a:blip>
            <a:stretch>
              <a:fillRect/>
            </a:stretch>
          </p:blipFill>
          <p:spPr>
            <a:xfrm>
              <a:off x="-1" y="-641350"/>
              <a:ext cx="10626470" cy="11051920"/>
            </a:xfrm>
            <a:prstGeom prst="rect">
              <a:avLst/>
            </a:prstGeom>
            <a:effectLst/>
          </p:spPr>
        </p:pic>
        <p:sp>
          <p:nvSpPr>
            <p:cNvPr id="237" name="Title"/>
            <p:cNvSpPr/>
            <p:nvPr/>
          </p:nvSpPr>
          <p:spPr>
            <a:xfrm>
              <a:off x="0" y="10512169"/>
              <a:ext cx="10626469" cy="469901"/>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defRPr sz="2400" cap="all">
                  <a:solidFill>
                    <a:schemeClr val="accent4">
                      <a:hueOff val="-647545"/>
                      <a:lumOff val="-4635"/>
                    </a:schemeClr>
                  </a:solidFill>
                  <a:latin typeface="Proxima Nova Extrabold"/>
                  <a:ea typeface="Proxima Nova Extrabold"/>
                  <a:cs typeface="Proxima Nova Extrabold"/>
                  <a:sym typeface="Proxima Nova Extrabold"/>
                </a:defRPr>
              </a:lvl1pPr>
            </a:lstStyle>
            <a:p>
              <a:r>
                <a:rPr sz="3200" dirty="0">
                  <a:latin typeface="Helvetica" pitchFamily="2" charset="0"/>
                </a:rPr>
                <a:t>Jeffrey s</a:t>
              </a:r>
              <a:r>
                <a:rPr lang="it-IT" sz="3200" dirty="0">
                  <a:latin typeface="Helvetica" pitchFamily="2" charset="0"/>
                </a:rPr>
                <a:t>c</a:t>
              </a:r>
              <a:r>
                <a:rPr sz="3200" dirty="0" err="1">
                  <a:latin typeface="Helvetica" pitchFamily="2" charset="0"/>
                </a:rPr>
                <a:t>hnapp</a:t>
              </a:r>
              <a:endParaRPr sz="3200" dirty="0">
                <a:latin typeface="Helvetica" pitchFamily="2" charset="0"/>
              </a:endParaRPr>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OMPUTATIONAL METHOD…"/>
          <p:cNvSpPr txBox="1">
            <a:spLocks noGrp="1"/>
          </p:cNvSpPr>
          <p:nvPr>
            <p:ph type="body" sz="quarter" idx="1"/>
          </p:nvPr>
        </p:nvSpPr>
        <p:spPr>
          <a:prstGeom prst="rect">
            <a:avLst/>
          </a:prstGeom>
        </p:spPr>
        <p:txBody>
          <a:bodyPr/>
          <a:lstStyle/>
          <a:p>
            <a:pPr defTabSz="519937">
              <a:defRPr sz="2848" spc="-28"/>
            </a:pPr>
            <a:r>
              <a:rPr dirty="0"/>
              <a:t>COMPUTATIONAL METHOD</a:t>
            </a:r>
          </a:p>
          <a:p>
            <a:pPr defTabSz="519937">
              <a:defRPr sz="2848" spc="-28"/>
            </a:pPr>
            <a:endParaRPr dirty="0"/>
          </a:p>
          <a:p>
            <a:pPr defTabSz="519937">
              <a:defRPr sz="2848" spc="-28"/>
            </a:pPr>
            <a:r>
              <a:rPr dirty="0"/>
              <a:t>Jeffrey Schnapp</a:t>
            </a:r>
          </a:p>
          <a:p>
            <a:pPr defTabSz="519937">
              <a:defRPr sz="2848" spc="-28"/>
            </a:pPr>
            <a:endParaRPr dirty="0"/>
          </a:p>
          <a:p>
            <a:pPr defTabSz="519937">
              <a:defRPr sz="2848" spc="-28"/>
            </a:pPr>
            <a:r>
              <a:rPr dirty="0"/>
              <a:t>HARVARD EDEX</a:t>
            </a:r>
          </a:p>
        </p:txBody>
      </p:sp>
      <p:pic>
        <p:nvPicPr>
          <p:cNvPr id="243" name="harvardxdighum_01-v001300_dth.mp4" descr="harvardxdighum_01-v001300_dth.mp4"/>
          <p:cNvPicPr>
            <a:picLocks noGrp="1"/>
          </p:cNvPicPr>
          <p:nvPr>
            <p:ph type="pic" idx="21"/>
            <a:videoFile r:link="rId2"/>
            <p:extLst>
              <p:ext uri="{DAA4B4D4-6D71-4841-9C94-3DE7FCFB9230}">
                <p14:media xmlns:p14="http://schemas.microsoft.com/office/powerpoint/2010/main" r:embed="rId1"/>
              </p:ext>
            </p:extLst>
          </p:nvPr>
        </p:nvPicPr>
        <p:blipFill>
          <a:blip r:embed="rId5"/>
          <a:stretch>
            <a:fillRect/>
          </a:stretch>
        </p:blipFill>
        <p:spPr>
          <a:xfrm>
            <a:off x="635000" y="1000125"/>
            <a:ext cx="17780000" cy="10001250"/>
          </a:xfrm>
          <a:prstGeom prst="rect">
            <a:avLst/>
          </a:prstGeom>
        </p:spPr>
      </p:pic>
      <p:sp>
        <p:nvSpPr>
          <p:cNvPr id="245" name="Slide Number"/>
          <p:cNvSpPr txBox="1">
            <a:spLocks noGrp="1"/>
          </p:cNvSpPr>
          <p:nvPr>
            <p:ph type="sldNum" sz="quarter" idx="2"/>
          </p:nvPr>
        </p:nvSpPr>
        <p:spPr>
          <a:xfrm>
            <a:off x="23621999" y="13080999"/>
            <a:ext cx="326442" cy="41376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43"/>
                </p:tgtEl>
              </p:cMediaNode>
            </p:video>
            <p:seq concurrent="1" prevAc="none" nextAc="seek">
              <p:cTn id="8" restart="whenNotActive" fill="hold" evtFilter="cancelBubble" nodeType="interactiveSeq">
                <p:stCondLst>
                  <p:cond evt="onClick" delay="0">
                    <p:tgtEl>
                      <p:spTgt spid="2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3"/>
                                        </p:tgtEl>
                                      </p:cBhvr>
                                    </p:cmd>
                                  </p:childTnLst>
                                </p:cTn>
                              </p:par>
                            </p:childTnLst>
                          </p:cTn>
                        </p:par>
                      </p:childTnLst>
                    </p:cTn>
                  </p:par>
                </p:childTnLst>
              </p:cTn>
              <p:nextCondLst>
                <p:cond evt="onClick" delay="0">
                  <p:tgtEl>
                    <p:spTgt spid="24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And those are two very different sets of questions,  and they have strong social and ethical and historiographical implications.…"/>
          <p:cNvSpPr txBox="1">
            <a:spLocks noGrp="1"/>
          </p:cNvSpPr>
          <p:nvPr>
            <p:ph type="body" idx="1"/>
          </p:nvPr>
        </p:nvSpPr>
        <p:spPr>
          <a:xfrm>
            <a:off x="2708319" y="1872727"/>
            <a:ext cx="20954263" cy="8324181"/>
          </a:xfrm>
          <a:prstGeom prst="rect">
            <a:avLst/>
          </a:prstGeom>
        </p:spPr>
        <p:txBody>
          <a:bodyPr>
            <a:normAutofit/>
          </a:bodyPr>
          <a:lstStyle/>
          <a:p>
            <a:pPr>
              <a:defRPr sz="9900"/>
            </a:pPr>
            <a:r>
              <a:rPr sz="6000" dirty="0">
                <a:latin typeface="Helvetica" pitchFamily="2" charset="0"/>
              </a:rPr>
              <a:t>And those are two very different sets of questions,  and they have strong social and ethical and historiographical implications.</a:t>
            </a:r>
          </a:p>
          <a:p>
            <a:pPr>
              <a:defRPr sz="9900"/>
            </a:pPr>
            <a:r>
              <a:rPr sz="6000" dirty="0">
                <a:latin typeface="Helvetica" pitchFamily="2" charset="0"/>
              </a:rPr>
              <a:t>        </a:t>
            </a:r>
            <a:endParaRPr lang="it-IT" sz="6000" dirty="0">
              <a:latin typeface="Helvetica" pitchFamily="2" charset="0"/>
            </a:endParaRPr>
          </a:p>
          <a:p>
            <a:pPr>
              <a:defRPr sz="9900"/>
            </a:pPr>
            <a:r>
              <a:rPr sz="6000" dirty="0">
                <a:latin typeface="Helvetica" pitchFamily="2" charset="0"/>
              </a:rPr>
              <a:t>They're not going to make the same assumptions.</a:t>
            </a:r>
          </a:p>
          <a:p>
            <a:pPr>
              <a:defRPr sz="9900"/>
            </a:pPr>
            <a:endParaRPr lang="it-IT" sz="6000" dirty="0">
              <a:latin typeface="Helvetica" pitchFamily="2" charset="0"/>
            </a:endParaRPr>
          </a:p>
          <a:p>
            <a:pPr>
              <a:defRPr sz="9900"/>
            </a:pPr>
            <a:r>
              <a:rPr sz="6000" dirty="0">
                <a:latin typeface="Helvetica" pitchFamily="2" charset="0"/>
              </a:rPr>
              <a:t>They're not going to ask the same questions, and they're probably not going to use the same tools.</a:t>
            </a:r>
          </a:p>
        </p:txBody>
      </p:sp>
      <p:sp>
        <p:nvSpPr>
          <p:cNvPr id="250" name="JeffreY Shnapp, COMPUTATIONAL METHOD, EDEX COURSE"/>
          <p:cNvSpPr txBox="1">
            <a:spLocks noGrp="1"/>
          </p:cNvSpPr>
          <p:nvPr>
            <p:ph type="body" idx="21"/>
          </p:nvPr>
        </p:nvSpPr>
        <p:spPr>
          <a:xfrm>
            <a:off x="3771900" y="10870593"/>
            <a:ext cx="16840200" cy="6807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err="1"/>
              <a:t>JeffreY</a:t>
            </a:r>
            <a:r>
              <a:rPr dirty="0"/>
              <a:t> S</a:t>
            </a:r>
            <a:r>
              <a:rPr lang="it-IT" dirty="0"/>
              <a:t>c</a:t>
            </a:r>
            <a:r>
              <a:rPr dirty="0" err="1"/>
              <a:t>hnapp</a:t>
            </a:r>
            <a:r>
              <a:rPr dirty="0"/>
              <a:t>, COMPUTATIONAL METHOD, EDEX COURSE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WHAT IS DIGITAL HUMANITIES?…"/>
          <p:cNvSpPr txBox="1">
            <a:spLocks noGrp="1"/>
          </p:cNvSpPr>
          <p:nvPr>
            <p:ph type="body" sz="quarter" idx="1"/>
          </p:nvPr>
        </p:nvSpPr>
        <p:spPr>
          <a:prstGeom prst="rect">
            <a:avLst/>
          </a:prstGeom>
        </p:spPr>
        <p:txBody>
          <a:bodyPr>
            <a:normAutofit lnSpcReduction="10000"/>
          </a:bodyPr>
          <a:lstStyle/>
          <a:p>
            <a:pPr defTabSz="519937">
              <a:defRPr sz="2848" spc="-28"/>
            </a:pPr>
            <a:r>
              <a:t>WHAT IS DIGITAL HUMANITIES?</a:t>
            </a:r>
          </a:p>
          <a:p>
            <a:pPr defTabSz="519937">
              <a:defRPr sz="2848" spc="-28"/>
            </a:pPr>
            <a:endParaRPr/>
          </a:p>
          <a:p>
            <a:pPr defTabSz="519937">
              <a:defRPr sz="2848" spc="-28"/>
            </a:pPr>
            <a:r>
              <a:t>Various Authors</a:t>
            </a:r>
          </a:p>
          <a:p>
            <a:pPr defTabSz="519937">
              <a:defRPr sz="2848" spc="-28"/>
            </a:pPr>
            <a:endParaRPr/>
          </a:p>
          <a:p>
            <a:pPr defTabSz="519937">
              <a:defRPr sz="2848" spc="-28"/>
            </a:pPr>
            <a:endParaRPr/>
          </a:p>
          <a:p>
            <a:pPr defTabSz="519937">
              <a:defRPr sz="2848" spc="-28"/>
            </a:pPr>
            <a:r>
              <a:t>HARVARD EDEX</a:t>
            </a:r>
          </a:p>
        </p:txBody>
      </p:sp>
      <p:pic>
        <p:nvPicPr>
          <p:cNvPr id="256" name="harvardxdighum_01-v003200_dth.mp4" descr="harvardxdighum_01-v003200_dth.mp4"/>
          <p:cNvPicPr>
            <a:picLocks noGrp="1"/>
          </p:cNvPicPr>
          <p:nvPr>
            <p:ph type="pic" idx="21"/>
            <a:videoFile r:link="rId2"/>
            <p:extLst>
              <p:ext uri="{DAA4B4D4-6D71-4841-9C94-3DE7FCFB9230}">
                <p14:media xmlns:p14="http://schemas.microsoft.com/office/powerpoint/2010/main" r:embed="rId1"/>
              </p:ext>
            </p:extLst>
          </p:nvPr>
        </p:nvPicPr>
        <p:blipFill rotWithShape="1">
          <a:blip r:embed="rId5"/>
          <a:srcRect/>
          <a:stretch/>
        </p:blipFill>
        <p:spPr>
          <a:xfrm>
            <a:off x="544984" y="1030130"/>
            <a:ext cx="17780001" cy="1000125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419" fill="hold"/>
                                        <p:tgtEl>
                                          <p:spTgt spid="25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56"/>
                </p:tgtEl>
              </p:cMediaNode>
            </p:video>
            <p:seq concurrent="1" prevAc="none" nextAc="seek">
              <p:cTn id="8" restart="whenNotActive" fill="hold" evtFilter="cancelBubble" nodeType="interactiveSeq">
                <p:stCondLst>
                  <p:cond evt="onClick" delay="0">
                    <p:tgtEl>
                      <p:spTgt spid="25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6"/>
                                        </p:tgtEl>
                                      </p:cBhvr>
                                    </p:cmd>
                                  </p:childTnLst>
                                </p:cTn>
                              </p:par>
                            </p:childTnLst>
                          </p:cTn>
                        </p:par>
                      </p:childTnLst>
                    </p:cTn>
                  </p:par>
                </p:childTnLst>
              </p:cTn>
              <p:nextCondLst>
                <p:cond evt="onClick" delay="0">
                  <p:tgtEl>
                    <p:spTgt spid="25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https://imperiia.omeka.fas.harvard.edu…"/>
          <p:cNvSpPr txBox="1">
            <a:spLocks noGrp="1"/>
          </p:cNvSpPr>
          <p:nvPr>
            <p:ph type="body" sz="half" idx="1"/>
          </p:nvPr>
        </p:nvSpPr>
        <p:spPr>
          <a:xfrm>
            <a:off x="630621" y="1891862"/>
            <a:ext cx="23307305" cy="7455338"/>
          </a:xfrm>
          <a:prstGeom prst="rect">
            <a:avLst/>
          </a:prstGeom>
        </p:spPr>
        <p:txBody>
          <a:bodyPr>
            <a:normAutofit/>
          </a:bodyPr>
          <a:lstStyle/>
          <a:p>
            <a:pPr marL="172720" indent="-172720" defTabSz="330200">
              <a:defRPr sz="5600"/>
            </a:pPr>
            <a:r>
              <a:rPr sz="4800" u="sng" dirty="0">
                <a:latin typeface="Helvetica" pitchFamily="2" charset="0"/>
                <a:hlinkClick r:id="rId3"/>
              </a:rPr>
              <a:t>https://imperiia.omeka.fas.harvard.edu</a:t>
            </a:r>
            <a:br>
              <a:rPr lang="it-IT" sz="4800" u="sng" dirty="0">
                <a:latin typeface="Helvetica" pitchFamily="2" charset="0"/>
                <a:hlinkClick r:id="rId3"/>
              </a:rPr>
            </a:br>
            <a:endParaRPr sz="4800" u="sng" dirty="0">
              <a:latin typeface="Helvetica" pitchFamily="2" charset="0"/>
              <a:hlinkClick r:id="rId3"/>
            </a:endParaRPr>
          </a:p>
          <a:p>
            <a:pPr marL="172720" indent="-172720" defTabSz="330200">
              <a:defRPr sz="5600"/>
            </a:pPr>
            <a:r>
              <a:rPr sz="4800" u="sng" dirty="0">
                <a:latin typeface="Helvetica" pitchFamily="2" charset="0"/>
                <a:hlinkClick r:id="rId4"/>
              </a:rPr>
              <a:t>https://dhlab.yale.edu/projects/neural-neighbors.html</a:t>
            </a:r>
            <a:endParaRPr lang="it-IT" sz="4800" u="sng" dirty="0">
              <a:latin typeface="Helvetica" pitchFamily="2" charset="0"/>
              <a:hlinkClick r:id="rId4"/>
            </a:endParaRPr>
          </a:p>
          <a:p>
            <a:pPr marL="172720" indent="-172720" defTabSz="330200">
              <a:defRPr sz="5600"/>
            </a:pPr>
            <a:endParaRPr sz="4800" u="sng" dirty="0">
              <a:latin typeface="Helvetica" pitchFamily="2" charset="0"/>
              <a:hlinkClick r:id="rId4"/>
            </a:endParaRPr>
          </a:p>
          <a:p>
            <a:pPr marL="172720" indent="-172720" defTabSz="330200">
              <a:defRPr sz="5600"/>
            </a:pPr>
            <a:r>
              <a:rPr sz="4800" u="sng" dirty="0">
                <a:latin typeface="Helvetica" pitchFamily="2" charset="0"/>
                <a:hlinkClick r:id="rId5"/>
              </a:rPr>
              <a:t>https://oxfordfriars.wordpress.ncsu.edu</a:t>
            </a:r>
            <a:endParaRPr lang="it-IT" sz="4800" u="sng" dirty="0">
              <a:latin typeface="Helvetica" pitchFamily="2" charset="0"/>
              <a:hlinkClick r:id="rId5"/>
            </a:endParaRPr>
          </a:p>
          <a:p>
            <a:pPr marL="172720" indent="-172720" defTabSz="330200">
              <a:defRPr sz="5600"/>
            </a:pPr>
            <a:endParaRPr sz="4800" u="sng" dirty="0">
              <a:latin typeface="Helvetica" pitchFamily="2" charset="0"/>
              <a:hlinkClick r:id="rId5"/>
            </a:endParaRPr>
          </a:p>
          <a:p>
            <a:pPr marL="172720" indent="-172720" defTabSz="330200">
              <a:defRPr sz="5600"/>
            </a:pPr>
            <a:r>
              <a:rPr sz="4800" u="sng" dirty="0">
                <a:latin typeface="Helvetica" pitchFamily="2" charset="0"/>
                <a:hlinkClick r:id="rId6"/>
              </a:rPr>
              <a:t>https://library.harvard.edu/collections/scanned-maps</a:t>
            </a:r>
            <a:endParaRPr lang="it-IT" sz="4800" u="sng" dirty="0">
              <a:latin typeface="Helvetica" pitchFamily="2" charset="0"/>
              <a:hlinkClick r:id="rId6"/>
            </a:endParaRPr>
          </a:p>
          <a:p>
            <a:pPr marL="172720" indent="-172720" defTabSz="330200">
              <a:defRPr sz="5600"/>
            </a:pPr>
            <a:endParaRPr sz="4800" u="sng" dirty="0">
              <a:latin typeface="Helvetica" pitchFamily="2" charset="0"/>
              <a:hlinkClick r:id="rId6"/>
            </a:endParaRPr>
          </a:p>
          <a:p>
            <a:pPr marL="172720" indent="-172720" defTabSz="330200">
              <a:defRPr sz="5600"/>
            </a:pPr>
            <a:r>
              <a:rPr sz="4800" u="sng" dirty="0">
                <a:latin typeface="Helvetica" pitchFamily="2" charset="0"/>
                <a:hlinkClick r:id="rId7"/>
              </a:rPr>
              <a:t>http://giza.fas.harvard.edu</a:t>
            </a:r>
            <a:endParaRPr lang="it-IT" sz="4800" u="sng" dirty="0">
              <a:latin typeface="Helvetica" pitchFamily="2" charset="0"/>
            </a:endParaRPr>
          </a:p>
          <a:p>
            <a:pPr marL="172720" indent="-172720" defTabSz="330200">
              <a:defRPr sz="5600"/>
            </a:pPr>
            <a:endParaRPr lang="en-GB" sz="4800" u="sng" dirty="0">
              <a:latin typeface="Helvetica" pitchFamily="2" charset="0"/>
              <a:hlinkClick r:id="rId8"/>
            </a:endParaRPr>
          </a:p>
          <a:p>
            <a:pPr marL="0" indent="0" defTabSz="233679">
              <a:spcBef>
                <a:spcPts val="900"/>
              </a:spcBef>
              <a:buSzPct val="70000"/>
              <a:defRPr sz="5360" cap="none">
                <a:latin typeface="Druk Bold"/>
                <a:ea typeface="Druk Bold"/>
                <a:cs typeface="Druk Bold"/>
                <a:sym typeface="Druk Bold"/>
              </a:defRPr>
            </a:pPr>
            <a:r>
              <a:rPr lang="en-GB" sz="4800" u="sng" dirty="0">
                <a:latin typeface="Helvetica" pitchFamily="2" charset="0"/>
                <a:hlinkClick r:id="rId9"/>
              </a:rPr>
              <a:t>https://metalabharvard.github.io</a:t>
            </a:r>
          </a:p>
          <a:p>
            <a:pPr marL="172720" indent="-172720" defTabSz="330200">
              <a:defRPr sz="5600"/>
            </a:pPr>
            <a:endParaRPr sz="4800" u="sng" dirty="0">
              <a:latin typeface="Helvetica" pitchFamily="2" charset="0"/>
              <a:hlinkClick r:id="rId9"/>
            </a:endParaRPr>
          </a:p>
          <a:p>
            <a:pPr marL="172720" indent="-172720" defTabSz="330200">
              <a:defRPr sz="5600"/>
            </a:pPr>
            <a:endParaRPr sz="4800" u="sng" dirty="0">
              <a:latin typeface="Helvetica" pitchFamily="2" charset="0"/>
              <a:hlinkClick r:id="rId9"/>
            </a:endParaRPr>
          </a:p>
        </p:txBody>
      </p:sp>
      <p:sp>
        <p:nvSpPr>
          <p:cNvPr id="263" name="project visualized"/>
          <p:cNvSpPr txBox="1">
            <a:spLocks noGrp="1"/>
          </p:cNvSpPr>
          <p:nvPr>
            <p:ph type="body" idx="21"/>
          </p:nvPr>
        </p:nvSpPr>
        <p:spPr>
          <a:xfrm>
            <a:off x="630621" y="9361214"/>
            <a:ext cx="16840200" cy="6807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dirty="0">
                <a:latin typeface="Helvetica" pitchFamily="2" charset="0"/>
              </a:rPr>
              <a:t>LINKS TO DH PROJEXTS</a:t>
            </a:r>
            <a:endParaRPr dirty="0">
              <a:latin typeface="Helvetica" pitchFamily="2"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lear plesure…"/>
          <p:cNvSpPr txBox="1">
            <a:spLocks noGrp="1"/>
          </p:cNvSpPr>
          <p:nvPr>
            <p:ph type="body" idx="1"/>
          </p:nvPr>
        </p:nvSpPr>
        <p:spPr>
          <a:xfrm>
            <a:off x="2096681" y="1464764"/>
            <a:ext cx="20190638" cy="11212610"/>
          </a:xfrm>
          <a:prstGeom prst="rect">
            <a:avLst/>
          </a:prstGeom>
        </p:spPr>
        <p:txBody>
          <a:bodyPr>
            <a:noAutofit/>
          </a:bodyPr>
          <a:lstStyle/>
          <a:p>
            <a:pPr marL="1203742" indent="-1203742" defTabSz="627379">
              <a:buClr>
                <a:srgbClr val="96D35F"/>
              </a:buClr>
              <a:buSzPct val="250000"/>
              <a:buChar char="-"/>
              <a:defRPr sz="7372"/>
            </a:pPr>
            <a:r>
              <a:rPr sz="7200" dirty="0">
                <a:latin typeface="Helvetica" pitchFamily="2" charset="0"/>
              </a:rPr>
              <a:t>clear </a:t>
            </a:r>
            <a:r>
              <a:rPr sz="7200" dirty="0" err="1">
                <a:latin typeface="Helvetica" pitchFamily="2" charset="0"/>
              </a:rPr>
              <a:t>ple</a:t>
            </a:r>
            <a:r>
              <a:rPr lang="it-IT" sz="7200">
                <a:latin typeface="Helvetica" pitchFamily="2" charset="0"/>
              </a:rPr>
              <a:t>a</a:t>
            </a:r>
            <a:r>
              <a:rPr sz="7200">
                <a:latin typeface="Helvetica" pitchFamily="2" charset="0"/>
              </a:rPr>
              <a:t>sure</a:t>
            </a:r>
            <a:endParaRPr sz="7200" dirty="0">
              <a:latin typeface="Helvetica" pitchFamily="2" charset="0"/>
            </a:endParaRPr>
          </a:p>
          <a:p>
            <a:pPr marL="1203742" indent="-1203742" defTabSz="627379">
              <a:buClr>
                <a:srgbClr val="96D35F"/>
              </a:buClr>
              <a:buSzPct val="250000"/>
              <a:buChar char="-"/>
              <a:defRPr sz="7372"/>
            </a:pPr>
            <a:r>
              <a:rPr sz="7200" dirty="0">
                <a:latin typeface="Helvetica" pitchFamily="2" charset="0"/>
              </a:rPr>
              <a:t>information data</a:t>
            </a:r>
          </a:p>
          <a:p>
            <a:pPr marL="1203742" indent="-1203742" defTabSz="627379">
              <a:buClr>
                <a:srgbClr val="96D35F"/>
              </a:buClr>
              <a:buSzPct val="250000"/>
              <a:buChar char="-"/>
              <a:defRPr sz="7372"/>
            </a:pPr>
            <a:r>
              <a:rPr sz="7200" dirty="0">
                <a:latin typeface="Helvetica" pitchFamily="2" charset="0"/>
              </a:rPr>
              <a:t>computational analysis</a:t>
            </a:r>
          </a:p>
          <a:p>
            <a:pPr marL="1203742" indent="-1203742" defTabSz="627379">
              <a:buClr>
                <a:srgbClr val="96D35F"/>
              </a:buClr>
              <a:buSzPct val="250000"/>
              <a:buChar char="-"/>
              <a:defRPr sz="7372"/>
            </a:pPr>
            <a:r>
              <a:rPr sz="7200" dirty="0">
                <a:latin typeface="Helvetica" pitchFamily="2" charset="0"/>
              </a:rPr>
              <a:t>interdisciplinary</a:t>
            </a:r>
          </a:p>
          <a:p>
            <a:pPr marL="1203742" indent="-1203742" defTabSz="627379">
              <a:buClr>
                <a:srgbClr val="96D35F"/>
              </a:buClr>
              <a:buSzPct val="250000"/>
              <a:buChar char="-"/>
              <a:defRPr sz="7372"/>
            </a:pPr>
            <a:r>
              <a:rPr sz="7200" dirty="0">
                <a:latin typeface="Helvetica" pitchFamily="2" charset="0"/>
              </a:rPr>
              <a:t>collaborative </a:t>
            </a:r>
            <a:r>
              <a:rPr lang="it-IT" sz="7200">
                <a:latin typeface="Helvetica" pitchFamily="2" charset="0"/>
              </a:rPr>
              <a:t>,</a:t>
            </a:r>
            <a:r>
              <a:rPr sz="7200">
                <a:latin typeface="Helvetica" pitchFamily="2" charset="0"/>
              </a:rPr>
              <a:t> </a:t>
            </a:r>
            <a:r>
              <a:rPr sz="7200" dirty="0">
                <a:latin typeface="Helvetica" pitchFamily="2" charset="0"/>
              </a:rPr>
              <a:t>connections </a:t>
            </a:r>
            <a:r>
              <a:rPr lang="it-IT" sz="7200">
                <a:latin typeface="Helvetica" pitchFamily="2" charset="0"/>
              </a:rPr>
              <a:t>,</a:t>
            </a:r>
            <a:r>
              <a:rPr sz="7200">
                <a:latin typeface="Helvetica" pitchFamily="2" charset="0"/>
              </a:rPr>
              <a:t> </a:t>
            </a:r>
            <a:r>
              <a:rPr sz="7200" dirty="0">
                <a:latin typeface="Helvetica" pitchFamily="2" charset="0"/>
              </a:rPr>
              <a:t>designers are at the center of the network </a:t>
            </a:r>
          </a:p>
          <a:p>
            <a:pPr marL="1203742" indent="-1203742" defTabSz="627379">
              <a:buClr>
                <a:srgbClr val="96D35F"/>
              </a:buClr>
              <a:buSzPct val="250000"/>
              <a:buChar char="-"/>
              <a:defRPr sz="7372"/>
            </a:pPr>
            <a:r>
              <a:rPr sz="7200" dirty="0">
                <a:latin typeface="Helvetica" pitchFamily="2" charset="0"/>
              </a:rPr>
              <a:t>broader range of material</a:t>
            </a:r>
          </a:p>
          <a:p>
            <a:pPr marL="1203742" indent="-1203742" defTabSz="627379">
              <a:buClr>
                <a:srgbClr val="96D35F"/>
              </a:buClr>
              <a:buSzPct val="250000"/>
              <a:buChar char="-"/>
              <a:defRPr sz="7372"/>
            </a:pPr>
            <a:r>
              <a:rPr sz="7200" dirty="0">
                <a:latin typeface="Helvetica" pitchFamily="2" charset="0"/>
              </a:rPr>
              <a:t>perc</a:t>
            </a:r>
            <a:r>
              <a:rPr lang="it-IT" sz="7200">
                <a:latin typeface="Helvetica" pitchFamily="2" charset="0"/>
              </a:rPr>
              <a:t>e</a:t>
            </a:r>
            <a:r>
              <a:rPr sz="7200">
                <a:latin typeface="Helvetica" pitchFamily="2" charset="0"/>
              </a:rPr>
              <a:t>ive </a:t>
            </a:r>
            <a:r>
              <a:rPr sz="7200" dirty="0">
                <a:latin typeface="Helvetica" pitchFamily="2" charset="0"/>
              </a:rPr>
              <a:t>changing</a:t>
            </a:r>
          </a:p>
          <a:p>
            <a:pPr marL="1203742" indent="-1203742" defTabSz="627379">
              <a:buClr>
                <a:srgbClr val="96D35F"/>
              </a:buClr>
              <a:buSzPct val="250000"/>
              <a:buChar char="-"/>
              <a:defRPr sz="7372"/>
            </a:pPr>
            <a:r>
              <a:rPr sz="7200" dirty="0">
                <a:latin typeface="Helvetica" pitchFamily="2" charset="0"/>
              </a:rPr>
              <a:t>media history in history</a:t>
            </a:r>
          </a:p>
          <a:p>
            <a:pPr marL="1203742" indent="-1203742" defTabSz="627379">
              <a:buClr>
                <a:srgbClr val="96D35F"/>
              </a:buClr>
              <a:buSzPct val="250000"/>
              <a:buChar char="-"/>
              <a:defRPr sz="7372"/>
            </a:pPr>
            <a:r>
              <a:rPr sz="7200" dirty="0">
                <a:latin typeface="Helvetica" pitchFamily="2" charset="0"/>
              </a:rPr>
              <a:t>metadata </a:t>
            </a:r>
            <a:r>
              <a:rPr lang="it-IT" sz="7200">
                <a:latin typeface="Helvetica" pitchFamily="2" charset="0"/>
              </a:rPr>
              <a:t>,</a:t>
            </a:r>
            <a:r>
              <a:rPr sz="7200">
                <a:latin typeface="Helvetica" pitchFamily="2" charset="0"/>
              </a:rPr>
              <a:t> </a:t>
            </a:r>
            <a:r>
              <a:rPr sz="7200" dirty="0">
                <a:latin typeface="Helvetica" pitchFamily="2" charset="0"/>
              </a:rPr>
              <a:t>network analysis etc.</a:t>
            </a:r>
          </a:p>
        </p:txBody>
      </p:sp>
      <p:sp>
        <p:nvSpPr>
          <p:cNvPr id="269" name="Key words quoted"/>
          <p:cNvSpPr txBox="1">
            <a:spLocks noGrp="1"/>
          </p:cNvSpPr>
          <p:nvPr>
            <p:ph type="body" idx="21"/>
          </p:nvPr>
        </p:nvSpPr>
        <p:spPr>
          <a:xfrm>
            <a:off x="2096681" y="784042"/>
            <a:ext cx="16840201" cy="6807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dirty="0">
                <a:latin typeface="Helvetica" pitchFamily="2" charset="0"/>
              </a:rPr>
              <a:t>Key words quoted</a:t>
            </a:r>
          </a:p>
        </p:txBody>
      </p:sp>
      <p:sp>
        <p:nvSpPr>
          <p:cNvPr id="2" name="Rectangle 1">
            <a:extLst>
              <a:ext uri="{FF2B5EF4-FFF2-40B4-BE49-F238E27FC236}">
                <a16:creationId xmlns:a16="http://schemas.microsoft.com/office/drawing/2014/main" id="{D33AE26F-045D-E645-BFC3-09DFFB22A517}"/>
              </a:ext>
            </a:extLst>
          </p:cNvPr>
          <p:cNvSpPr/>
          <p:nvPr/>
        </p:nvSpPr>
        <p:spPr>
          <a:xfrm>
            <a:off x="2096681" y="12342335"/>
            <a:ext cx="18813518" cy="1477328"/>
          </a:xfrm>
          <a:prstGeom prst="rect">
            <a:avLst/>
          </a:prstGeom>
          <a:ln w="12700">
            <a:miter lim="400000"/>
          </a:ln>
        </p:spPr>
        <p:txBody>
          <a:bodyPr lIns="50800" tIns="50800" rIns="50800" bIns="50800">
            <a:normAutofit/>
          </a:bodyPr>
          <a:lstStyle/>
          <a:p>
            <a:pPr algn="l">
              <a:lnSpc>
                <a:spcPts val="3600"/>
              </a:lnSpc>
            </a:pPr>
            <a:r>
              <a:rPr lang="it-IT" sz="3200" cap="all" spc="-32" dirty="0" err="1">
                <a:solidFill>
                  <a:srgbClr val="5E5E5E"/>
                </a:solidFill>
                <a:latin typeface="Helvetica" pitchFamily="2" charset="0"/>
                <a:sym typeface="Proxima Nova Extrabold"/>
              </a:rPr>
              <a:t>all</a:t>
            </a:r>
            <a:r>
              <a:rPr lang="it-IT" sz="3200" cap="all" spc="-32" dirty="0">
                <a:solidFill>
                  <a:srgbClr val="5E5E5E"/>
                </a:solidFill>
                <a:latin typeface="Helvetica" pitchFamily="2" charset="0"/>
                <a:sym typeface="Proxima Nova Extrabold"/>
              </a:rPr>
              <a:t> </a:t>
            </a:r>
            <a:r>
              <a:rPr lang="it-IT" sz="3200" cap="all" spc="-32" dirty="0" err="1">
                <a:solidFill>
                  <a:srgbClr val="5E5E5E"/>
                </a:solidFill>
                <a:latin typeface="Helvetica" pitchFamily="2" charset="0"/>
                <a:sym typeface="Proxima Nova Extrabold"/>
              </a:rPr>
              <a:t>these</a:t>
            </a:r>
            <a:r>
              <a:rPr lang="it-IT" sz="3200" cap="all" spc="-32" dirty="0">
                <a:solidFill>
                  <a:srgbClr val="5E5E5E"/>
                </a:solidFill>
                <a:latin typeface="Helvetica" pitchFamily="2" charset="0"/>
                <a:sym typeface="Proxima Nova Extrabold"/>
              </a:rPr>
              <a:t> </a:t>
            </a:r>
            <a:r>
              <a:rPr lang="it-IT" sz="3200" cap="all" spc="-32" dirty="0" err="1">
                <a:solidFill>
                  <a:srgbClr val="5E5E5E"/>
                </a:solidFill>
                <a:latin typeface="Helvetica" pitchFamily="2" charset="0"/>
                <a:sym typeface="Proxima Nova Extrabold"/>
              </a:rPr>
              <a:t>key</a:t>
            </a:r>
            <a:r>
              <a:rPr lang="it-IT" sz="3200" cap="all" spc="-32" dirty="0">
                <a:solidFill>
                  <a:srgbClr val="5E5E5E"/>
                </a:solidFill>
                <a:latin typeface="Helvetica" pitchFamily="2" charset="0"/>
                <a:sym typeface="Proxima Nova Extrabold"/>
              </a:rPr>
              <a:t> </a:t>
            </a:r>
            <a:r>
              <a:rPr lang="it-IT" sz="3200" cap="all" spc="-32" dirty="0" err="1">
                <a:solidFill>
                  <a:srgbClr val="5E5E5E"/>
                </a:solidFill>
                <a:latin typeface="Helvetica" pitchFamily="2" charset="0"/>
                <a:sym typeface="Proxima Nova Extrabold"/>
              </a:rPr>
              <a:t>words</a:t>
            </a:r>
            <a:r>
              <a:rPr lang="it-IT" sz="3200" cap="all" spc="-32" dirty="0">
                <a:solidFill>
                  <a:srgbClr val="5E5E5E"/>
                </a:solidFill>
                <a:latin typeface="Helvetica" pitchFamily="2" charset="0"/>
                <a:sym typeface="Proxima Nova Extrabold"/>
              </a:rPr>
              <a:t> are </a:t>
            </a:r>
            <a:r>
              <a:rPr lang="it-IT" sz="3200" cap="all" spc="-32" dirty="0" err="1">
                <a:solidFill>
                  <a:srgbClr val="5E5E5E"/>
                </a:solidFill>
                <a:latin typeface="Helvetica" pitchFamily="2" charset="0"/>
                <a:sym typeface="Proxima Nova Extrabold"/>
              </a:rPr>
              <a:t>very</a:t>
            </a:r>
            <a:r>
              <a:rPr lang="it-IT" sz="3200" cap="all" spc="-32" dirty="0">
                <a:solidFill>
                  <a:srgbClr val="5E5E5E"/>
                </a:solidFill>
                <a:latin typeface="Helvetica" pitchFamily="2" charset="0"/>
                <a:sym typeface="Proxima Nova Extrabold"/>
              </a:rPr>
              <a:t> </a:t>
            </a:r>
            <a:r>
              <a:rPr lang="it-IT" sz="3200" cap="all" spc="-32" dirty="0" err="1">
                <a:solidFill>
                  <a:srgbClr val="5E5E5E"/>
                </a:solidFill>
                <a:latin typeface="Helvetica" pitchFamily="2" charset="0"/>
                <a:sym typeface="Proxima Nova Extrabold"/>
              </a:rPr>
              <a:t>fascinating</a:t>
            </a:r>
            <a:r>
              <a:rPr lang="it-IT" sz="3200" cap="all" spc="-32" dirty="0">
                <a:solidFill>
                  <a:srgbClr val="5E5E5E"/>
                </a:solidFill>
                <a:latin typeface="Helvetica" pitchFamily="2" charset="0"/>
                <a:sym typeface="Proxima Nova Extrabold"/>
              </a:rPr>
              <a:t>, and </a:t>
            </a:r>
            <a:r>
              <a:rPr lang="it-IT" sz="3200" cap="all" spc="-32" dirty="0" err="1">
                <a:solidFill>
                  <a:srgbClr val="5E5E5E"/>
                </a:solidFill>
                <a:latin typeface="Helvetica" pitchFamily="2" charset="0"/>
                <a:sym typeface="Proxima Nova Extrabold"/>
              </a:rPr>
              <a:t>could</a:t>
            </a:r>
            <a:r>
              <a:rPr lang="it-IT" sz="3200" cap="all" spc="-32" dirty="0">
                <a:solidFill>
                  <a:srgbClr val="5E5E5E"/>
                </a:solidFill>
                <a:latin typeface="Helvetica" pitchFamily="2" charset="0"/>
                <a:sym typeface="Proxima Nova Extrabold"/>
              </a:rPr>
              <a:t> </a:t>
            </a:r>
            <a:r>
              <a:rPr lang="it-IT" sz="3200" cap="all" spc="-32" dirty="0" err="1">
                <a:solidFill>
                  <a:srgbClr val="5E5E5E"/>
                </a:solidFill>
                <a:latin typeface="Helvetica" pitchFamily="2" charset="0"/>
                <a:sym typeface="Proxima Nova Extrabold"/>
              </a:rPr>
              <a:t>constitute</a:t>
            </a:r>
            <a:r>
              <a:rPr lang="it-IT" sz="3200" cap="all" spc="-32" dirty="0">
                <a:solidFill>
                  <a:srgbClr val="5E5E5E"/>
                </a:solidFill>
                <a:latin typeface="Helvetica" pitchFamily="2" charset="0"/>
                <a:sym typeface="Proxima Nova Extrabold"/>
              </a:rPr>
              <a:t> a </a:t>
            </a:r>
            <a:r>
              <a:rPr lang="it-IT" sz="3200" cap="all" spc="-32" dirty="0" err="1">
                <a:solidFill>
                  <a:srgbClr val="5E5E5E"/>
                </a:solidFill>
                <a:latin typeface="Helvetica" pitchFamily="2" charset="0"/>
                <a:sym typeface="Proxima Nova Extrabold"/>
              </a:rPr>
              <a:t>sufficient</a:t>
            </a:r>
            <a:r>
              <a:rPr lang="it-IT" sz="3200" cap="all" spc="-32" dirty="0">
                <a:solidFill>
                  <a:srgbClr val="5E5E5E"/>
                </a:solidFill>
                <a:latin typeface="Helvetica" pitchFamily="2" charset="0"/>
                <a:sym typeface="Proxima Nova Extrabold"/>
              </a:rPr>
              <a:t> </a:t>
            </a:r>
            <a:r>
              <a:rPr lang="it-IT" sz="3200" cap="all" spc="-32" dirty="0" err="1">
                <a:solidFill>
                  <a:srgbClr val="5E5E5E"/>
                </a:solidFill>
                <a:latin typeface="Helvetica" pitchFamily="2" charset="0"/>
                <a:sym typeface="Proxima Nova Extrabold"/>
              </a:rPr>
              <a:t>reason</a:t>
            </a:r>
            <a:r>
              <a:rPr lang="it-IT" sz="3200" cap="all" spc="-32" dirty="0">
                <a:solidFill>
                  <a:srgbClr val="5E5E5E"/>
                </a:solidFill>
                <a:latin typeface="Helvetica" pitchFamily="2" charset="0"/>
                <a:sym typeface="Proxima Nova Extrabold"/>
              </a:rPr>
              <a:t> to </a:t>
            </a:r>
            <a:r>
              <a:rPr lang="it-IT" sz="3200" cap="all" spc="-32" dirty="0" err="1">
                <a:solidFill>
                  <a:srgbClr val="5E5E5E"/>
                </a:solidFill>
                <a:latin typeface="Helvetica" pitchFamily="2" charset="0"/>
                <a:sym typeface="Proxima Nova Extrabold"/>
              </a:rPr>
              <a:t>delve</a:t>
            </a:r>
            <a:r>
              <a:rPr lang="it-IT" sz="3200" cap="all" spc="-32" dirty="0">
                <a:solidFill>
                  <a:srgbClr val="5E5E5E"/>
                </a:solidFill>
                <a:latin typeface="Helvetica" pitchFamily="2" charset="0"/>
                <a:sym typeface="Proxima Nova Extrabold"/>
              </a:rPr>
              <a:t> </a:t>
            </a:r>
            <a:r>
              <a:rPr lang="it-IT" sz="3200" cap="all" spc="-32" dirty="0" err="1">
                <a:solidFill>
                  <a:srgbClr val="5E5E5E"/>
                </a:solidFill>
                <a:latin typeface="Helvetica" pitchFamily="2" charset="0"/>
                <a:sym typeface="Proxima Nova Extrabold"/>
              </a:rPr>
              <a:t>into</a:t>
            </a:r>
            <a:r>
              <a:rPr lang="it-IT" sz="3200" cap="all" spc="-32" dirty="0">
                <a:solidFill>
                  <a:srgbClr val="5E5E5E"/>
                </a:solidFill>
                <a:latin typeface="Helvetica" pitchFamily="2" charset="0"/>
                <a:sym typeface="Proxima Nova Extrabold"/>
              </a:rPr>
              <a:t> the discipline of DH</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6D35F"/>
            </a:gs>
            <a:gs pos="100000">
              <a:srgbClr val="FF8648"/>
            </a:gs>
          </a:gsLst>
          <a:lin ang="5400000" scaled="0"/>
        </a:gradFill>
        <a:effectLst/>
      </p:bgPr>
    </p:bg>
    <p:spTree>
      <p:nvGrpSpPr>
        <p:cNvPr id="1" name=""/>
        <p:cNvGrpSpPr/>
        <p:nvPr/>
      </p:nvGrpSpPr>
      <p:grpSpPr>
        <a:xfrm>
          <a:off x="0" y="0"/>
          <a:ext cx="0" cy="0"/>
          <a:chOff x="0" y="0"/>
          <a:chExt cx="0" cy="0"/>
        </a:xfrm>
      </p:grpSpPr>
      <p:sp>
        <p:nvSpPr>
          <p:cNvPr id="154" name="mario.verdicchio@unibg.it…"/>
          <p:cNvSpPr txBox="1">
            <a:spLocks noGrp="1"/>
          </p:cNvSpPr>
          <p:nvPr>
            <p:ph type="body" sz="half" idx="1"/>
          </p:nvPr>
        </p:nvSpPr>
        <p:spPr>
          <a:xfrm>
            <a:off x="1229710" y="2754891"/>
            <a:ext cx="22292442" cy="5310478"/>
          </a:xfrm>
          <a:prstGeom prst="rect">
            <a:avLst/>
          </a:prstGeom>
        </p:spPr>
        <p:txBody>
          <a:bodyPr>
            <a:normAutofit/>
          </a:bodyPr>
          <a:lstStyle/>
          <a:p>
            <a:pPr marL="315213" indent="-315213" defTabSz="602615">
              <a:lnSpc>
                <a:spcPct val="80000"/>
              </a:lnSpc>
              <a:defRPr sz="10220" spc="0"/>
            </a:pPr>
            <a:r>
              <a:rPr sz="8000" dirty="0">
                <a:latin typeface="Helvetica" pitchFamily="2" charset="0"/>
              </a:rPr>
              <a:t>mario.verdicchio@unibg.it</a:t>
            </a:r>
            <a:endParaRPr lang="it-IT" sz="8000" dirty="0">
              <a:latin typeface="Helvetica" pitchFamily="2" charset="0"/>
            </a:endParaRPr>
          </a:p>
          <a:p>
            <a:pPr marL="315213" indent="-315213" defTabSz="602615">
              <a:lnSpc>
                <a:spcPct val="80000"/>
              </a:lnSpc>
              <a:defRPr sz="10220" spc="0"/>
            </a:pPr>
            <a:endParaRPr lang="it-IT" sz="8000" dirty="0">
              <a:latin typeface="Helvetica" pitchFamily="2" charset="0"/>
            </a:endParaRPr>
          </a:p>
          <a:p>
            <a:pPr marL="315213" indent="-315213" defTabSz="602615">
              <a:lnSpc>
                <a:spcPct val="80000"/>
              </a:lnSpc>
              <a:defRPr sz="10220" spc="0"/>
            </a:pPr>
            <a:r>
              <a:rPr lang="it-IT" sz="8000" dirty="0">
                <a:latin typeface="Helvetica" pitchFamily="2" charset="0"/>
              </a:rPr>
              <a:t>https://</a:t>
            </a:r>
            <a:r>
              <a:rPr lang="it-IT" sz="8000" dirty="0" err="1">
                <a:latin typeface="Helvetica" pitchFamily="2" charset="0"/>
              </a:rPr>
              <a:t>cs.unibg.it</a:t>
            </a:r>
            <a:r>
              <a:rPr lang="it-IT" sz="8000" dirty="0">
                <a:latin typeface="Helvetica" pitchFamily="2" charset="0"/>
              </a:rPr>
              <a:t>/verdicchio/</a:t>
            </a:r>
            <a:r>
              <a:rPr lang="it-IT" sz="8000" dirty="0" err="1">
                <a:latin typeface="Helvetica" pitchFamily="2" charset="0"/>
              </a:rPr>
              <a:t>dh.html</a:t>
            </a:r>
            <a:endParaRPr sz="8000" dirty="0">
              <a:latin typeface="Helvetica" pitchFamily="2" charset="0"/>
            </a:endParaRPr>
          </a:p>
          <a:p>
            <a:pPr marL="315213" indent="-315213" defTabSz="602615">
              <a:lnSpc>
                <a:spcPct val="80000"/>
              </a:lnSpc>
              <a:defRPr sz="10220" spc="0"/>
            </a:pPr>
            <a:endParaRPr sz="8000" u="sng" dirty="0">
              <a:latin typeface="Helvetica" pitchFamily="2" charset="0"/>
              <a:hlinkClick r:id="rId2"/>
            </a:endParaRPr>
          </a:p>
        </p:txBody>
      </p:sp>
      <p:sp>
        <p:nvSpPr>
          <p:cNvPr id="155" name="Thuesdays 11 - 13                            .                                 Thursdays 13 - 14…"/>
          <p:cNvSpPr txBox="1">
            <a:spLocks noGrp="1"/>
          </p:cNvSpPr>
          <p:nvPr>
            <p:ph type="body" idx="21"/>
          </p:nvPr>
        </p:nvSpPr>
        <p:spPr>
          <a:xfrm>
            <a:off x="1483584" y="8828954"/>
            <a:ext cx="21798894" cy="30660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pPr marL="237490" indent="-237490" defTabSz="454025">
              <a:lnSpc>
                <a:spcPct val="80000"/>
              </a:lnSpc>
              <a:defRPr sz="7700" spc="0">
                <a:solidFill>
                  <a:srgbClr val="FFFFFF"/>
                </a:solidFill>
                <a:latin typeface="+mn-lt"/>
                <a:ea typeface="+mn-ea"/>
                <a:cs typeface="+mn-cs"/>
                <a:sym typeface="Druk Medium"/>
              </a:defRPr>
            </a:pPr>
            <a:endParaRPr lang="it-IT" dirty="0">
              <a:latin typeface="Helvetica" pitchFamily="2" charset="0"/>
            </a:endParaRPr>
          </a:p>
          <a:p>
            <a:pPr marL="237490" indent="-237490" defTabSz="454025">
              <a:lnSpc>
                <a:spcPct val="80000"/>
              </a:lnSpc>
              <a:defRPr sz="7700" spc="0">
                <a:solidFill>
                  <a:srgbClr val="FFFFFF"/>
                </a:solidFill>
                <a:latin typeface="+mn-lt"/>
                <a:ea typeface="+mn-ea"/>
                <a:cs typeface="+mn-cs"/>
                <a:sym typeface="Druk Medium"/>
              </a:defRPr>
            </a:pPr>
            <a:r>
              <a:rPr lang="it-IT" dirty="0">
                <a:latin typeface="Helvetica" pitchFamily="2" charset="0"/>
              </a:rPr>
              <a:t>FRIDAYS</a:t>
            </a:r>
            <a:r>
              <a:rPr dirty="0">
                <a:latin typeface="Helvetica" pitchFamily="2" charset="0"/>
              </a:rPr>
              <a:t> 1</a:t>
            </a:r>
            <a:r>
              <a:rPr lang="it-IT" dirty="0">
                <a:latin typeface="Helvetica" pitchFamily="2" charset="0"/>
              </a:rPr>
              <a:t>5:00</a:t>
            </a:r>
            <a:r>
              <a:rPr lang="en-IT" dirty="0">
                <a:latin typeface="Helvetica" pitchFamily="2" charset="0"/>
              </a:rPr>
              <a:t> – </a:t>
            </a:r>
            <a:r>
              <a:rPr dirty="0">
                <a:latin typeface="Helvetica" pitchFamily="2" charset="0"/>
              </a:rPr>
              <a:t>1</a:t>
            </a:r>
            <a:r>
              <a:rPr lang="it-IT" dirty="0">
                <a:latin typeface="Helvetica" pitchFamily="2" charset="0"/>
              </a:rPr>
              <a:t>8:00 SALVECCHIO 5</a:t>
            </a:r>
            <a:br>
              <a:rPr lang="en-GB" dirty="0">
                <a:latin typeface="Helvetica" pitchFamily="2" charset="0"/>
              </a:rPr>
            </a:br>
            <a:endParaRPr dirty="0">
              <a:latin typeface="Helvetica" pitchFamily="2"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OXFORD FRIARS PROJECT  FILM…"/>
          <p:cNvSpPr txBox="1">
            <a:spLocks noGrp="1"/>
          </p:cNvSpPr>
          <p:nvPr>
            <p:ph type="body" sz="quarter" idx="1"/>
          </p:nvPr>
        </p:nvSpPr>
        <p:spPr>
          <a:xfrm>
            <a:off x="19203606" y="7768533"/>
            <a:ext cx="4584700" cy="3488046"/>
          </a:xfrm>
          <a:prstGeom prst="rect">
            <a:avLst/>
          </a:prstGeom>
        </p:spPr>
        <p:txBody>
          <a:bodyPr>
            <a:noAutofit/>
          </a:bodyPr>
          <a:lstStyle/>
          <a:p>
            <a:pPr defTabSz="438150">
              <a:defRPr sz="2400" spc="-24"/>
            </a:pPr>
            <a:r>
              <a:rPr dirty="0">
                <a:latin typeface="Helvetica" pitchFamily="2" charset="0"/>
              </a:rPr>
              <a:t>OXFORD FRIARS PROJECT  FILM</a:t>
            </a:r>
          </a:p>
          <a:p>
            <a:pPr defTabSz="438150">
              <a:defRPr sz="2400" spc="-24"/>
            </a:pPr>
            <a:r>
              <a:rPr dirty="0">
                <a:latin typeface="Helvetica" pitchFamily="2" charset="0"/>
              </a:rPr>
              <a:t>Great houses make not man holy: Mendicant Architecture in </a:t>
            </a:r>
            <a:r>
              <a:rPr dirty="0" err="1">
                <a:latin typeface="Helvetica" pitchFamily="2" charset="0"/>
              </a:rPr>
              <a:t>Medioeval</a:t>
            </a:r>
            <a:r>
              <a:rPr dirty="0">
                <a:latin typeface="Helvetica" pitchFamily="2" charset="0"/>
              </a:rPr>
              <a:t> Oxford</a:t>
            </a:r>
          </a:p>
          <a:p>
            <a:pPr defTabSz="438150">
              <a:defRPr sz="2400" spc="-24"/>
            </a:pPr>
            <a:endParaRPr dirty="0">
              <a:latin typeface="Helvetica" pitchFamily="2" charset="0"/>
            </a:endParaRPr>
          </a:p>
          <a:p>
            <a:pPr defTabSz="438150">
              <a:defRPr sz="2400" spc="-24"/>
            </a:pPr>
            <a:r>
              <a:rPr dirty="0">
                <a:latin typeface="Helvetica" pitchFamily="2" charset="0"/>
              </a:rPr>
              <a:t>J. Knowles, </a:t>
            </a:r>
            <a:r>
              <a:rPr dirty="0" err="1">
                <a:latin typeface="Helvetica" pitchFamily="2" charset="0"/>
              </a:rPr>
              <a:t>M.Koszycky</a:t>
            </a:r>
            <a:endParaRPr dirty="0">
              <a:latin typeface="Helvetica" pitchFamily="2" charset="0"/>
            </a:endParaRPr>
          </a:p>
          <a:p>
            <a:pPr defTabSz="438150">
              <a:defRPr sz="2400" spc="-24"/>
            </a:pPr>
            <a:endParaRPr dirty="0">
              <a:latin typeface="Helvetica" pitchFamily="2" charset="0"/>
            </a:endParaRPr>
          </a:p>
          <a:p>
            <a:pPr defTabSz="342900">
              <a:defRPr sz="1275" b="1" u="sng" spc="0">
                <a:solidFill>
                  <a:srgbClr val="409CFF"/>
                </a:solidFill>
                <a:uFill>
                  <a:solidFill>
                    <a:srgbClr val="409CFF"/>
                  </a:solidFill>
                </a:uFill>
                <a:latin typeface="Helvetica"/>
                <a:ea typeface="Helvetica"/>
                <a:cs typeface="Helvetica"/>
                <a:sym typeface="Helvetica"/>
              </a:defRPr>
            </a:pPr>
            <a:r>
              <a:rPr sz="2000" dirty="0">
                <a:latin typeface="Helvetica" pitchFamily="2" charset="0"/>
                <a:hlinkClick r:id="rId4"/>
              </a:rPr>
              <a:t>https://vimeo.com/26658584</a:t>
            </a:r>
          </a:p>
        </p:txBody>
      </p:sp>
      <p:pic>
        <p:nvPicPr>
          <p:cNvPr id="275" name="foto 30-11-20, 13 01 49.png" descr="foto 30-11-20, 13 01 49.png"/>
          <p:cNvPicPr>
            <a:picLocks noGrp="1" noChangeAspect="1"/>
          </p:cNvPicPr>
          <p:nvPr>
            <p:ph type="pic" idx="21"/>
          </p:nvPr>
        </p:nvPicPr>
        <p:blipFill>
          <a:blip r:embed="rId5">
            <a:alphaModFix amt="58999"/>
          </a:blip>
          <a:srcRect/>
          <a:stretch>
            <a:fillRect/>
          </a:stretch>
        </p:blipFill>
        <p:spPr>
          <a:xfrm>
            <a:off x="5026633" y="0"/>
            <a:ext cx="8996734" cy="12001500"/>
          </a:xfrm>
          <a:prstGeom prst="rect">
            <a:avLst/>
          </a:prstGeom>
        </p:spPr>
      </p:pic>
      <p:pic>
        <p:nvPicPr>
          <p:cNvPr id="278" name="Great Houses Make Not Men Holy: Mendicant Architecture in Medieval Oxford (High Res)" descr="Great Houses Make Not Men Holy: Mendicant Architecture in Medieval Oxford (High Res)"/>
          <p:cNvPicPr>
            <a:picLocks/>
          </p:cNvPicPr>
          <p:nvPr>
            <a:videoFile r:link="rId1"/>
          </p:nvPr>
        </p:nvPicPr>
        <p:blipFill>
          <a:blip r:embed="rId6"/>
          <a:stretch>
            <a:fillRect/>
          </a:stretch>
        </p:blipFill>
        <p:spPr>
          <a:xfrm>
            <a:off x="6037051" y="6065857"/>
            <a:ext cx="6963723" cy="4613467"/>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8"/>
                </p:tgtEl>
              </p:cMediaNode>
            </p:video>
            <p:seq concurrent="1" prevAc="none" nextAc="seek">
              <p:cTn id="8" restart="whenNotActive" fill="hold" evtFilter="cancelBubble" nodeType="interactiveSeq">
                <p:stCondLst>
                  <p:cond evt="onClick" delay="0">
                    <p:tgtEl>
                      <p:spTgt spid="27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8"/>
                                        </p:tgtEl>
                                      </p:cBhvr>
                                    </p:cmd>
                                  </p:childTnLst>
                                </p:cTn>
                              </p:par>
                            </p:childTnLst>
                          </p:cTn>
                        </p:par>
                      </p:childTnLst>
                    </p:cTn>
                  </p:par>
                </p:childTnLst>
              </p:cTn>
              <p:nextCondLst>
                <p:cond evt="onClick" delay="0">
                  <p:tgtEl>
                    <p:spTgt spid="27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6D35F"/>
            </a:gs>
            <a:gs pos="100000">
              <a:srgbClr val="FF8648"/>
            </a:gs>
          </a:gsLst>
          <a:lin ang="5340000" scaled="0"/>
        </a:gradFill>
        <a:effectLst/>
      </p:bgPr>
    </p:bg>
    <p:spTree>
      <p:nvGrpSpPr>
        <p:cNvPr id="1" name=""/>
        <p:cNvGrpSpPr/>
        <p:nvPr/>
      </p:nvGrpSpPr>
      <p:grpSpPr>
        <a:xfrm>
          <a:off x="0" y="0"/>
          <a:ext cx="0" cy="0"/>
          <a:chOff x="0" y="0"/>
          <a:chExt cx="0" cy="0"/>
        </a:xfrm>
      </p:grpSpPr>
      <p:sp>
        <p:nvSpPr>
          <p:cNvPr id="282" name="digital humanities"/>
          <p:cNvSpPr txBox="1">
            <a:spLocks noGrp="1"/>
          </p:cNvSpPr>
          <p:nvPr>
            <p:ph type="body" idx="1"/>
          </p:nvPr>
        </p:nvSpPr>
        <p:spPr>
          <a:prstGeom prst="rect">
            <a:avLst/>
          </a:prstGeom>
        </p:spPr>
        <p:txBody>
          <a:bodyPr>
            <a:normAutofit/>
          </a:bodyPr>
          <a:lstStyle>
            <a:lvl1pPr defTabSz="414781">
              <a:defRPr sz="35500" spc="-355"/>
            </a:lvl1pPr>
          </a:lstStyle>
          <a:p>
            <a:r>
              <a:rPr sz="9600" dirty="0">
                <a:latin typeface="Helvetica" pitchFamily="2" charset="0"/>
              </a:rPr>
              <a:t>digital humanities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6D35F"/>
            </a:gs>
            <a:gs pos="100000">
              <a:srgbClr val="FF8648"/>
            </a:gs>
          </a:gsLst>
          <a:lin ang="5340000" scaled="0"/>
        </a:gradFill>
        <a:effectLst/>
      </p:bgPr>
    </p:bg>
    <p:spTree>
      <p:nvGrpSpPr>
        <p:cNvPr id="1" name=""/>
        <p:cNvGrpSpPr/>
        <p:nvPr/>
      </p:nvGrpSpPr>
      <p:grpSpPr>
        <a:xfrm>
          <a:off x="0" y="0"/>
          <a:ext cx="0" cy="0"/>
          <a:chOff x="0" y="0"/>
          <a:chExt cx="0" cy="0"/>
        </a:xfrm>
      </p:grpSpPr>
      <p:sp>
        <p:nvSpPr>
          <p:cNvPr id="288" name="we can use the methods of contemporary humanities in studying digital objects…"/>
          <p:cNvSpPr txBox="1">
            <a:spLocks noGrp="1"/>
          </p:cNvSpPr>
          <p:nvPr>
            <p:ph type="body" idx="1"/>
          </p:nvPr>
        </p:nvSpPr>
        <p:spPr>
          <a:prstGeom prst="rect">
            <a:avLst/>
          </a:prstGeom>
        </p:spPr>
        <p:txBody>
          <a:bodyPr/>
          <a:lstStyle/>
          <a:p>
            <a:pPr algn="l" defTabSz="332993">
              <a:lnSpc>
                <a:spcPct val="80000"/>
              </a:lnSpc>
              <a:defRPr sz="7979" spc="0"/>
            </a:pPr>
            <a:endParaRPr dirty="0"/>
          </a:p>
          <a:p>
            <a:pPr marL="1303019" indent="-1303019" algn="l" defTabSz="332993">
              <a:lnSpc>
                <a:spcPct val="80000"/>
              </a:lnSpc>
              <a:buClr>
                <a:srgbClr val="57BEF0"/>
              </a:buClr>
              <a:buSzPct val="250000"/>
              <a:buChar char="-"/>
              <a:defRPr sz="7979" spc="0"/>
            </a:pPr>
            <a:r>
              <a:rPr dirty="0"/>
              <a:t>we can use the methods of contemporary humanities in studying digital objects</a:t>
            </a:r>
          </a:p>
          <a:p>
            <a:pPr marL="1303019" indent="-1303019" algn="l" defTabSz="332993">
              <a:lnSpc>
                <a:spcPct val="80000"/>
              </a:lnSpc>
              <a:buClr>
                <a:srgbClr val="57BEF0"/>
              </a:buClr>
              <a:buSzPct val="250000"/>
              <a:buChar char="-"/>
              <a:defRPr sz="7979" spc="0"/>
            </a:pPr>
            <a:endParaRPr dirty="0"/>
          </a:p>
          <a:p>
            <a:pPr marL="1303019" indent="-1303019" algn="l" defTabSz="332993">
              <a:lnSpc>
                <a:spcPct val="80000"/>
              </a:lnSpc>
              <a:buClr>
                <a:srgbClr val="57BEF0"/>
              </a:buClr>
              <a:buSzPct val="250000"/>
              <a:buChar char="-"/>
              <a:defRPr sz="7979" spc="0"/>
            </a:pPr>
            <a:r>
              <a:rPr dirty="0"/>
              <a:t>we use digital technology in studying traditional </a:t>
            </a:r>
            <a:r>
              <a:rPr dirty="0" err="1"/>
              <a:t>humaniti</a:t>
            </a:r>
            <a:r>
              <a:rPr lang="it-IT" dirty="0"/>
              <a:t>e</a:t>
            </a:r>
            <a:r>
              <a:rPr dirty="0"/>
              <a:t>s objects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6D35F"/>
            </a:gs>
            <a:gs pos="100000">
              <a:srgbClr val="FF8648"/>
            </a:gs>
          </a:gsLst>
          <a:lin ang="5400000" scaled="0"/>
        </a:gradFill>
        <a:effectLst/>
      </p:bgPr>
    </p:bg>
    <p:spTree>
      <p:nvGrpSpPr>
        <p:cNvPr id="1" name=""/>
        <p:cNvGrpSpPr/>
        <p:nvPr/>
      </p:nvGrpSpPr>
      <p:grpSpPr>
        <a:xfrm>
          <a:off x="0" y="0"/>
          <a:ext cx="0" cy="0"/>
          <a:chOff x="0" y="0"/>
          <a:chExt cx="0" cy="0"/>
        </a:xfrm>
      </p:grpSpPr>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6D35F"/>
        </a:solidFill>
        <a:effectLst/>
      </p:bgPr>
    </p:bg>
    <p:spTree>
      <p:nvGrpSpPr>
        <p:cNvPr id="1" name=""/>
        <p:cNvGrpSpPr/>
        <p:nvPr/>
      </p:nvGrpSpPr>
      <p:grpSpPr>
        <a:xfrm>
          <a:off x="0" y="0"/>
          <a:ext cx="0" cy="0"/>
          <a:chOff x="0" y="0"/>
          <a:chExt cx="0" cy="0"/>
        </a:xfrm>
      </p:grpSpPr>
      <p:sp>
        <p:nvSpPr>
          <p:cNvPr id="298" name="digital"/>
          <p:cNvSpPr txBox="1">
            <a:spLocks noGrp="1"/>
          </p:cNvSpPr>
          <p:nvPr>
            <p:ph type="body" idx="1"/>
          </p:nvPr>
        </p:nvSpPr>
        <p:spPr>
          <a:xfrm>
            <a:off x="1219200" y="2557015"/>
            <a:ext cx="21945600" cy="7612249"/>
          </a:xfrm>
          <a:prstGeom prst="rect">
            <a:avLst/>
          </a:prstGeom>
        </p:spPr>
        <p:txBody>
          <a:bodyPr>
            <a:normAutofit fontScale="85000" lnSpcReduction="10000"/>
          </a:bodyPr>
          <a:lstStyle/>
          <a:p>
            <a:r>
              <a:rPr dirty="0">
                <a:latin typeface="Helvetica" pitchFamily="2" charset="0"/>
              </a:rPr>
              <a:t>digital</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I will argue against the traditional chasm between the “analog” and the “digital”by showing that not only the two technologies are not in opposition, but they coexist, and that digital technology is predominant because it allows for easier storage and"/>
          <p:cNvSpPr txBox="1">
            <a:spLocks noGrp="1"/>
          </p:cNvSpPr>
          <p:nvPr>
            <p:ph type="body" idx="1"/>
          </p:nvPr>
        </p:nvSpPr>
        <p:spPr>
          <a:xfrm>
            <a:off x="3335283" y="1347760"/>
            <a:ext cx="18927344" cy="12368240"/>
          </a:xfrm>
          <a:prstGeom prst="rect">
            <a:avLst/>
          </a:prstGeom>
        </p:spPr>
        <p:txBody>
          <a:bodyPr>
            <a:normAutofit fontScale="70000" lnSpcReduction="20000"/>
          </a:bodyPr>
          <a:lstStyle/>
          <a:p>
            <a:pPr marL="172720" indent="-172720" algn="just" defTabSz="330200">
              <a:lnSpc>
                <a:spcPct val="120000"/>
              </a:lnSpc>
              <a:defRPr sz="3480"/>
            </a:pPr>
            <a:r>
              <a:rPr dirty="0">
                <a:latin typeface="Helvetica" pitchFamily="2" charset="0"/>
              </a:rPr>
              <a:t>...I will argue against the traditional chasm between the “analog” and the “</a:t>
            </a:r>
            <a:r>
              <a:rPr dirty="0" err="1">
                <a:latin typeface="Helvetica" pitchFamily="2" charset="0"/>
              </a:rPr>
              <a:t>digital”by</a:t>
            </a:r>
            <a:r>
              <a:rPr dirty="0">
                <a:latin typeface="Helvetica" pitchFamily="2" charset="0"/>
              </a:rPr>
              <a:t> showing that not only the two technologies are not in opposition, but they coexist, and that digital technology is predominant because it allows for easier storage and transmission of data, which lead to two key aspects: memory and connectivity…</a:t>
            </a:r>
          </a:p>
          <a:p>
            <a:pPr marL="172720" indent="-172720" algn="just" defTabSz="330200">
              <a:lnSpc>
                <a:spcPct val="120000"/>
              </a:lnSpc>
              <a:defRPr sz="3480"/>
            </a:pPr>
            <a:endParaRPr dirty="0">
              <a:latin typeface="Helvetica" pitchFamily="2" charset="0"/>
            </a:endParaRPr>
          </a:p>
          <a:p>
            <a:pPr marL="172720" indent="-172720" algn="just" defTabSz="330200">
              <a:lnSpc>
                <a:spcPct val="120000"/>
              </a:lnSpc>
              <a:defRPr sz="3480"/>
            </a:pPr>
            <a:r>
              <a:rPr dirty="0">
                <a:latin typeface="Helvetica" pitchFamily="2" charset="0"/>
              </a:rPr>
              <a:t>....digital signals are much easier to store and transmit</a:t>
            </a:r>
            <a:r>
              <a:rPr lang="it-IT" dirty="0">
                <a:latin typeface="Helvetica" pitchFamily="2" charset="0"/>
              </a:rPr>
              <a:t> </a:t>
            </a:r>
            <a:r>
              <a:rPr dirty="0">
                <a:latin typeface="Helvetica" pitchFamily="2" charset="0"/>
              </a:rPr>
              <a:t>over long distances than analog signals This is the key difference that determined the success of digital technology over the analog. It is a matter of practicality rather than an actual ontological distinction: most systems now rely on digital signals because they are less affected by disturbances and this makes , them easier to store and to transmit over long distances than analog signals... </a:t>
            </a:r>
          </a:p>
          <a:p>
            <a:pPr marL="172720" indent="-172720" algn="just" defTabSz="330200">
              <a:lnSpc>
                <a:spcPct val="120000"/>
              </a:lnSpc>
              <a:defRPr sz="3480"/>
            </a:pPr>
            <a:endParaRPr dirty="0">
              <a:latin typeface="Helvetica" pitchFamily="2" charset="0"/>
            </a:endParaRPr>
          </a:p>
          <a:p>
            <a:pPr marL="172720" indent="-172720" algn="just" defTabSz="330200">
              <a:lnSpc>
                <a:spcPct val="120000"/>
              </a:lnSpc>
              <a:defRPr sz="3480"/>
            </a:pPr>
            <a:r>
              <a:rPr dirty="0">
                <a:latin typeface="Helvetica" pitchFamily="2" charset="0"/>
              </a:rPr>
              <a:t>...Another success factor for digital memories derives from the versatility of the binary code, which enables computer designers to easily create encodings, that is, mathematical correspondences between finite sequences of 0s and 1s and entities in the physical world. This was the great intuition that brought digital memories to the </a:t>
            </a:r>
            <a:r>
              <a:rPr dirty="0" err="1">
                <a:latin typeface="Helvetica" pitchFamily="2" charset="0"/>
              </a:rPr>
              <a:t>centre</a:t>
            </a:r>
            <a:r>
              <a:rPr dirty="0">
                <a:latin typeface="Helvetica" pitchFamily="2" charset="0"/>
              </a:rPr>
              <a:t> stage of computer science  mid-20th century: the possibility to store not only the data to elaborate, but also the instructions by which such data were to be elaborated...</a:t>
            </a:r>
            <a:endParaRPr lang="it-IT" dirty="0">
              <a:latin typeface="Helvetica" pitchFamily="2" charset="0"/>
            </a:endParaRPr>
          </a:p>
          <a:p>
            <a:pPr marL="172720" indent="-172720" algn="just" defTabSz="330200">
              <a:lnSpc>
                <a:spcPct val="120000"/>
              </a:lnSpc>
              <a:defRPr sz="3480"/>
            </a:pPr>
            <a:endParaRPr dirty="0">
              <a:latin typeface="Helvetica" pitchFamily="2" charset="0"/>
            </a:endParaRPr>
          </a:p>
          <a:p>
            <a:pPr marL="172720" indent="-172720" algn="just" defTabSz="330200">
              <a:lnSpc>
                <a:spcPct val="120000"/>
              </a:lnSpc>
              <a:defRPr sz="3480"/>
            </a:pPr>
            <a:r>
              <a:rPr dirty="0">
                <a:latin typeface="Helvetica" pitchFamily="2" charset="0"/>
              </a:rPr>
              <a:t>...Thus, digital memories with the stored program concept allowed, for the first time in the history of technology, for the storage of data and the operations to perform on those data. This was the birth of automated iteration, that is, the possibility to program a machine to perform complex sequences of different operations...</a:t>
            </a:r>
          </a:p>
          <a:p>
            <a:pPr marL="172720" indent="-172720" algn="just" defTabSz="330200">
              <a:lnSpc>
                <a:spcPct val="120000"/>
              </a:lnSpc>
              <a:defRPr sz="3480"/>
            </a:pPr>
            <a:endParaRPr dirty="0">
              <a:latin typeface="Helvetica" pitchFamily="2" charset="0"/>
            </a:endParaRPr>
          </a:p>
          <a:p>
            <a:pPr marL="172720" indent="-172720" algn="just" defTabSz="330200">
              <a:lnSpc>
                <a:spcPct val="120000"/>
              </a:lnSpc>
              <a:defRPr sz="3480"/>
            </a:pPr>
            <a:r>
              <a:rPr dirty="0">
                <a:latin typeface="Helvetica" pitchFamily="2" charset="0"/>
              </a:rPr>
              <a:t>The technical advancements between the 1990s and the 2010s in terms of the contents that a browser can show are obvious: in little more than a decade we go from text and digital photographs to </a:t>
            </a:r>
            <a:r>
              <a:rPr dirty="0" err="1">
                <a:latin typeface="Helvetica" pitchFamily="2" charset="0"/>
              </a:rPr>
              <a:t>fullfledged</a:t>
            </a:r>
            <a:r>
              <a:rPr dirty="0">
                <a:latin typeface="Helvetica" pitchFamily="2" charset="0"/>
              </a:rPr>
              <a:t> videos, superpositions of computer-generated graphics and photos, computer-generated graphics interacting with user-generated drawings on the fly, and so on. These enhancements, which are theoretically made possible by the </a:t>
            </a:r>
            <a:r>
              <a:rPr dirty="0" err="1">
                <a:latin typeface="Helvetica" pitchFamily="2" charset="0"/>
              </a:rPr>
              <a:t>digitisation</a:t>
            </a:r>
            <a:r>
              <a:rPr dirty="0">
                <a:latin typeface="Helvetica" pitchFamily="2" charset="0"/>
              </a:rPr>
              <a:t> of the contents, are made practically feasible by the technological evolution of digital devices, comprised of circuits that are every year more </a:t>
            </a:r>
            <a:r>
              <a:rPr dirty="0" err="1">
                <a:latin typeface="Helvetica" pitchFamily="2" charset="0"/>
              </a:rPr>
              <a:t>miniaturised</a:t>
            </a:r>
            <a:r>
              <a:rPr dirty="0">
                <a:latin typeface="Helvetica" pitchFamily="2" charset="0"/>
              </a:rPr>
              <a:t> and denser with transistors, which increases the number of operations that a computer is able to perform per unit of time...</a:t>
            </a:r>
          </a:p>
          <a:p>
            <a:pPr marL="172720" indent="-172720" algn="just" defTabSz="330200">
              <a:lnSpc>
                <a:spcPct val="120000"/>
              </a:lnSpc>
              <a:defRPr sz="3480"/>
            </a:pPr>
            <a:endParaRPr dirty="0">
              <a:latin typeface="Helvetica" pitchFamily="2" charset="0"/>
            </a:endParaRPr>
          </a:p>
          <a:p>
            <a:pPr marL="172720" indent="-172720" algn="just" defTabSz="330200">
              <a:lnSpc>
                <a:spcPct val="120000"/>
              </a:lnSpc>
              <a:defRPr sz="3480"/>
            </a:pPr>
            <a:endParaRPr dirty="0">
              <a:latin typeface="Helvetica" pitchFamily="2" charset="0"/>
            </a:endParaRPr>
          </a:p>
          <a:p>
            <a:pPr marL="172720" indent="-172720" algn="just" defTabSz="330200">
              <a:lnSpc>
                <a:spcPct val="120000"/>
              </a:lnSpc>
              <a:defRPr sz="3480"/>
            </a:pPr>
            <a:endParaRPr dirty="0">
              <a:latin typeface="Helvetica" pitchFamily="2" charset="0"/>
            </a:endParaRPr>
          </a:p>
          <a:p>
            <a:pPr marL="172720" indent="-172720" algn="just" defTabSz="330200">
              <a:lnSpc>
                <a:spcPct val="120000"/>
              </a:lnSpc>
              <a:defRPr sz="3480"/>
            </a:pPr>
            <a:endParaRPr dirty="0">
              <a:latin typeface="Helvetica" pitchFamily="2" charset="0"/>
            </a:endParaRPr>
          </a:p>
          <a:p>
            <a:pPr marL="172720" indent="-172720" algn="just" defTabSz="330200">
              <a:lnSpc>
                <a:spcPct val="120000"/>
              </a:lnSpc>
              <a:defRPr sz="3480"/>
            </a:pPr>
            <a:endParaRPr dirty="0">
              <a:latin typeface="Helvetica" pitchFamily="2" charset="0"/>
            </a:endParaRPr>
          </a:p>
          <a:p>
            <a:pPr marL="172720" indent="-172720" algn="just" defTabSz="330200">
              <a:lnSpc>
                <a:spcPct val="120000"/>
              </a:lnSpc>
              <a:defRPr sz="3480"/>
            </a:pPr>
            <a:endParaRPr dirty="0">
              <a:latin typeface="Helvetica" pitchFamily="2" charset="0"/>
            </a:endParaRPr>
          </a:p>
          <a:p>
            <a:pPr marL="172720" indent="-172720" algn="just" defTabSz="330200">
              <a:lnSpc>
                <a:spcPct val="120000"/>
              </a:lnSpc>
              <a:defRPr sz="3480"/>
            </a:pPr>
            <a:endParaRPr dirty="0">
              <a:latin typeface="Helvetica" pitchFamily="2" charset="0"/>
            </a:endParaRPr>
          </a:p>
        </p:txBody>
      </p:sp>
      <p:sp>
        <p:nvSpPr>
          <p:cNvPr id="305" name="Verdicchio M., 2018, p.52, p.33, p.36, p.40"/>
          <p:cNvSpPr txBox="1">
            <a:spLocks noGrp="1"/>
          </p:cNvSpPr>
          <p:nvPr>
            <p:ph type="body" idx="21"/>
          </p:nvPr>
        </p:nvSpPr>
        <p:spPr>
          <a:xfrm>
            <a:off x="3822563" y="12156673"/>
            <a:ext cx="16840201" cy="6807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err="1">
                <a:latin typeface="Helvetica" pitchFamily="2" charset="0"/>
              </a:rPr>
              <a:t>Verdicchio</a:t>
            </a:r>
            <a:r>
              <a:rPr dirty="0">
                <a:latin typeface="Helvetica" pitchFamily="2" charset="0"/>
              </a:rPr>
              <a:t> M., 2018, p.52, p.33, p.36, p.40</a:t>
            </a:r>
          </a:p>
        </p:txBody>
      </p:sp>
      <p:sp>
        <p:nvSpPr>
          <p:cNvPr id="306" name="Slide Number"/>
          <p:cNvSpPr txBox="1">
            <a:spLocks noGrp="1"/>
          </p:cNvSpPr>
          <p:nvPr>
            <p:ph type="sldNum" sz="quarter" idx="2"/>
          </p:nvPr>
        </p:nvSpPr>
        <p:spPr>
          <a:xfrm>
            <a:off x="23622000" y="13080999"/>
            <a:ext cx="379476" cy="41376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o what extent do we acquire knowledge through images? How does the memory establish itself from images, manipulate them, “archive” them and recycle them?…"/>
          <p:cNvSpPr txBox="1">
            <a:spLocks noGrp="1"/>
          </p:cNvSpPr>
          <p:nvPr>
            <p:ph type="body" idx="1"/>
          </p:nvPr>
        </p:nvSpPr>
        <p:spPr>
          <a:xfrm>
            <a:off x="3556000" y="1329977"/>
            <a:ext cx="17373328" cy="10191003"/>
          </a:xfrm>
          <a:prstGeom prst="rect">
            <a:avLst/>
          </a:prstGeom>
        </p:spPr>
        <p:txBody>
          <a:bodyPr>
            <a:normAutofit fontScale="92500" lnSpcReduction="10000"/>
          </a:bodyPr>
          <a:lstStyle/>
          <a:p>
            <a:pPr marL="172720" indent="-172720" defTabSz="330200">
              <a:defRPr sz="5600"/>
            </a:pPr>
            <a:r>
              <a:t>To what extent do we acquire knowledge through images? How does the memory establish itself from images, manipulate them, “archive” them and recycle them?</a:t>
            </a:r>
          </a:p>
          <a:p>
            <a:pPr marL="172720" indent="-172720" defTabSz="330200">
              <a:defRPr sz="5600"/>
            </a:pPr>
            <a:endParaRPr/>
          </a:p>
          <a:p>
            <a:pPr marL="172720" indent="-172720" defTabSz="330200">
              <a:defRPr sz="5600"/>
            </a:pPr>
            <a:r>
              <a:t>What are the differences between the ways we perceive, feel about and remember (1) a landscape, (2) a painting of that landscape, (3) a photo of the landscape, and (4) a photo of the painting? </a:t>
            </a:r>
          </a:p>
          <a:p>
            <a:pPr marL="172720" indent="-172720" defTabSz="330200">
              <a:defRPr sz="5600"/>
            </a:pPr>
            <a:endParaRPr/>
          </a:p>
          <a:p>
            <a:pPr marL="172720" indent="-172720" defTabSz="330200">
              <a:defRPr sz="5600"/>
            </a:pPr>
            <a:r>
              <a:t>Can they be measured or described in neurophysiological terms as well as in terms of cultural history? </a:t>
            </a:r>
          </a:p>
          <a:p>
            <a:pPr marL="172720" indent="-172720" defTabSz="330200">
              <a:defRPr sz="5600"/>
            </a:pPr>
            <a:endParaRPr/>
          </a:p>
          <a:p>
            <a:pPr marL="172720" indent="-172720" defTabSz="330200">
              <a:defRPr sz="5600"/>
            </a:pPr>
            <a:r>
              <a:t>Do the two approaches – the neurophysiological and the historical – lead to comparable and perhaps convergent results, or is there no  one-to-one correspondence between them?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8648"/>
        </a:solidFill>
        <a:effectLst/>
      </p:bgPr>
    </p:bg>
    <p:spTree>
      <p:nvGrpSpPr>
        <p:cNvPr id="1" name=""/>
        <p:cNvGrpSpPr/>
        <p:nvPr/>
      </p:nvGrpSpPr>
      <p:grpSpPr>
        <a:xfrm>
          <a:off x="0" y="0"/>
          <a:ext cx="0" cy="0"/>
          <a:chOff x="0" y="0"/>
          <a:chExt cx="0" cy="0"/>
        </a:xfrm>
      </p:grpSpPr>
      <p:sp>
        <p:nvSpPr>
          <p:cNvPr id="315" name="humanities"/>
          <p:cNvSpPr txBox="1">
            <a:spLocks noGrp="1"/>
          </p:cNvSpPr>
          <p:nvPr>
            <p:ph type="body" idx="1"/>
          </p:nvPr>
        </p:nvSpPr>
        <p:spPr>
          <a:xfrm>
            <a:off x="842849" y="1609410"/>
            <a:ext cx="23164800" cy="7612249"/>
          </a:xfrm>
          <a:prstGeom prst="rect">
            <a:avLst/>
          </a:prstGeom>
        </p:spPr>
        <p:txBody>
          <a:bodyPr>
            <a:normAutofit/>
          </a:bodyPr>
          <a:lstStyle/>
          <a:p>
            <a:r>
              <a:rPr sz="30000" dirty="0">
                <a:latin typeface="Helvetica" pitchFamily="2" charset="0"/>
              </a:rPr>
              <a:t>humanities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Exeptions   -   rules…"/>
          <p:cNvSpPr txBox="1">
            <a:spLocks noGrp="1"/>
          </p:cNvSpPr>
          <p:nvPr>
            <p:ph type="body" idx="1"/>
          </p:nvPr>
        </p:nvSpPr>
        <p:spPr>
          <a:xfrm>
            <a:off x="3396209" y="1634505"/>
            <a:ext cx="17591582" cy="9590388"/>
          </a:xfrm>
          <a:prstGeom prst="rect">
            <a:avLst/>
          </a:prstGeom>
        </p:spPr>
        <p:txBody>
          <a:bodyPr>
            <a:normAutofit lnSpcReduction="10000"/>
          </a:bodyPr>
          <a:lstStyle/>
          <a:p>
            <a:pPr algn="ctr"/>
            <a:r>
              <a:rPr dirty="0">
                <a:latin typeface="Helvetica" pitchFamily="2" charset="0"/>
              </a:rPr>
              <a:t>Ex</a:t>
            </a:r>
            <a:r>
              <a:rPr lang="it-IT" dirty="0">
                <a:latin typeface="Helvetica" pitchFamily="2" charset="0"/>
              </a:rPr>
              <a:t>c</a:t>
            </a:r>
            <a:r>
              <a:rPr dirty="0" err="1">
                <a:latin typeface="Helvetica" pitchFamily="2" charset="0"/>
              </a:rPr>
              <a:t>eptions</a:t>
            </a:r>
            <a:r>
              <a:rPr dirty="0">
                <a:latin typeface="Helvetica" pitchFamily="2" charset="0"/>
              </a:rPr>
              <a:t>  </a:t>
            </a:r>
            <a:r>
              <a:rPr lang="it-IT" dirty="0">
                <a:latin typeface="Helvetica" pitchFamily="2" charset="0"/>
              </a:rPr>
              <a:t>vs</a:t>
            </a:r>
            <a:r>
              <a:rPr dirty="0">
                <a:latin typeface="Helvetica" pitchFamily="2" charset="0"/>
              </a:rPr>
              <a:t>  rules</a:t>
            </a:r>
          </a:p>
          <a:p>
            <a:pPr algn="ctr"/>
            <a:endParaRPr dirty="0">
              <a:latin typeface="Helvetica" pitchFamily="2" charset="0"/>
            </a:endParaRPr>
          </a:p>
          <a:p>
            <a:pPr algn="ctr"/>
            <a:endParaRPr dirty="0">
              <a:latin typeface="Helvetica" pitchFamily="2" charset="0"/>
            </a:endParaRPr>
          </a:p>
          <a:p>
            <a:pPr algn="ctr"/>
            <a:r>
              <a:rPr dirty="0">
                <a:latin typeface="Helvetica" pitchFamily="2" charset="0"/>
              </a:rPr>
              <a:t>Re </a:t>
            </a:r>
            <a:r>
              <a:rPr lang="it-IT" dirty="0">
                <a:latin typeface="Helvetica" pitchFamily="2" charset="0"/>
              </a:rPr>
              <a:t>-</a:t>
            </a:r>
            <a:r>
              <a:rPr dirty="0">
                <a:latin typeface="Helvetica" pitchFamily="2" charset="0"/>
              </a:rPr>
              <a:t> presentation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ono invece scienze morbide nelle quali il percorso è più importante del punto di arrivo, cioè fuor di metafora, nelle quali il contributo più interessante non è quello che scopre cose nuove, bensì quello che anche senza aggiungere niente all’inventario "/>
          <p:cNvSpPr txBox="1">
            <a:spLocks noGrp="1"/>
          </p:cNvSpPr>
          <p:nvPr>
            <p:ph type="body" sz="half" idx="1"/>
          </p:nvPr>
        </p:nvSpPr>
        <p:spPr>
          <a:prstGeom prst="rect">
            <a:avLst/>
          </a:prstGeom>
        </p:spPr>
        <p:txBody>
          <a:bodyPr>
            <a:normAutofit fontScale="85000" lnSpcReduction="20000"/>
          </a:bodyPr>
          <a:lstStyle>
            <a:lvl1pPr marL="172720" indent="-172720" algn="just" defTabSz="330200">
              <a:lnSpc>
                <a:spcPct val="100000"/>
              </a:lnSpc>
              <a:defRPr sz="5320"/>
            </a:lvl1pPr>
          </a:lstStyle>
          <a:p>
            <a:r>
              <a:t>sono invece scienze morbide nelle quali il percorso è più importante del punto di arrivo, cioè fuor di metafora, nelle quali il contributo più interessante non è quello che scopre cose nuove, bensì quello che anche senza aggiungere niente all’inventario del noto, apre nuove prospettive sulle cose, ci fa pensare ai problemi a cui non avevamo mai pensato o dimostra inadeguato un risultato che si pensava acquisito senza necessariamente sostituirlo con uno nuovo</a:t>
            </a:r>
          </a:p>
        </p:txBody>
      </p:sp>
      <p:sp>
        <p:nvSpPr>
          <p:cNvPr id="339" name="Giunta, 2017,  p.298"/>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Giunta, 2017,  p.298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6D35F"/>
            </a:gs>
            <a:gs pos="100000">
              <a:srgbClr val="FF8648"/>
            </a:gs>
          </a:gsLst>
          <a:lin ang="5400000" scaled="0"/>
        </a:gradFill>
        <a:effectLst/>
      </p:bgPr>
    </p:bg>
    <p:spTree>
      <p:nvGrpSpPr>
        <p:cNvPr id="1" name=""/>
        <p:cNvGrpSpPr/>
        <p:nvPr/>
      </p:nvGrpSpPr>
      <p:grpSpPr>
        <a:xfrm>
          <a:off x="0" y="0"/>
          <a:ext cx="0" cy="0"/>
          <a:chOff x="0" y="0"/>
          <a:chExt cx="0" cy="0"/>
        </a:xfrm>
      </p:grpSpPr>
      <p:sp>
        <p:nvSpPr>
          <p:cNvPr id="158" name="july 1…"/>
          <p:cNvSpPr txBox="1">
            <a:spLocks noGrp="1"/>
          </p:cNvSpPr>
          <p:nvPr>
            <p:ph type="body" idx="1"/>
          </p:nvPr>
        </p:nvSpPr>
        <p:spPr>
          <a:xfrm>
            <a:off x="1104581" y="3595425"/>
            <a:ext cx="21945601" cy="9486887"/>
          </a:xfrm>
          <a:prstGeom prst="rect">
            <a:avLst/>
          </a:prstGeom>
        </p:spPr>
        <p:txBody>
          <a:bodyPr>
            <a:normAutofit fontScale="85000" lnSpcReduction="20000"/>
          </a:bodyPr>
          <a:lstStyle/>
          <a:p>
            <a:pPr marL="172720" indent="-172720" defTabSz="330200">
              <a:lnSpc>
                <a:spcPct val="80000"/>
              </a:lnSpc>
              <a:defRPr sz="7000" spc="0"/>
            </a:pPr>
            <a:r>
              <a:rPr lang="it-IT" sz="8000" dirty="0">
                <a:latin typeface="Helvetica" pitchFamily="2" charset="0"/>
              </a:rPr>
              <a:t>Pass/</a:t>
            </a:r>
            <a:r>
              <a:rPr lang="it-IT" sz="8000" dirty="0" err="1">
                <a:latin typeface="Helvetica" pitchFamily="2" charset="0"/>
              </a:rPr>
              <a:t>Fail</a:t>
            </a:r>
            <a:br>
              <a:rPr lang="it-IT" sz="8000" dirty="0">
                <a:latin typeface="Helvetica" pitchFamily="2" charset="0"/>
              </a:rPr>
            </a:br>
            <a:endParaRPr lang="it-IT" sz="8000" dirty="0">
              <a:latin typeface="Helvetica" pitchFamily="2" charset="0"/>
            </a:endParaRPr>
          </a:p>
          <a:p>
            <a:pPr marL="172720" indent="-172720" defTabSz="330200">
              <a:lnSpc>
                <a:spcPct val="80000"/>
              </a:lnSpc>
              <a:defRPr sz="7000" spc="0"/>
            </a:pPr>
            <a:r>
              <a:rPr lang="it-IT" sz="8000" dirty="0">
                <a:latin typeface="Helvetica" pitchFamily="2" charset="0"/>
              </a:rPr>
              <a:t>Multiple </a:t>
            </a:r>
            <a:r>
              <a:rPr lang="it-IT" sz="8000" dirty="0" err="1">
                <a:latin typeface="Helvetica" pitchFamily="2" charset="0"/>
              </a:rPr>
              <a:t>choice</a:t>
            </a:r>
            <a:r>
              <a:rPr lang="it-IT" sz="8000" dirty="0">
                <a:latin typeface="Helvetica" pitchFamily="2" charset="0"/>
              </a:rPr>
              <a:t> </a:t>
            </a:r>
            <a:r>
              <a:rPr lang="it-IT" sz="8000" dirty="0" err="1">
                <a:latin typeface="Helvetica" pitchFamily="2" charset="0"/>
              </a:rPr>
              <a:t>questionnaire</a:t>
            </a:r>
            <a:endParaRPr lang="it-IT" sz="8000" dirty="0">
              <a:latin typeface="Helvetica" pitchFamily="2" charset="0"/>
            </a:endParaRPr>
          </a:p>
          <a:p>
            <a:pPr marL="172720" indent="-172720" defTabSz="330200">
              <a:lnSpc>
                <a:spcPct val="80000"/>
              </a:lnSpc>
              <a:defRPr sz="7000" spc="0"/>
            </a:pPr>
            <a:endParaRPr lang="it-IT" sz="8000" dirty="0">
              <a:latin typeface="Helvetica" pitchFamily="2" charset="0"/>
            </a:endParaRPr>
          </a:p>
          <a:p>
            <a:pPr marL="172720" indent="-172720" defTabSz="330200">
              <a:lnSpc>
                <a:spcPct val="80000"/>
              </a:lnSpc>
              <a:defRPr sz="7000" spc="0"/>
            </a:pPr>
            <a:r>
              <a:rPr lang="it-IT" sz="8000" dirty="0">
                <a:latin typeface="Helvetica" pitchFamily="2" charset="0"/>
              </a:rPr>
              <a:t>10 </a:t>
            </a:r>
            <a:r>
              <a:rPr lang="it-IT" sz="8000" dirty="0" err="1">
                <a:latin typeface="Helvetica" pitchFamily="2" charset="0"/>
              </a:rPr>
              <a:t>questions</a:t>
            </a:r>
            <a:r>
              <a:rPr lang="it-IT" sz="8000" dirty="0">
                <a:latin typeface="Helvetica" pitchFamily="2" charset="0"/>
              </a:rPr>
              <a:t> (6 </a:t>
            </a:r>
            <a:r>
              <a:rPr lang="it-IT" sz="8000" dirty="0" err="1">
                <a:latin typeface="Helvetica" pitchFamily="2" charset="0"/>
              </a:rPr>
              <a:t>correct</a:t>
            </a:r>
            <a:r>
              <a:rPr lang="it-IT" sz="8000" dirty="0">
                <a:latin typeface="Helvetica" pitchFamily="2" charset="0"/>
              </a:rPr>
              <a:t> </a:t>
            </a:r>
            <a:r>
              <a:rPr lang="it-IT" sz="8000" dirty="0" err="1">
                <a:latin typeface="Helvetica" pitchFamily="2" charset="0"/>
              </a:rPr>
              <a:t>answers</a:t>
            </a:r>
            <a:r>
              <a:rPr lang="it-IT" sz="8000" dirty="0">
                <a:latin typeface="Helvetica" pitchFamily="2" charset="0"/>
              </a:rPr>
              <a:t> = pass)</a:t>
            </a:r>
          </a:p>
          <a:p>
            <a:pPr marL="172720" indent="-172720" defTabSz="330200">
              <a:lnSpc>
                <a:spcPct val="80000"/>
              </a:lnSpc>
              <a:defRPr sz="7000" spc="0"/>
            </a:pPr>
            <a:endParaRPr lang="it-IT" sz="8000" dirty="0">
              <a:latin typeface="Helvetica" pitchFamily="2" charset="0"/>
            </a:endParaRPr>
          </a:p>
          <a:p>
            <a:pPr marL="172720" indent="-172720" defTabSz="330200">
              <a:lnSpc>
                <a:spcPct val="80000"/>
              </a:lnSpc>
              <a:defRPr sz="7000" spc="0"/>
            </a:pPr>
            <a:r>
              <a:rPr lang="it-IT" sz="8000" dirty="0">
                <a:latin typeface="Helvetica" pitchFamily="2" charset="0"/>
              </a:rPr>
              <a:t>JUNE 04</a:t>
            </a:r>
          </a:p>
          <a:p>
            <a:pPr marL="172720" indent="-172720" defTabSz="330200">
              <a:lnSpc>
                <a:spcPct val="80000"/>
              </a:lnSpc>
              <a:defRPr sz="7000" spc="0"/>
            </a:pPr>
            <a:endParaRPr sz="8000" dirty="0">
              <a:latin typeface="Helvetica" pitchFamily="2" charset="0"/>
            </a:endParaRPr>
          </a:p>
          <a:p>
            <a:pPr marL="172720" indent="-172720" defTabSz="330200">
              <a:lnSpc>
                <a:spcPct val="80000"/>
              </a:lnSpc>
              <a:defRPr sz="7000" spc="0"/>
            </a:pPr>
            <a:r>
              <a:rPr lang="it-IT" sz="8000" dirty="0" err="1">
                <a:latin typeface="Helvetica" pitchFamily="2" charset="0"/>
              </a:rPr>
              <a:t>July</a:t>
            </a:r>
            <a:r>
              <a:rPr sz="8000" dirty="0">
                <a:latin typeface="Helvetica" pitchFamily="2" charset="0"/>
              </a:rPr>
              <a:t> </a:t>
            </a:r>
            <a:r>
              <a:rPr lang="it-IT" sz="8000" dirty="0">
                <a:latin typeface="Helvetica" pitchFamily="2" charset="0"/>
              </a:rPr>
              <a:t>16</a:t>
            </a:r>
          </a:p>
          <a:p>
            <a:pPr marL="172720" indent="-172720" defTabSz="330200">
              <a:lnSpc>
                <a:spcPct val="80000"/>
              </a:lnSpc>
              <a:defRPr sz="7000" spc="0"/>
            </a:pPr>
            <a:endParaRPr sz="8000" dirty="0">
              <a:latin typeface="Helvetica" pitchFamily="2" charset="0"/>
            </a:endParaRPr>
          </a:p>
          <a:p>
            <a:pPr marL="172720" indent="-172720" defTabSz="330200">
              <a:lnSpc>
                <a:spcPct val="80000"/>
              </a:lnSpc>
              <a:defRPr sz="7000" spc="0"/>
            </a:pPr>
            <a:r>
              <a:rPr sz="8000" dirty="0">
                <a:latin typeface="Helvetica" pitchFamily="2" charset="0"/>
              </a:rPr>
              <a:t>July </a:t>
            </a:r>
            <a:r>
              <a:rPr lang="it-IT" sz="8000" dirty="0">
                <a:latin typeface="Helvetica" pitchFamily="2" charset="0"/>
              </a:rPr>
              <a:t>31</a:t>
            </a:r>
          </a:p>
          <a:p>
            <a:pPr marL="172720" indent="-172720" defTabSz="330200">
              <a:lnSpc>
                <a:spcPct val="80000"/>
              </a:lnSpc>
              <a:defRPr sz="7000" spc="0"/>
            </a:pPr>
            <a:endParaRPr sz="8000" dirty="0">
              <a:latin typeface="Helvetica" pitchFamily="2" charset="0"/>
            </a:endParaRPr>
          </a:p>
          <a:p>
            <a:pPr marL="172720" indent="-172720" defTabSz="330200">
              <a:lnSpc>
                <a:spcPct val="80000"/>
              </a:lnSpc>
              <a:defRPr sz="7000" spc="0"/>
            </a:pPr>
            <a:r>
              <a:rPr lang="en-GB" sz="8000" dirty="0">
                <a:latin typeface="Helvetica" pitchFamily="2" charset="0"/>
              </a:rPr>
              <a:t>September</a:t>
            </a:r>
            <a:r>
              <a:rPr sz="8000" dirty="0">
                <a:latin typeface="Helvetica" pitchFamily="2" charset="0"/>
              </a:rPr>
              <a:t>  </a:t>
            </a:r>
            <a:r>
              <a:rPr lang="it-IT" sz="8000" dirty="0">
                <a:latin typeface="Helvetica" pitchFamily="2" charset="0"/>
              </a:rPr>
              <a:t>05</a:t>
            </a:r>
            <a:endParaRPr sz="8000" dirty="0">
              <a:latin typeface="Helvetica" pitchFamily="2" charset="0"/>
            </a:endParaRPr>
          </a:p>
          <a:p>
            <a:pPr marL="172720" indent="-172720" defTabSz="330200">
              <a:lnSpc>
                <a:spcPct val="80000"/>
              </a:lnSpc>
              <a:defRPr sz="7000" spc="0"/>
            </a:pPr>
            <a:endParaRPr sz="8000" dirty="0">
              <a:latin typeface="Helvetica" pitchFamily="2" charset="0"/>
            </a:endParaRPr>
          </a:p>
          <a:p>
            <a:pPr marL="172720" indent="-172720" defTabSz="330200">
              <a:lnSpc>
                <a:spcPct val="80000"/>
              </a:lnSpc>
              <a:defRPr sz="7000" spc="0"/>
            </a:pPr>
            <a:r>
              <a:rPr sz="8000" dirty="0">
                <a:latin typeface="Helvetica" pitchFamily="2" charset="0"/>
              </a:rPr>
              <a:t>September  </a:t>
            </a:r>
            <a:r>
              <a:rPr lang="it-IT" sz="8000" dirty="0">
                <a:latin typeface="Helvetica" pitchFamily="2" charset="0"/>
              </a:rPr>
              <a:t>19</a:t>
            </a:r>
            <a:endParaRPr sz="8000" dirty="0">
              <a:latin typeface="Helvetica" pitchFamily="2" charset="0"/>
            </a:endParaRPr>
          </a:p>
          <a:p>
            <a:pPr marL="172720" indent="-172720" defTabSz="330200">
              <a:lnSpc>
                <a:spcPct val="80000"/>
              </a:lnSpc>
              <a:defRPr sz="7000" spc="0"/>
            </a:pPr>
            <a:endParaRPr sz="8000" dirty="0">
              <a:latin typeface="Helvetica" pitchFamily="2" charset="0"/>
            </a:endParaRPr>
          </a:p>
        </p:txBody>
      </p:sp>
      <p:sp>
        <p:nvSpPr>
          <p:cNvPr id="159" name="Tests"/>
          <p:cNvSpPr txBox="1">
            <a:spLocks noGrp="1"/>
          </p:cNvSpPr>
          <p:nvPr>
            <p:ph type="body" idx="21"/>
          </p:nvPr>
        </p:nvSpPr>
        <p:spPr>
          <a:xfrm>
            <a:off x="913551" y="931076"/>
            <a:ext cx="21945601" cy="20383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marL="431800" indent="-431800" defTabSz="825500">
              <a:lnSpc>
                <a:spcPct val="80000"/>
              </a:lnSpc>
              <a:defRPr sz="14000" spc="0">
                <a:solidFill>
                  <a:srgbClr val="FFFFFF"/>
                </a:solidFill>
                <a:latin typeface="+mn-lt"/>
                <a:ea typeface="+mn-ea"/>
                <a:cs typeface="+mn-cs"/>
                <a:sym typeface="Druk Medium"/>
              </a:defRPr>
            </a:lvl1pPr>
          </a:lstStyle>
          <a:p>
            <a:r>
              <a:rPr sz="9600" dirty="0">
                <a:latin typeface="Helvetica" pitchFamily="2" charset="0"/>
              </a:rPr>
              <a:t>Tests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6A00"/>
            </a:gs>
            <a:gs pos="100000">
              <a:srgbClr val="EAF28F"/>
            </a:gs>
          </a:gsLst>
          <a:lin ang="5159999" scaled="0"/>
        </a:gradFill>
        <a:effectLst/>
      </p:bgPr>
    </p:bg>
    <p:spTree>
      <p:nvGrpSpPr>
        <p:cNvPr id="1" name=""/>
        <p:cNvGrpSpPr/>
        <p:nvPr/>
      </p:nvGrpSpPr>
      <p:grpSpPr>
        <a:xfrm>
          <a:off x="0" y="0"/>
          <a:ext cx="0" cy="0"/>
          <a:chOff x="0" y="0"/>
          <a:chExt cx="0" cy="0"/>
        </a:xfrm>
      </p:grpSpPr>
      <p:sp>
        <p:nvSpPr>
          <p:cNvPr id="344" name="humanities…"/>
          <p:cNvSpPr txBox="1">
            <a:spLocks noGrp="1"/>
          </p:cNvSpPr>
          <p:nvPr>
            <p:ph type="body" idx="1"/>
          </p:nvPr>
        </p:nvSpPr>
        <p:spPr>
          <a:xfrm>
            <a:off x="1219200" y="1546347"/>
            <a:ext cx="21945600" cy="8890425"/>
          </a:xfrm>
          <a:prstGeom prst="rect">
            <a:avLst/>
          </a:prstGeom>
        </p:spPr>
        <p:txBody>
          <a:bodyPr>
            <a:normAutofit fontScale="77500" lnSpcReduction="20000"/>
          </a:bodyPr>
          <a:lstStyle/>
          <a:p>
            <a:pPr defTabSz="245363">
              <a:lnSpc>
                <a:spcPct val="110000"/>
              </a:lnSpc>
              <a:defRPr sz="21000" spc="-210"/>
            </a:pPr>
            <a:r>
              <a:rPr dirty="0">
                <a:latin typeface="Helvetica" pitchFamily="2" charset="0"/>
              </a:rPr>
              <a:t>humanities</a:t>
            </a:r>
          </a:p>
          <a:p>
            <a:pPr defTabSz="245363">
              <a:lnSpc>
                <a:spcPct val="110000"/>
              </a:lnSpc>
              <a:defRPr sz="21000" spc="-210"/>
            </a:pPr>
            <a:r>
              <a:rPr dirty="0">
                <a:latin typeface="Helvetica" pitchFamily="2" charset="0"/>
              </a:rPr>
              <a:t>to</a:t>
            </a:r>
          </a:p>
          <a:p>
            <a:pPr defTabSz="245363">
              <a:lnSpc>
                <a:spcPct val="110000"/>
              </a:lnSpc>
              <a:defRPr sz="21000" spc="-210"/>
            </a:pPr>
            <a:r>
              <a:rPr dirty="0">
                <a:latin typeface="Helvetica" pitchFamily="2" charset="0"/>
              </a:rPr>
              <a:t>digital humanities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8648"/>
        </a:solidFill>
        <a:effectLst/>
      </p:bgPr>
    </p:bg>
    <p:spTree>
      <p:nvGrpSpPr>
        <p:cNvPr id="1" name=""/>
        <p:cNvGrpSpPr/>
        <p:nvPr/>
      </p:nvGrpSpPr>
      <p:grpSpPr>
        <a:xfrm>
          <a:off x="0" y="0"/>
          <a:ext cx="0" cy="0"/>
          <a:chOff x="0" y="0"/>
          <a:chExt cx="0" cy="0"/>
        </a:xfrm>
      </p:grpSpPr>
      <p:sp>
        <p:nvSpPr>
          <p:cNvPr id="362" name="Burdick A., Drucker J., Lunefeld P. Presner T., Shnapp J., Digital_Humanities, MIT Press, Cambridge (MA), 2012…"/>
          <p:cNvSpPr txBox="1">
            <a:spLocks noGrp="1"/>
          </p:cNvSpPr>
          <p:nvPr>
            <p:ph type="body" idx="1"/>
          </p:nvPr>
        </p:nvSpPr>
        <p:spPr>
          <a:xfrm>
            <a:off x="1379396" y="3113894"/>
            <a:ext cx="21945601" cy="8763001"/>
          </a:xfrm>
          <a:prstGeom prst="rect">
            <a:avLst/>
          </a:prstGeom>
        </p:spPr>
        <p:txBody>
          <a:bodyPr/>
          <a:lstStyle/>
          <a:p>
            <a:pPr>
              <a:buClrTx/>
              <a:buSzPct val="70000"/>
              <a:buBlip>
                <a:blip r:embed="rId2"/>
              </a:buBlip>
              <a:defRPr>
                <a:solidFill>
                  <a:srgbClr val="000000"/>
                </a:solidFill>
              </a:defRPr>
            </a:pPr>
            <a:r>
              <a:t>Burdick A., Drucker J., Lunefeld P. Presner T., Shnapp J., </a:t>
            </a:r>
            <a:r>
              <a:rPr i="1"/>
              <a:t>Digital_Humanities</a:t>
            </a:r>
            <a:r>
              <a:t>, MIT Press, Cambridge (MA), 2012</a:t>
            </a:r>
          </a:p>
          <a:p>
            <a:pPr>
              <a:buClrTx/>
              <a:buSzPct val="70000"/>
              <a:buBlip>
                <a:blip r:embed="rId2"/>
              </a:buBlip>
              <a:defRPr>
                <a:solidFill>
                  <a:srgbClr val="000000"/>
                </a:solidFill>
              </a:defRPr>
            </a:pPr>
            <a:r>
              <a:t>Gardiner E., Musto, G., </a:t>
            </a:r>
            <a:r>
              <a:rPr i="1"/>
              <a:t>The Digital Humanities: A Primer for Students and Scholars, Cambridge Univeristy Press, </a:t>
            </a:r>
            <a:r>
              <a:t>Cambridge (UK), 2015  (</a:t>
            </a:r>
            <a:r>
              <a:rPr u="sng">
                <a:hlinkClick r:id="rId3"/>
              </a:rPr>
              <a:t>https://amzn.eu/7k8qe73</a:t>
            </a:r>
            <a:r>
              <a:t>)</a:t>
            </a:r>
          </a:p>
          <a:p>
            <a:pPr>
              <a:buClrTx/>
              <a:buSzPct val="70000"/>
              <a:buBlip>
                <a:blip r:embed="rId2"/>
              </a:buBlip>
              <a:defRPr>
                <a:solidFill>
                  <a:srgbClr val="000000"/>
                </a:solidFill>
              </a:defRPr>
            </a:pPr>
            <a:r>
              <a:t>Giunta C., </a:t>
            </a:r>
            <a:r>
              <a:rPr i="1"/>
              <a:t>E se non fosse una buona battaglia. Sul futuro dell’educazione umanistica,</a:t>
            </a:r>
            <a:r>
              <a:t> Il Mulino, Bologna, 2017</a:t>
            </a:r>
          </a:p>
          <a:p>
            <a:pPr>
              <a:buClrTx/>
              <a:buSzPct val="70000"/>
              <a:buBlip>
                <a:blip r:embed="rId2"/>
              </a:buBlip>
              <a:defRPr>
                <a:solidFill>
                  <a:srgbClr val="000000"/>
                </a:solidFill>
              </a:defRPr>
            </a:pPr>
            <a:r>
              <a:t>Harvard edex course: Introduction to Digital Methods for the Humanities, free Online Courses by Harvard, M.I.T.  </a:t>
            </a:r>
            <a:r>
              <a:rPr u="sng">
                <a:hlinkClick r:id="rId4"/>
              </a:rPr>
              <a:t>https://www.edx.org</a:t>
            </a:r>
          </a:p>
          <a:p>
            <a:pPr>
              <a:buClrTx/>
              <a:buSzPct val="70000"/>
              <a:buBlip>
                <a:blip r:embed="rId2"/>
              </a:buBlip>
              <a:defRPr>
                <a:solidFill>
                  <a:srgbClr val="000000"/>
                </a:solidFill>
              </a:defRPr>
            </a:pPr>
            <a:r>
              <a:t>Scott H., </a:t>
            </a:r>
            <a:r>
              <a:rPr i="1"/>
              <a:t>The fuzzy and the techie:why liberal arts will rule the digital world</a:t>
            </a:r>
            <a:r>
              <a:t>, Haughton Mifflin Harcourt, 2017</a:t>
            </a:r>
          </a:p>
          <a:p>
            <a:pPr>
              <a:buClrTx/>
              <a:buSzPct val="70000"/>
              <a:buBlip>
                <a:blip r:embed="rId2"/>
              </a:buBlip>
              <a:defRPr>
                <a:solidFill>
                  <a:srgbClr val="000000"/>
                </a:solidFill>
              </a:defRPr>
            </a:pPr>
            <a:r>
              <a:t>Verdicchio M., The digital in digital art</a:t>
            </a:r>
            <a:r>
              <a:rPr i="1"/>
              <a:t>,</a:t>
            </a:r>
            <a:r>
              <a:t> </a:t>
            </a:r>
            <a:r>
              <a:rPr i="1"/>
              <a:t>Studi di estetica</a:t>
            </a:r>
            <a:r>
              <a:t>, anno XLVI, IV serie, 3/2018,</a:t>
            </a:r>
          </a:p>
        </p:txBody>
      </p:sp>
      <p:sp>
        <p:nvSpPr>
          <p:cNvPr id="363" name="bibliography"/>
          <p:cNvSpPr txBox="1">
            <a:spLocks noGrp="1"/>
          </p:cNvSpPr>
          <p:nvPr>
            <p:ph type="title"/>
          </p:nvPr>
        </p:nvSpPr>
        <p:spPr>
          <a:prstGeom prst="rect">
            <a:avLst/>
          </a:prstGeom>
        </p:spPr>
        <p:txBody>
          <a:bodyPr/>
          <a:lstStyle>
            <a:lvl1pPr>
              <a:defRPr>
                <a:solidFill>
                  <a:srgbClr val="000000"/>
                </a:solidFill>
              </a:defRPr>
            </a:lvl1pPr>
          </a:lstStyle>
          <a:p>
            <a:r>
              <a:t>bibliography</a:t>
            </a:r>
          </a:p>
        </p:txBody>
      </p:sp>
      <p:sp>
        <p:nvSpPr>
          <p:cNvPr id="364" name="Slide Number"/>
          <p:cNvSpPr txBox="1">
            <a:spLocks noGrp="1"/>
          </p:cNvSpPr>
          <p:nvPr>
            <p:ph type="sldNum" sz="quarter" idx="2"/>
          </p:nvPr>
        </p:nvSpPr>
        <p:spPr>
          <a:xfrm>
            <a:off x="23622000" y="13080999"/>
            <a:ext cx="373533" cy="41376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6D35F"/>
        </a:solidFill>
        <a:effectLst/>
      </p:bgPr>
    </p:bg>
    <p:spTree>
      <p:nvGrpSpPr>
        <p:cNvPr id="1" name=""/>
        <p:cNvGrpSpPr/>
        <p:nvPr/>
      </p:nvGrpSpPr>
      <p:grpSpPr>
        <a:xfrm>
          <a:off x="0" y="0"/>
          <a:ext cx="0" cy="0"/>
          <a:chOff x="0" y="0"/>
          <a:chExt cx="0" cy="0"/>
        </a:xfrm>
      </p:grpSpPr>
      <p:sp>
        <p:nvSpPr>
          <p:cNvPr id="366" name="Harvard edex course:Introduction to Digital Methods for the Humanities, free Online Courses by Harvard, M.I.T.  https://www.edx.org…"/>
          <p:cNvSpPr txBox="1">
            <a:spLocks noGrp="1"/>
          </p:cNvSpPr>
          <p:nvPr>
            <p:ph type="body" idx="1"/>
          </p:nvPr>
        </p:nvSpPr>
        <p:spPr>
          <a:xfrm>
            <a:off x="1219200" y="3453106"/>
            <a:ext cx="21945600" cy="8763001"/>
          </a:xfrm>
          <a:prstGeom prst="rect">
            <a:avLst/>
          </a:prstGeom>
        </p:spPr>
        <p:txBody>
          <a:bodyPr/>
          <a:lstStyle/>
          <a:p>
            <a:pPr>
              <a:buClrTx/>
              <a:buSzPct val="70000"/>
              <a:buBlip>
                <a:blip r:embed="rId3"/>
              </a:buBlip>
              <a:defRPr>
                <a:solidFill>
                  <a:srgbClr val="000000"/>
                </a:solidFill>
              </a:defRPr>
            </a:pPr>
            <a:r>
              <a:rPr dirty="0"/>
              <a:t>Harvard </a:t>
            </a:r>
            <a:r>
              <a:rPr dirty="0" err="1"/>
              <a:t>edex</a:t>
            </a:r>
            <a:r>
              <a:rPr dirty="0"/>
              <a:t> </a:t>
            </a:r>
            <a:r>
              <a:rPr dirty="0" err="1"/>
              <a:t>course:Introduction</a:t>
            </a:r>
            <a:r>
              <a:rPr dirty="0"/>
              <a:t> to Digital Methods for the Humanities, free Online Courses by Harvard, M.I.T.  </a:t>
            </a:r>
            <a:r>
              <a:rPr u="sng" dirty="0">
                <a:hlinkClick r:id="rId4"/>
              </a:rPr>
              <a:t>https://www.edx.org</a:t>
            </a:r>
          </a:p>
          <a:p>
            <a:pPr>
              <a:buClrTx/>
              <a:buSzPct val="70000"/>
              <a:buBlip>
                <a:blip r:embed="rId3"/>
              </a:buBlip>
              <a:defRPr>
                <a:solidFill>
                  <a:srgbClr val="000000"/>
                </a:solidFill>
              </a:defRPr>
            </a:pPr>
            <a:r>
              <a:rPr u="sng" dirty="0">
                <a:hlinkClick r:id="rId5"/>
              </a:rPr>
              <a:t>https://metalabharvard.github.io</a:t>
            </a:r>
            <a:r>
              <a:rPr dirty="0"/>
              <a:t> </a:t>
            </a:r>
          </a:p>
          <a:p>
            <a:pPr>
              <a:buClrTx/>
              <a:buSzPct val="70000"/>
              <a:buBlip>
                <a:blip r:embed="rId3"/>
              </a:buBlip>
              <a:defRPr>
                <a:solidFill>
                  <a:srgbClr val="000000"/>
                </a:solidFill>
              </a:defRPr>
            </a:pPr>
            <a:r>
              <a:rPr u="sng" dirty="0">
                <a:hlinkClick r:id="rId6"/>
              </a:rPr>
              <a:t>https://imperiia.omeka.fas.harvard.edu</a:t>
            </a:r>
          </a:p>
          <a:p>
            <a:pPr>
              <a:buClrTx/>
              <a:buSzPct val="70000"/>
              <a:buBlip>
                <a:blip r:embed="rId3"/>
              </a:buBlip>
              <a:defRPr>
                <a:solidFill>
                  <a:srgbClr val="000000"/>
                </a:solidFill>
              </a:defRPr>
            </a:pPr>
            <a:r>
              <a:rPr u="sng" dirty="0">
                <a:hlinkClick r:id="rId7"/>
              </a:rPr>
              <a:t>https://dhlab.yale.edu/projects/neural-neighbors.html</a:t>
            </a:r>
          </a:p>
          <a:p>
            <a:pPr>
              <a:buClrTx/>
              <a:buSzPct val="70000"/>
              <a:buBlip>
                <a:blip r:embed="rId3"/>
              </a:buBlip>
              <a:defRPr>
                <a:solidFill>
                  <a:srgbClr val="000000"/>
                </a:solidFill>
              </a:defRPr>
            </a:pPr>
            <a:r>
              <a:rPr u="sng" dirty="0">
                <a:hlinkClick r:id="rId8"/>
              </a:rPr>
              <a:t>https://oxfordfriars.wordpress.ncsu.edu</a:t>
            </a:r>
          </a:p>
          <a:p>
            <a:pPr>
              <a:buClrTx/>
              <a:buSzPct val="70000"/>
              <a:buBlip>
                <a:blip r:embed="rId3"/>
              </a:buBlip>
              <a:defRPr>
                <a:solidFill>
                  <a:srgbClr val="000000"/>
                </a:solidFill>
              </a:defRPr>
            </a:pPr>
            <a:r>
              <a:rPr u="sng" dirty="0">
                <a:hlinkClick r:id="rId9"/>
              </a:rPr>
              <a:t>https://library.harvard.edu/collections/scanned-maps</a:t>
            </a:r>
          </a:p>
          <a:p>
            <a:pPr>
              <a:buClrTx/>
              <a:buSzPct val="70000"/>
              <a:buBlip>
                <a:blip r:embed="rId3"/>
              </a:buBlip>
              <a:defRPr>
                <a:solidFill>
                  <a:srgbClr val="000000"/>
                </a:solidFill>
              </a:defRPr>
            </a:pPr>
            <a:r>
              <a:rPr u="sng" dirty="0">
                <a:hlinkClick r:id="rId10"/>
              </a:rPr>
              <a:t>http://giza.fas.harvard.edu</a:t>
            </a:r>
          </a:p>
          <a:p>
            <a:pPr>
              <a:buClrTx/>
              <a:buSzPct val="70000"/>
              <a:buBlip>
                <a:blip r:embed="rId3"/>
              </a:buBlip>
              <a:defRPr>
                <a:solidFill>
                  <a:srgbClr val="000000"/>
                </a:solidFill>
              </a:defRPr>
            </a:pPr>
            <a:r>
              <a:rPr u="sng" dirty="0">
                <a:hlinkClick r:id="rId11"/>
              </a:rPr>
              <a:t>https://www.ibm.com/ibm/history/ibm100/it/it/stories/linguistica_computazionale.html</a:t>
            </a:r>
          </a:p>
          <a:p>
            <a:pPr>
              <a:buClrTx/>
              <a:buSzPct val="70000"/>
              <a:buBlip>
                <a:blip r:embed="rId3"/>
              </a:buBlip>
              <a:defRPr>
                <a:solidFill>
                  <a:srgbClr val="000000"/>
                </a:solidFill>
              </a:defRPr>
            </a:pPr>
            <a:r>
              <a:rPr u="sng" dirty="0">
                <a:hlinkClick r:id="rId12"/>
              </a:rPr>
              <a:t>http://apps.harvardartmuseums.org/lightbox/index.html</a:t>
            </a:r>
          </a:p>
        </p:txBody>
      </p:sp>
      <p:sp>
        <p:nvSpPr>
          <p:cNvPr id="367" name="webgraphy"/>
          <p:cNvSpPr txBox="1">
            <a:spLocks noGrp="1"/>
          </p:cNvSpPr>
          <p:nvPr>
            <p:ph type="title"/>
          </p:nvPr>
        </p:nvSpPr>
        <p:spPr>
          <a:prstGeom prst="rect">
            <a:avLst/>
          </a:prstGeom>
        </p:spPr>
        <p:txBody>
          <a:bodyPr/>
          <a:lstStyle>
            <a:lvl1pPr>
              <a:defRPr>
                <a:solidFill>
                  <a:srgbClr val="000000"/>
                </a:solidFill>
              </a:defRPr>
            </a:lvl1pPr>
          </a:lstStyle>
          <a:p>
            <a:r>
              <a:t>webgraphy</a:t>
            </a:r>
          </a:p>
        </p:txBody>
      </p:sp>
      <p:sp>
        <p:nvSpPr>
          <p:cNvPr id="368" name="Slide Number"/>
          <p:cNvSpPr txBox="1">
            <a:spLocks noGrp="1"/>
          </p:cNvSpPr>
          <p:nvPr>
            <p:ph type="sldNum" sz="quarter" idx="2"/>
          </p:nvPr>
        </p:nvSpPr>
        <p:spPr>
          <a:xfrm>
            <a:off x="23622000" y="13080999"/>
            <a:ext cx="379476" cy="41376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6D35F"/>
            </a:gs>
            <a:gs pos="100000">
              <a:srgbClr val="FF8648"/>
            </a:gs>
          </a:gsLst>
          <a:lin ang="5400000" scaled="0"/>
        </a:gradFill>
        <a:effectLst/>
      </p:bgPr>
    </p:bg>
    <p:spTree>
      <p:nvGrpSpPr>
        <p:cNvPr id="1" name=""/>
        <p:cNvGrpSpPr/>
        <p:nvPr/>
      </p:nvGrpSpPr>
      <p:grpSpPr>
        <a:xfrm>
          <a:off x="0" y="0"/>
          <a:ext cx="0" cy="0"/>
          <a:chOff x="0" y="0"/>
          <a:chExt cx="0" cy="0"/>
        </a:xfrm>
      </p:grpSpPr>
      <p:sp>
        <p:nvSpPr>
          <p:cNvPr id="158" name="july 1…"/>
          <p:cNvSpPr txBox="1">
            <a:spLocks noGrp="1"/>
          </p:cNvSpPr>
          <p:nvPr>
            <p:ph type="body" idx="1"/>
          </p:nvPr>
        </p:nvSpPr>
        <p:spPr>
          <a:xfrm>
            <a:off x="1104581" y="3595425"/>
            <a:ext cx="21945601" cy="9486887"/>
          </a:xfrm>
          <a:prstGeom prst="rect">
            <a:avLst/>
          </a:prstGeom>
        </p:spPr>
        <p:txBody>
          <a:bodyPr>
            <a:normAutofit/>
          </a:bodyPr>
          <a:lstStyle/>
          <a:p>
            <a:pPr marL="172720" indent="-172720" defTabSz="330200">
              <a:lnSpc>
                <a:spcPct val="80000"/>
              </a:lnSpc>
              <a:defRPr sz="7000" spc="0"/>
            </a:pPr>
            <a:r>
              <a:rPr lang="it-IT" sz="8000" dirty="0" err="1">
                <a:latin typeface="Helvetica" pitchFamily="2" charset="0"/>
              </a:rPr>
              <a:t>february</a:t>
            </a:r>
            <a:r>
              <a:rPr lang="it-IT" sz="8000" dirty="0">
                <a:latin typeface="Helvetica" pitchFamily="2" charset="0"/>
              </a:rPr>
              <a:t>: 23, 29*</a:t>
            </a:r>
          </a:p>
          <a:p>
            <a:pPr marL="172720" indent="-172720" defTabSz="330200">
              <a:lnSpc>
                <a:spcPct val="80000"/>
              </a:lnSpc>
              <a:defRPr sz="7000" spc="0"/>
            </a:pPr>
            <a:r>
              <a:rPr lang="it-IT" sz="8000" dirty="0">
                <a:latin typeface="Helvetica" pitchFamily="2" charset="0"/>
              </a:rPr>
              <a:t>march: 1, 8, </a:t>
            </a:r>
            <a:r>
              <a:rPr lang="it-IT" sz="8000" b="1" strike="sngStrike" dirty="0">
                <a:solidFill>
                  <a:srgbClr val="FF0000"/>
                </a:solidFill>
                <a:latin typeface="Helvetica" pitchFamily="2" charset="0"/>
              </a:rPr>
              <a:t>15</a:t>
            </a:r>
            <a:r>
              <a:rPr lang="it-IT" sz="8000" dirty="0">
                <a:latin typeface="Helvetica" pitchFamily="2" charset="0"/>
              </a:rPr>
              <a:t>, 22*</a:t>
            </a:r>
          </a:p>
          <a:p>
            <a:pPr marL="172720" indent="-172720" defTabSz="330200">
              <a:lnSpc>
                <a:spcPct val="80000"/>
              </a:lnSpc>
              <a:defRPr sz="7000" spc="0"/>
            </a:pPr>
            <a:r>
              <a:rPr lang="it-IT" sz="8000" dirty="0" err="1">
                <a:latin typeface="Helvetica" pitchFamily="2" charset="0"/>
              </a:rPr>
              <a:t>april</a:t>
            </a:r>
            <a:r>
              <a:rPr lang="it-IT" sz="8000" dirty="0">
                <a:latin typeface="Helvetica" pitchFamily="2" charset="0"/>
              </a:rPr>
              <a:t>: </a:t>
            </a:r>
            <a:r>
              <a:rPr lang="it-IT" sz="8000" b="1" strike="sngStrike" spc="0" dirty="0">
                <a:solidFill>
                  <a:srgbClr val="FF0000"/>
                </a:solidFill>
                <a:latin typeface="Helvetica" pitchFamily="2" charset="0"/>
              </a:rPr>
              <a:t>5</a:t>
            </a:r>
            <a:r>
              <a:rPr lang="it-IT" sz="8000" dirty="0">
                <a:latin typeface="Helvetica" pitchFamily="2" charset="0"/>
              </a:rPr>
              <a:t>, 12, 19, 23*, 26</a:t>
            </a:r>
          </a:p>
          <a:p>
            <a:pPr marL="172720" indent="-172720" defTabSz="330200">
              <a:lnSpc>
                <a:spcPct val="80000"/>
              </a:lnSpc>
              <a:defRPr sz="7000" spc="0"/>
            </a:pPr>
            <a:r>
              <a:rPr lang="it-IT" sz="8000" dirty="0" err="1">
                <a:latin typeface="Helvetica" pitchFamily="2" charset="0"/>
              </a:rPr>
              <a:t>may</a:t>
            </a:r>
            <a:r>
              <a:rPr lang="it-IT" sz="8000" dirty="0">
                <a:latin typeface="Helvetica" pitchFamily="2" charset="0"/>
              </a:rPr>
              <a:t>: 3, 10</a:t>
            </a:r>
          </a:p>
          <a:p>
            <a:pPr marL="172720" indent="-172720" defTabSz="330200">
              <a:lnSpc>
                <a:spcPct val="80000"/>
              </a:lnSpc>
              <a:defRPr sz="7000" spc="0"/>
            </a:pPr>
            <a:endParaRPr lang="it-IT" sz="8000" dirty="0">
              <a:latin typeface="Helvetica" pitchFamily="2" charset="0"/>
            </a:endParaRPr>
          </a:p>
          <a:p>
            <a:pPr marL="172720" indent="-172720" defTabSz="330200">
              <a:lnSpc>
                <a:spcPct val="80000"/>
              </a:lnSpc>
              <a:defRPr sz="7000" spc="0"/>
            </a:pPr>
            <a:r>
              <a:rPr lang="it-IT" sz="4000" dirty="0" err="1">
                <a:latin typeface="Helvetica" pitchFamily="2" charset="0"/>
              </a:rPr>
              <a:t>Feb</a:t>
            </a:r>
            <a:r>
              <a:rPr lang="it-IT" sz="4000" dirty="0">
                <a:latin typeface="Helvetica" pitchFamily="2" charset="0"/>
              </a:rPr>
              <a:t> 29: </a:t>
            </a:r>
            <a:r>
              <a:rPr lang="it-IT" sz="4000" dirty="0" err="1">
                <a:latin typeface="Helvetica" pitchFamily="2" charset="0"/>
              </a:rPr>
              <a:t>lecture</a:t>
            </a:r>
            <a:r>
              <a:rPr lang="it-IT" sz="4000" dirty="0">
                <a:latin typeface="Helvetica" pitchFamily="2" charset="0"/>
              </a:rPr>
              <a:t> on AI and society in room galeotti (via Caniana 2) </a:t>
            </a:r>
            <a:r>
              <a:rPr lang="it-IT" sz="4000" dirty="0" err="1">
                <a:latin typeface="Helvetica" pitchFamily="2" charset="0"/>
              </a:rPr>
              <a:t>at</a:t>
            </a:r>
            <a:r>
              <a:rPr lang="it-IT" sz="4000" dirty="0">
                <a:latin typeface="Helvetica" pitchFamily="2" charset="0"/>
              </a:rPr>
              <a:t> 6PM</a:t>
            </a:r>
            <a:br>
              <a:rPr lang="it-IT" sz="4000" dirty="0">
                <a:latin typeface="Helvetica" pitchFamily="2" charset="0"/>
              </a:rPr>
            </a:br>
            <a:r>
              <a:rPr lang="it-IT" sz="4000" dirty="0">
                <a:latin typeface="Helvetica" pitchFamily="2" charset="0"/>
              </a:rPr>
              <a:t>https://</a:t>
            </a:r>
            <a:r>
              <a:rPr lang="it-IT" sz="4000" dirty="0" err="1">
                <a:latin typeface="Helvetica" pitchFamily="2" charset="0"/>
              </a:rPr>
              <a:t>dllcs.unibg.it</a:t>
            </a:r>
            <a:r>
              <a:rPr lang="it-IT" sz="4000" dirty="0">
                <a:latin typeface="Helvetica" pitchFamily="2" charset="0"/>
              </a:rPr>
              <a:t>/</a:t>
            </a:r>
            <a:r>
              <a:rPr lang="it-IT" sz="4000" dirty="0" err="1">
                <a:latin typeface="Helvetica" pitchFamily="2" charset="0"/>
              </a:rPr>
              <a:t>it</a:t>
            </a:r>
            <a:r>
              <a:rPr lang="it-IT" sz="4000" dirty="0">
                <a:latin typeface="Helvetica" pitchFamily="2" charset="0"/>
              </a:rPr>
              <a:t>/eventi/convegno-intelligenza-artificiale-concetti-e-contatti</a:t>
            </a:r>
          </a:p>
          <a:p>
            <a:pPr marL="172720" indent="-172720" defTabSz="330200">
              <a:lnSpc>
                <a:spcPct val="80000"/>
              </a:lnSpc>
              <a:defRPr sz="7000" spc="0"/>
            </a:pPr>
            <a:endParaRPr lang="it-IT" sz="4000" dirty="0">
              <a:latin typeface="Helvetica" pitchFamily="2" charset="0"/>
            </a:endParaRPr>
          </a:p>
          <a:p>
            <a:pPr marL="172720" indent="-172720" defTabSz="330200">
              <a:lnSpc>
                <a:spcPct val="80000"/>
              </a:lnSpc>
              <a:defRPr sz="7000" spc="0"/>
            </a:pPr>
            <a:r>
              <a:rPr lang="it-IT" sz="4000" dirty="0">
                <a:latin typeface="Helvetica" pitchFamily="2" charset="0"/>
              </a:rPr>
              <a:t>MAR 22: regular </a:t>
            </a:r>
            <a:r>
              <a:rPr lang="it-IT" sz="4000" dirty="0" err="1">
                <a:latin typeface="Helvetica" pitchFamily="2" charset="0"/>
              </a:rPr>
              <a:t>lecture</a:t>
            </a:r>
            <a:r>
              <a:rPr lang="it-IT" sz="4000" dirty="0">
                <a:latin typeface="Helvetica" pitchFamily="2" charset="0"/>
              </a:rPr>
              <a:t> + </a:t>
            </a:r>
            <a:r>
              <a:rPr lang="it-IT" sz="4000" dirty="0" err="1">
                <a:latin typeface="Helvetica" pitchFamily="2" charset="0"/>
              </a:rPr>
              <a:t>lecture</a:t>
            </a:r>
            <a:r>
              <a:rPr lang="it-IT" sz="4000" dirty="0">
                <a:latin typeface="Helvetica" pitchFamily="2" charset="0"/>
              </a:rPr>
              <a:t> on AI and work in borsa merci </a:t>
            </a:r>
            <a:r>
              <a:rPr lang="it-IT" sz="4000" dirty="0" err="1">
                <a:latin typeface="Helvetica" pitchFamily="2" charset="0"/>
              </a:rPr>
              <a:t>bergamo</a:t>
            </a:r>
            <a:r>
              <a:rPr lang="it-IT" sz="4000" dirty="0">
                <a:latin typeface="Helvetica" pitchFamily="2" charset="0"/>
              </a:rPr>
              <a:t> (</a:t>
            </a:r>
            <a:r>
              <a:rPr lang="it-IT" sz="4000" dirty="0" err="1">
                <a:latin typeface="Helvetica" pitchFamily="2" charset="0"/>
              </a:rPr>
              <a:t>details</a:t>
            </a:r>
            <a:r>
              <a:rPr lang="it-IT" sz="4000" dirty="0">
                <a:latin typeface="Helvetica" pitchFamily="2" charset="0"/>
              </a:rPr>
              <a:t> </a:t>
            </a:r>
            <a:r>
              <a:rPr lang="it-IT" sz="4000" dirty="0" err="1">
                <a:latin typeface="Helvetica" pitchFamily="2" charset="0"/>
              </a:rPr>
              <a:t>soon</a:t>
            </a:r>
            <a:r>
              <a:rPr lang="it-IT" sz="4000" dirty="0">
                <a:latin typeface="Helvetica" pitchFamily="2" charset="0"/>
              </a:rPr>
              <a:t>)</a:t>
            </a:r>
          </a:p>
          <a:p>
            <a:pPr marL="172720" indent="-172720" defTabSz="330200">
              <a:lnSpc>
                <a:spcPct val="80000"/>
              </a:lnSpc>
              <a:defRPr sz="7000" spc="0"/>
            </a:pPr>
            <a:endParaRPr lang="it-IT" sz="4000" dirty="0">
              <a:latin typeface="Helvetica" pitchFamily="2" charset="0"/>
            </a:endParaRPr>
          </a:p>
          <a:p>
            <a:pPr marL="172720" indent="-172720" defTabSz="330200">
              <a:lnSpc>
                <a:spcPct val="80000"/>
              </a:lnSpc>
              <a:defRPr sz="7000" spc="0"/>
            </a:pPr>
            <a:r>
              <a:rPr lang="it-IT" sz="4000" dirty="0" err="1">
                <a:latin typeface="Helvetica" pitchFamily="2" charset="0"/>
              </a:rPr>
              <a:t>apr</a:t>
            </a:r>
            <a:r>
              <a:rPr lang="it-IT" sz="4000" dirty="0">
                <a:latin typeface="Helvetica" pitchFamily="2" charset="0"/>
              </a:rPr>
              <a:t> 23: </a:t>
            </a:r>
            <a:r>
              <a:rPr lang="it-IT" sz="4000" dirty="0" err="1">
                <a:latin typeface="Helvetica" pitchFamily="2" charset="0"/>
              </a:rPr>
              <a:t>lecture</a:t>
            </a:r>
            <a:r>
              <a:rPr lang="it-IT" sz="4000" dirty="0">
                <a:latin typeface="Helvetica" pitchFamily="2" charset="0"/>
              </a:rPr>
              <a:t> on ai and journalism </a:t>
            </a:r>
            <a:r>
              <a:rPr lang="it-IT" sz="4000" dirty="0" err="1">
                <a:latin typeface="Helvetica" pitchFamily="2" charset="0"/>
              </a:rPr>
              <a:t>at</a:t>
            </a:r>
            <a:r>
              <a:rPr lang="it-IT" sz="4000" dirty="0">
                <a:latin typeface="Helvetica" pitchFamily="2" charset="0"/>
              </a:rPr>
              <a:t> eco di </a:t>
            </a:r>
            <a:r>
              <a:rPr lang="it-IT" sz="4000" dirty="0" err="1">
                <a:latin typeface="Helvetica" pitchFamily="2" charset="0"/>
              </a:rPr>
              <a:t>bergamo</a:t>
            </a:r>
            <a:r>
              <a:rPr lang="it-IT" sz="4000" dirty="0">
                <a:latin typeface="Helvetica" pitchFamily="2" charset="0"/>
              </a:rPr>
              <a:t> (</a:t>
            </a:r>
            <a:r>
              <a:rPr lang="it-IT" sz="4000" dirty="0" err="1">
                <a:latin typeface="Helvetica" pitchFamily="2" charset="0"/>
              </a:rPr>
              <a:t>details</a:t>
            </a:r>
            <a:r>
              <a:rPr lang="it-IT" sz="4000" dirty="0">
                <a:latin typeface="Helvetica" pitchFamily="2" charset="0"/>
              </a:rPr>
              <a:t> </a:t>
            </a:r>
            <a:r>
              <a:rPr lang="it-IT" sz="4000" dirty="0" err="1">
                <a:latin typeface="Helvetica" pitchFamily="2" charset="0"/>
              </a:rPr>
              <a:t>soon</a:t>
            </a:r>
            <a:r>
              <a:rPr lang="it-IT" sz="4000" dirty="0">
                <a:latin typeface="Helvetica" pitchFamily="2" charset="0"/>
              </a:rPr>
              <a:t>)</a:t>
            </a:r>
          </a:p>
          <a:p>
            <a:pPr marL="172720" indent="-172720" defTabSz="330200">
              <a:lnSpc>
                <a:spcPct val="80000"/>
              </a:lnSpc>
              <a:defRPr sz="7000" spc="0"/>
            </a:pPr>
            <a:endParaRPr lang="it-IT" sz="4000" dirty="0">
              <a:latin typeface="Helvetica" pitchFamily="2" charset="0"/>
            </a:endParaRPr>
          </a:p>
          <a:p>
            <a:pPr marL="172720" indent="-172720" defTabSz="330200">
              <a:lnSpc>
                <a:spcPct val="80000"/>
              </a:lnSpc>
              <a:defRPr sz="7000" spc="0"/>
            </a:pPr>
            <a:endParaRPr sz="2400" dirty="0">
              <a:latin typeface="Helvetica" pitchFamily="2" charset="0"/>
            </a:endParaRPr>
          </a:p>
        </p:txBody>
      </p:sp>
      <p:sp>
        <p:nvSpPr>
          <p:cNvPr id="159" name="Tests"/>
          <p:cNvSpPr txBox="1">
            <a:spLocks noGrp="1"/>
          </p:cNvSpPr>
          <p:nvPr>
            <p:ph type="body" idx="21"/>
          </p:nvPr>
        </p:nvSpPr>
        <p:spPr>
          <a:xfrm>
            <a:off x="913551" y="931076"/>
            <a:ext cx="21945601" cy="20383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marL="431800" indent="-431800" defTabSz="825500">
              <a:lnSpc>
                <a:spcPct val="80000"/>
              </a:lnSpc>
              <a:defRPr sz="14000" spc="0">
                <a:solidFill>
                  <a:srgbClr val="FFFFFF"/>
                </a:solidFill>
                <a:latin typeface="+mn-lt"/>
                <a:ea typeface="+mn-ea"/>
                <a:cs typeface="+mn-cs"/>
                <a:sym typeface="Druk Medium"/>
              </a:defRPr>
            </a:lvl1pPr>
          </a:lstStyle>
          <a:p>
            <a:r>
              <a:rPr lang="it-IT" sz="9600" dirty="0" err="1">
                <a:latin typeface="Helvetica" pitchFamily="2" charset="0"/>
              </a:rPr>
              <a:t>lectures</a:t>
            </a:r>
            <a:endParaRPr sz="9600" dirty="0">
              <a:latin typeface="Helvetica" pitchFamily="2" charset="0"/>
            </a:endParaRPr>
          </a:p>
        </p:txBody>
      </p:sp>
    </p:spTree>
    <p:extLst>
      <p:ext uri="{BB962C8B-B14F-4D97-AF65-F5344CB8AC3E}">
        <p14:creationId xmlns:p14="http://schemas.microsoft.com/office/powerpoint/2010/main" val="411384807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6D35F"/>
            </a:gs>
            <a:gs pos="100000">
              <a:srgbClr val="FF8648"/>
            </a:gs>
          </a:gsLst>
          <a:lin ang="5400000" scaled="0"/>
        </a:gradFill>
        <a:effectLst/>
      </p:bgPr>
    </p:bg>
    <p:spTree>
      <p:nvGrpSpPr>
        <p:cNvPr id="1" name=""/>
        <p:cNvGrpSpPr/>
        <p:nvPr/>
      </p:nvGrpSpPr>
      <p:grpSpPr>
        <a:xfrm>
          <a:off x="0" y="0"/>
          <a:ext cx="0" cy="0"/>
          <a:chOff x="0" y="0"/>
          <a:chExt cx="0" cy="0"/>
        </a:xfrm>
      </p:grpSpPr>
      <p:sp>
        <p:nvSpPr>
          <p:cNvPr id="150" name="(Informatica per le)…"/>
          <p:cNvSpPr txBox="1">
            <a:spLocks noGrp="1"/>
          </p:cNvSpPr>
          <p:nvPr>
            <p:ph type="body" idx="1"/>
          </p:nvPr>
        </p:nvSpPr>
        <p:spPr>
          <a:xfrm>
            <a:off x="1219200" y="4028308"/>
            <a:ext cx="21945600" cy="2656386"/>
          </a:xfrm>
          <a:prstGeom prst="rect">
            <a:avLst/>
          </a:prstGeom>
        </p:spPr>
        <p:txBody>
          <a:bodyPr>
            <a:normAutofit/>
          </a:bodyPr>
          <a:lstStyle/>
          <a:p>
            <a:pPr defTabSz="408940">
              <a:defRPr sz="35000" spc="-350">
                <a:latin typeface="蘋果儷中黑"/>
                <a:ea typeface="蘋果儷中黑"/>
                <a:cs typeface="蘋果儷中黑"/>
                <a:sym typeface="蘋果儷中黑"/>
              </a:defRPr>
            </a:pPr>
            <a:r>
              <a:rPr sz="9600" spc="-114" dirty="0">
                <a:latin typeface="Helvetica" pitchFamily="2" charset="0"/>
              </a:rPr>
              <a:t>(Informatica per le)</a:t>
            </a:r>
            <a:endParaRPr sz="9600" spc="-114" dirty="0">
              <a:latin typeface="Helvetica" pitchFamily="2" charset="0"/>
              <a:ea typeface="Arial"/>
              <a:cs typeface="Arial"/>
              <a:sym typeface="Arial"/>
            </a:endParaRPr>
          </a:p>
          <a:p>
            <a:pPr defTabSz="408940">
              <a:defRPr sz="35000" spc="-350"/>
            </a:pPr>
            <a:r>
              <a:rPr sz="9600" dirty="0">
                <a:latin typeface="Helvetica" pitchFamily="2" charset="0"/>
              </a:rPr>
              <a:t> </a:t>
            </a:r>
            <a:r>
              <a:rPr sz="9600" b="1" dirty="0">
                <a:latin typeface="Helvetica" pitchFamily="2" charset="0"/>
              </a:rPr>
              <a:t>digital humanities</a:t>
            </a:r>
          </a:p>
        </p:txBody>
      </p:sp>
      <p:sp>
        <p:nvSpPr>
          <p:cNvPr id="151" name="Università degli studi di Bergamo"/>
          <p:cNvSpPr txBox="1">
            <a:spLocks noGrp="1"/>
          </p:cNvSpPr>
          <p:nvPr>
            <p:ph type="body" idx="21"/>
          </p:nvPr>
        </p:nvSpPr>
        <p:spPr>
          <a:xfrm>
            <a:off x="1219200" y="7472411"/>
            <a:ext cx="21945599" cy="6299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lvl1pPr>
              <a:defRPr>
                <a:solidFill>
                  <a:srgbClr val="FFFFFF"/>
                </a:solidFill>
              </a:defRPr>
            </a:lvl1pPr>
          </a:lstStyle>
          <a:p>
            <a:r>
              <a:rPr lang="it-IT" sz="4000" dirty="0" err="1">
                <a:latin typeface="Helvetica" pitchFamily="2" charset="0"/>
              </a:rPr>
              <a:t>Lecture</a:t>
            </a:r>
            <a:r>
              <a:rPr lang="it-IT" sz="4000" dirty="0">
                <a:latin typeface="Helvetica" pitchFamily="2" charset="0"/>
              </a:rPr>
              <a:t> 1</a:t>
            </a:r>
          </a:p>
          <a:p>
            <a:r>
              <a:rPr lang="en-GB" sz="4000" dirty="0" err="1">
                <a:latin typeface="Helvetica" pitchFamily="2" charset="0"/>
              </a:rPr>
              <a:t>february</a:t>
            </a:r>
            <a:r>
              <a:rPr lang="en-GB" sz="4000" dirty="0">
                <a:latin typeface="Helvetica" pitchFamily="2" charset="0"/>
              </a:rPr>
              <a:t> 23 2024</a:t>
            </a:r>
          </a:p>
          <a:p>
            <a:endParaRPr lang="it-IT" sz="4000" dirty="0">
              <a:latin typeface="Helvetica" pitchFamily="2" charset="0"/>
            </a:endParaRPr>
          </a:p>
          <a:p>
            <a:endParaRPr lang="it-IT" sz="4000" dirty="0">
              <a:latin typeface="Helvetica" pitchFamily="2" charset="0"/>
            </a:endParaRPr>
          </a:p>
        </p:txBody>
      </p:sp>
    </p:spTree>
    <p:extLst>
      <p:ext uri="{BB962C8B-B14F-4D97-AF65-F5344CB8AC3E}">
        <p14:creationId xmlns:p14="http://schemas.microsoft.com/office/powerpoint/2010/main" val="418021258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6D35F"/>
            </a:gs>
            <a:gs pos="100000">
              <a:srgbClr val="FF8648"/>
            </a:gs>
          </a:gsLst>
          <a:lin ang="5400000" scaled="0"/>
        </a:gradFill>
        <a:effectLst/>
      </p:bgPr>
    </p:bg>
    <p:spTree>
      <p:nvGrpSpPr>
        <p:cNvPr id="1" name=""/>
        <p:cNvGrpSpPr/>
        <p:nvPr/>
      </p:nvGrpSpPr>
      <p:grpSpPr>
        <a:xfrm>
          <a:off x="0" y="0"/>
          <a:ext cx="0" cy="0"/>
          <a:chOff x="0" y="0"/>
          <a:chExt cx="0" cy="0"/>
        </a:xfrm>
      </p:grpSpPr>
      <p:sp>
        <p:nvSpPr>
          <p:cNvPr id="169" name="Fingerprint"/>
          <p:cNvSpPr/>
          <p:nvPr/>
        </p:nvSpPr>
        <p:spPr>
          <a:xfrm>
            <a:off x="8847748" y="2234478"/>
            <a:ext cx="6688505" cy="9566553"/>
          </a:xfrm>
          <a:custGeom>
            <a:avLst/>
            <a:gdLst/>
            <a:ahLst/>
            <a:cxnLst>
              <a:cxn ang="0">
                <a:pos x="wd2" y="hd2"/>
              </a:cxn>
              <a:cxn ang="5400000">
                <a:pos x="wd2" y="hd2"/>
              </a:cxn>
              <a:cxn ang="10800000">
                <a:pos x="wd2" y="hd2"/>
              </a:cxn>
              <a:cxn ang="16200000">
                <a:pos x="wd2" y="hd2"/>
              </a:cxn>
            </a:cxnLst>
            <a:rect l="0" t="0" r="r" b="b"/>
            <a:pathLst>
              <a:path w="21534" h="21588" extrusionOk="0">
                <a:moveTo>
                  <a:pt x="10219" y="2"/>
                </a:moveTo>
                <a:cubicBezTo>
                  <a:pt x="11012" y="-12"/>
                  <a:pt x="11839" y="42"/>
                  <a:pt x="12777" y="162"/>
                </a:cubicBezTo>
                <a:cubicBezTo>
                  <a:pt x="13003" y="191"/>
                  <a:pt x="13151" y="343"/>
                  <a:pt x="13109" y="502"/>
                </a:cubicBezTo>
                <a:cubicBezTo>
                  <a:pt x="13068" y="660"/>
                  <a:pt x="12851" y="764"/>
                  <a:pt x="12625" y="735"/>
                </a:cubicBezTo>
                <a:cubicBezTo>
                  <a:pt x="11150" y="545"/>
                  <a:pt x="9811" y="487"/>
                  <a:pt x="8070" y="815"/>
                </a:cubicBezTo>
                <a:cubicBezTo>
                  <a:pt x="8034" y="821"/>
                  <a:pt x="7999" y="825"/>
                  <a:pt x="7963" y="825"/>
                </a:cubicBezTo>
                <a:cubicBezTo>
                  <a:pt x="7780" y="825"/>
                  <a:pt x="7611" y="738"/>
                  <a:pt x="7561" y="608"/>
                </a:cubicBezTo>
                <a:cubicBezTo>
                  <a:pt x="7502" y="452"/>
                  <a:pt x="7632" y="293"/>
                  <a:pt x="7854" y="251"/>
                </a:cubicBezTo>
                <a:cubicBezTo>
                  <a:pt x="8663" y="99"/>
                  <a:pt x="9425" y="17"/>
                  <a:pt x="10219" y="2"/>
                </a:cubicBezTo>
                <a:close/>
                <a:moveTo>
                  <a:pt x="11045" y="1122"/>
                </a:moveTo>
                <a:cubicBezTo>
                  <a:pt x="11351" y="1126"/>
                  <a:pt x="11651" y="1138"/>
                  <a:pt x="11943" y="1159"/>
                </a:cubicBezTo>
                <a:cubicBezTo>
                  <a:pt x="14302" y="1324"/>
                  <a:pt x="15896" y="1854"/>
                  <a:pt x="16816" y="2268"/>
                </a:cubicBezTo>
                <a:cubicBezTo>
                  <a:pt x="17009" y="2355"/>
                  <a:pt x="17065" y="2535"/>
                  <a:pt x="16940" y="2670"/>
                </a:cubicBezTo>
                <a:cubicBezTo>
                  <a:pt x="16861" y="2757"/>
                  <a:pt x="16727" y="2804"/>
                  <a:pt x="16591" y="2804"/>
                </a:cubicBezTo>
                <a:cubicBezTo>
                  <a:pt x="16514" y="2804"/>
                  <a:pt x="16437" y="2790"/>
                  <a:pt x="16367" y="2759"/>
                </a:cubicBezTo>
                <a:cubicBezTo>
                  <a:pt x="15523" y="2378"/>
                  <a:pt x="14054" y="1892"/>
                  <a:pt x="11859" y="1738"/>
                </a:cubicBezTo>
                <a:cubicBezTo>
                  <a:pt x="9991" y="1607"/>
                  <a:pt x="7089" y="1888"/>
                  <a:pt x="5743" y="2514"/>
                </a:cubicBezTo>
                <a:cubicBezTo>
                  <a:pt x="5551" y="2603"/>
                  <a:pt x="5291" y="2564"/>
                  <a:pt x="5164" y="2430"/>
                </a:cubicBezTo>
                <a:cubicBezTo>
                  <a:pt x="5037" y="2296"/>
                  <a:pt x="5090" y="2116"/>
                  <a:pt x="5281" y="2027"/>
                </a:cubicBezTo>
                <a:cubicBezTo>
                  <a:pt x="6507" y="1457"/>
                  <a:pt x="8902" y="1095"/>
                  <a:pt x="11045" y="1122"/>
                </a:cubicBezTo>
                <a:close/>
                <a:moveTo>
                  <a:pt x="10484" y="2357"/>
                </a:moveTo>
                <a:cubicBezTo>
                  <a:pt x="10780" y="2349"/>
                  <a:pt x="11077" y="2350"/>
                  <a:pt x="11372" y="2361"/>
                </a:cubicBezTo>
                <a:cubicBezTo>
                  <a:pt x="11710" y="2373"/>
                  <a:pt x="12046" y="2399"/>
                  <a:pt x="12380" y="2437"/>
                </a:cubicBezTo>
                <a:cubicBezTo>
                  <a:pt x="15352" y="2777"/>
                  <a:pt x="17396" y="3394"/>
                  <a:pt x="19687" y="5679"/>
                </a:cubicBezTo>
                <a:cubicBezTo>
                  <a:pt x="19819" y="5810"/>
                  <a:pt x="19773" y="5992"/>
                  <a:pt x="19585" y="6084"/>
                </a:cubicBezTo>
                <a:cubicBezTo>
                  <a:pt x="19398" y="6177"/>
                  <a:pt x="19139" y="6146"/>
                  <a:pt x="19007" y="6014"/>
                </a:cubicBezTo>
                <a:cubicBezTo>
                  <a:pt x="16873" y="3886"/>
                  <a:pt x="15056" y="3333"/>
                  <a:pt x="12246" y="3011"/>
                </a:cubicBezTo>
                <a:cubicBezTo>
                  <a:pt x="9807" y="2732"/>
                  <a:pt x="7189" y="3216"/>
                  <a:pt x="5244" y="4307"/>
                </a:cubicBezTo>
                <a:cubicBezTo>
                  <a:pt x="3674" y="5186"/>
                  <a:pt x="1988" y="7126"/>
                  <a:pt x="2869" y="11366"/>
                </a:cubicBezTo>
                <a:cubicBezTo>
                  <a:pt x="2902" y="11525"/>
                  <a:pt x="2747" y="11673"/>
                  <a:pt x="2519" y="11696"/>
                </a:cubicBezTo>
                <a:cubicBezTo>
                  <a:pt x="2499" y="11698"/>
                  <a:pt x="2477" y="11698"/>
                  <a:pt x="2457" y="11698"/>
                </a:cubicBezTo>
                <a:cubicBezTo>
                  <a:pt x="2254" y="11698"/>
                  <a:pt x="2078" y="11594"/>
                  <a:pt x="2048" y="11449"/>
                </a:cubicBezTo>
                <a:cubicBezTo>
                  <a:pt x="1530" y="8958"/>
                  <a:pt x="1574" y="5619"/>
                  <a:pt x="4725" y="3853"/>
                </a:cubicBezTo>
                <a:cubicBezTo>
                  <a:pt x="6353" y="2940"/>
                  <a:pt x="8411" y="2416"/>
                  <a:pt x="10484" y="2357"/>
                </a:cubicBezTo>
                <a:close/>
                <a:moveTo>
                  <a:pt x="3586" y="3011"/>
                </a:moveTo>
                <a:cubicBezTo>
                  <a:pt x="3692" y="3016"/>
                  <a:pt x="3796" y="3049"/>
                  <a:pt x="3872" y="3110"/>
                </a:cubicBezTo>
                <a:cubicBezTo>
                  <a:pt x="4022" y="3231"/>
                  <a:pt x="4003" y="3417"/>
                  <a:pt x="3829" y="3522"/>
                </a:cubicBezTo>
                <a:cubicBezTo>
                  <a:pt x="2504" y="4332"/>
                  <a:pt x="1633" y="5435"/>
                  <a:pt x="1239" y="6804"/>
                </a:cubicBezTo>
                <a:cubicBezTo>
                  <a:pt x="1199" y="6942"/>
                  <a:pt x="1026" y="7039"/>
                  <a:pt x="832" y="7039"/>
                </a:cubicBezTo>
                <a:cubicBezTo>
                  <a:pt x="805" y="7039"/>
                  <a:pt x="778" y="7036"/>
                  <a:pt x="750" y="7032"/>
                </a:cubicBezTo>
                <a:cubicBezTo>
                  <a:pt x="525" y="7000"/>
                  <a:pt x="380" y="6847"/>
                  <a:pt x="425" y="6689"/>
                </a:cubicBezTo>
                <a:cubicBezTo>
                  <a:pt x="857" y="5192"/>
                  <a:pt x="1817" y="3978"/>
                  <a:pt x="3284" y="3082"/>
                </a:cubicBezTo>
                <a:cubicBezTo>
                  <a:pt x="3370" y="3030"/>
                  <a:pt x="3480" y="3006"/>
                  <a:pt x="3586" y="3011"/>
                </a:cubicBezTo>
                <a:close/>
                <a:moveTo>
                  <a:pt x="10380" y="3788"/>
                </a:moveTo>
                <a:cubicBezTo>
                  <a:pt x="10899" y="3792"/>
                  <a:pt x="11326" y="3802"/>
                  <a:pt x="11720" y="3823"/>
                </a:cubicBezTo>
                <a:cubicBezTo>
                  <a:pt x="11949" y="3835"/>
                  <a:pt x="12122" y="3976"/>
                  <a:pt x="12104" y="4136"/>
                </a:cubicBezTo>
                <a:cubicBezTo>
                  <a:pt x="12087" y="4297"/>
                  <a:pt x="11886" y="4415"/>
                  <a:pt x="11658" y="4404"/>
                </a:cubicBezTo>
                <a:cubicBezTo>
                  <a:pt x="11282" y="4384"/>
                  <a:pt x="10873" y="4374"/>
                  <a:pt x="10373" y="4371"/>
                </a:cubicBezTo>
                <a:cubicBezTo>
                  <a:pt x="7421" y="4354"/>
                  <a:pt x="5854" y="5594"/>
                  <a:pt x="5058" y="6641"/>
                </a:cubicBezTo>
                <a:cubicBezTo>
                  <a:pt x="4688" y="7126"/>
                  <a:pt x="4481" y="7891"/>
                  <a:pt x="4455" y="8851"/>
                </a:cubicBezTo>
                <a:cubicBezTo>
                  <a:pt x="4434" y="9607"/>
                  <a:pt x="4532" y="10370"/>
                  <a:pt x="4631" y="10833"/>
                </a:cubicBezTo>
                <a:cubicBezTo>
                  <a:pt x="4665" y="10993"/>
                  <a:pt x="4508" y="11142"/>
                  <a:pt x="4281" y="11166"/>
                </a:cubicBezTo>
                <a:cubicBezTo>
                  <a:pt x="4260" y="11168"/>
                  <a:pt x="4239" y="11169"/>
                  <a:pt x="4219" y="11169"/>
                </a:cubicBezTo>
                <a:cubicBezTo>
                  <a:pt x="4017" y="11169"/>
                  <a:pt x="3841" y="11065"/>
                  <a:pt x="3810" y="10920"/>
                </a:cubicBezTo>
                <a:cubicBezTo>
                  <a:pt x="3743" y="10611"/>
                  <a:pt x="3193" y="7853"/>
                  <a:pt x="4323" y="6367"/>
                </a:cubicBezTo>
                <a:cubicBezTo>
                  <a:pt x="5058" y="5401"/>
                  <a:pt x="6811" y="3788"/>
                  <a:pt x="10308" y="3788"/>
                </a:cubicBezTo>
                <a:cubicBezTo>
                  <a:pt x="10332" y="3788"/>
                  <a:pt x="10355" y="3788"/>
                  <a:pt x="10380" y="3788"/>
                </a:cubicBezTo>
                <a:close/>
                <a:moveTo>
                  <a:pt x="13787" y="4101"/>
                </a:moveTo>
                <a:cubicBezTo>
                  <a:pt x="13841" y="4099"/>
                  <a:pt x="13896" y="4103"/>
                  <a:pt x="13950" y="4115"/>
                </a:cubicBezTo>
                <a:cubicBezTo>
                  <a:pt x="15206" y="4411"/>
                  <a:pt x="16224" y="4929"/>
                  <a:pt x="17151" y="5747"/>
                </a:cubicBezTo>
                <a:cubicBezTo>
                  <a:pt x="19359" y="7694"/>
                  <a:pt x="18862" y="10159"/>
                  <a:pt x="18546" y="11129"/>
                </a:cubicBezTo>
                <a:cubicBezTo>
                  <a:pt x="18046" y="12660"/>
                  <a:pt x="16246" y="15181"/>
                  <a:pt x="14206" y="16583"/>
                </a:cubicBezTo>
                <a:cubicBezTo>
                  <a:pt x="11601" y="18374"/>
                  <a:pt x="8896" y="19625"/>
                  <a:pt x="4159" y="19905"/>
                </a:cubicBezTo>
                <a:cubicBezTo>
                  <a:pt x="4148" y="19905"/>
                  <a:pt x="4134" y="19905"/>
                  <a:pt x="4122" y="19905"/>
                </a:cubicBezTo>
                <a:cubicBezTo>
                  <a:pt x="3909" y="19905"/>
                  <a:pt x="3729" y="19790"/>
                  <a:pt x="3710" y="19638"/>
                </a:cubicBezTo>
                <a:cubicBezTo>
                  <a:pt x="3691" y="19478"/>
                  <a:pt x="3859" y="19337"/>
                  <a:pt x="4088" y="19324"/>
                </a:cubicBezTo>
                <a:cubicBezTo>
                  <a:pt x="8576" y="19058"/>
                  <a:pt x="11146" y="17870"/>
                  <a:pt x="13623" y="16167"/>
                </a:cubicBezTo>
                <a:cubicBezTo>
                  <a:pt x="15555" y="14839"/>
                  <a:pt x="17261" y="12450"/>
                  <a:pt x="17734" y="10999"/>
                </a:cubicBezTo>
                <a:cubicBezTo>
                  <a:pt x="18024" y="10111"/>
                  <a:pt x="18485" y="7859"/>
                  <a:pt x="16501" y="6110"/>
                </a:cubicBezTo>
                <a:cubicBezTo>
                  <a:pt x="15678" y="5384"/>
                  <a:pt x="14784" y="4926"/>
                  <a:pt x="13687" y="4668"/>
                </a:cubicBezTo>
                <a:cubicBezTo>
                  <a:pt x="13470" y="4617"/>
                  <a:pt x="13351" y="4452"/>
                  <a:pt x="13424" y="4300"/>
                </a:cubicBezTo>
                <a:cubicBezTo>
                  <a:pt x="13479" y="4185"/>
                  <a:pt x="13625" y="4110"/>
                  <a:pt x="13787" y="4101"/>
                </a:cubicBezTo>
                <a:close/>
                <a:moveTo>
                  <a:pt x="11037" y="5117"/>
                </a:moveTo>
                <a:cubicBezTo>
                  <a:pt x="11549" y="5127"/>
                  <a:pt x="12065" y="5180"/>
                  <a:pt x="12571" y="5279"/>
                </a:cubicBezTo>
                <a:cubicBezTo>
                  <a:pt x="13997" y="5556"/>
                  <a:pt x="15200" y="6162"/>
                  <a:pt x="15955" y="6987"/>
                </a:cubicBezTo>
                <a:cubicBezTo>
                  <a:pt x="16818" y="7928"/>
                  <a:pt x="17075" y="9116"/>
                  <a:pt x="16697" y="10425"/>
                </a:cubicBezTo>
                <a:cubicBezTo>
                  <a:pt x="16432" y="11342"/>
                  <a:pt x="15875" y="12347"/>
                  <a:pt x="15132" y="13254"/>
                </a:cubicBezTo>
                <a:cubicBezTo>
                  <a:pt x="15055" y="13348"/>
                  <a:pt x="14916" y="13400"/>
                  <a:pt x="14772" y="13400"/>
                </a:cubicBezTo>
                <a:cubicBezTo>
                  <a:pt x="14701" y="13400"/>
                  <a:pt x="14631" y="13388"/>
                  <a:pt x="14566" y="13362"/>
                </a:cubicBezTo>
                <a:cubicBezTo>
                  <a:pt x="14367" y="13282"/>
                  <a:pt x="14298" y="13103"/>
                  <a:pt x="14412" y="12964"/>
                </a:cubicBezTo>
                <a:cubicBezTo>
                  <a:pt x="15102" y="12122"/>
                  <a:pt x="15637" y="11155"/>
                  <a:pt x="15881" y="10310"/>
                </a:cubicBezTo>
                <a:cubicBezTo>
                  <a:pt x="16644" y="7666"/>
                  <a:pt x="14456" y="6250"/>
                  <a:pt x="12350" y="5841"/>
                </a:cubicBezTo>
                <a:cubicBezTo>
                  <a:pt x="9451" y="5277"/>
                  <a:pt x="7238" y="6355"/>
                  <a:pt x="6551" y="7710"/>
                </a:cubicBezTo>
                <a:cubicBezTo>
                  <a:pt x="6158" y="8486"/>
                  <a:pt x="6213" y="9279"/>
                  <a:pt x="6328" y="9807"/>
                </a:cubicBezTo>
                <a:cubicBezTo>
                  <a:pt x="6363" y="9967"/>
                  <a:pt x="6208" y="10115"/>
                  <a:pt x="5981" y="10140"/>
                </a:cubicBezTo>
                <a:cubicBezTo>
                  <a:pt x="5754" y="10164"/>
                  <a:pt x="5541" y="10055"/>
                  <a:pt x="5507" y="9896"/>
                </a:cubicBezTo>
                <a:cubicBezTo>
                  <a:pt x="5378" y="9302"/>
                  <a:pt x="5319" y="8405"/>
                  <a:pt x="5770" y="7515"/>
                </a:cubicBezTo>
                <a:cubicBezTo>
                  <a:pt x="6260" y="6547"/>
                  <a:pt x="7233" y="5825"/>
                  <a:pt x="8584" y="5428"/>
                </a:cubicBezTo>
                <a:cubicBezTo>
                  <a:pt x="9347" y="5204"/>
                  <a:pt x="10186" y="5100"/>
                  <a:pt x="11037" y="5117"/>
                </a:cubicBezTo>
                <a:close/>
                <a:moveTo>
                  <a:pt x="11286" y="6470"/>
                </a:moveTo>
                <a:cubicBezTo>
                  <a:pt x="11821" y="6493"/>
                  <a:pt x="12340" y="6588"/>
                  <a:pt x="12812" y="6755"/>
                </a:cubicBezTo>
                <a:cubicBezTo>
                  <a:pt x="14214" y="7253"/>
                  <a:pt x="15420" y="8504"/>
                  <a:pt x="14598" y="10524"/>
                </a:cubicBezTo>
                <a:cubicBezTo>
                  <a:pt x="12899" y="14696"/>
                  <a:pt x="8559" y="16231"/>
                  <a:pt x="8375" y="16294"/>
                </a:cubicBezTo>
                <a:cubicBezTo>
                  <a:pt x="8316" y="16314"/>
                  <a:pt x="8253" y="16326"/>
                  <a:pt x="8191" y="16326"/>
                </a:cubicBezTo>
                <a:cubicBezTo>
                  <a:pt x="8038" y="16326"/>
                  <a:pt x="7892" y="16265"/>
                  <a:pt x="7819" y="16162"/>
                </a:cubicBezTo>
                <a:cubicBezTo>
                  <a:pt x="7718" y="16018"/>
                  <a:pt x="7802" y="15844"/>
                  <a:pt x="8008" y="15772"/>
                </a:cubicBezTo>
                <a:cubicBezTo>
                  <a:pt x="8018" y="15769"/>
                  <a:pt x="9069" y="15398"/>
                  <a:pt x="10303" y="14548"/>
                </a:cubicBezTo>
                <a:cubicBezTo>
                  <a:pt x="11438" y="13767"/>
                  <a:pt x="12965" y="12407"/>
                  <a:pt x="13797" y="10364"/>
                </a:cubicBezTo>
                <a:cubicBezTo>
                  <a:pt x="14377" y="8938"/>
                  <a:pt x="13870" y="7783"/>
                  <a:pt x="12437" y="7275"/>
                </a:cubicBezTo>
                <a:cubicBezTo>
                  <a:pt x="11250" y="6854"/>
                  <a:pt x="9373" y="6945"/>
                  <a:pt x="8055" y="8138"/>
                </a:cubicBezTo>
                <a:cubicBezTo>
                  <a:pt x="7914" y="8265"/>
                  <a:pt x="7654" y="8289"/>
                  <a:pt x="7472" y="8190"/>
                </a:cubicBezTo>
                <a:cubicBezTo>
                  <a:pt x="7290" y="8091"/>
                  <a:pt x="7257" y="7909"/>
                  <a:pt x="7397" y="7781"/>
                </a:cubicBezTo>
                <a:cubicBezTo>
                  <a:pt x="8091" y="7154"/>
                  <a:pt x="8998" y="6728"/>
                  <a:pt x="10020" y="6552"/>
                </a:cubicBezTo>
                <a:cubicBezTo>
                  <a:pt x="10261" y="6510"/>
                  <a:pt x="10503" y="6484"/>
                  <a:pt x="10745" y="6472"/>
                </a:cubicBezTo>
                <a:cubicBezTo>
                  <a:pt x="10926" y="6463"/>
                  <a:pt x="11107" y="6463"/>
                  <a:pt x="11286" y="6470"/>
                </a:cubicBezTo>
                <a:close/>
                <a:moveTo>
                  <a:pt x="20022" y="6625"/>
                </a:moveTo>
                <a:cubicBezTo>
                  <a:pt x="20183" y="6634"/>
                  <a:pt x="20331" y="6710"/>
                  <a:pt x="20384" y="6825"/>
                </a:cubicBezTo>
                <a:cubicBezTo>
                  <a:pt x="20695" y="7491"/>
                  <a:pt x="20895" y="8405"/>
                  <a:pt x="20895" y="9153"/>
                </a:cubicBezTo>
                <a:cubicBezTo>
                  <a:pt x="20895" y="9314"/>
                  <a:pt x="20708" y="9444"/>
                  <a:pt x="20479" y="9444"/>
                </a:cubicBezTo>
                <a:cubicBezTo>
                  <a:pt x="20249" y="9444"/>
                  <a:pt x="20064" y="9314"/>
                  <a:pt x="20064" y="9153"/>
                </a:cubicBezTo>
                <a:cubicBezTo>
                  <a:pt x="20064" y="8461"/>
                  <a:pt x="19878" y="7618"/>
                  <a:pt x="19593" y="7006"/>
                </a:cubicBezTo>
                <a:cubicBezTo>
                  <a:pt x="19522" y="6853"/>
                  <a:pt x="19640" y="6687"/>
                  <a:pt x="19858" y="6637"/>
                </a:cubicBezTo>
                <a:cubicBezTo>
                  <a:pt x="19913" y="6625"/>
                  <a:pt x="19968" y="6622"/>
                  <a:pt x="20022" y="6625"/>
                </a:cubicBezTo>
                <a:close/>
                <a:moveTo>
                  <a:pt x="10432" y="7922"/>
                </a:moveTo>
                <a:cubicBezTo>
                  <a:pt x="10763" y="7915"/>
                  <a:pt x="11117" y="7967"/>
                  <a:pt x="11492" y="8101"/>
                </a:cubicBezTo>
                <a:cubicBezTo>
                  <a:pt x="12947" y="8624"/>
                  <a:pt x="13340" y="9727"/>
                  <a:pt x="12541" y="11053"/>
                </a:cubicBezTo>
                <a:cubicBezTo>
                  <a:pt x="11746" y="12373"/>
                  <a:pt x="10143" y="13857"/>
                  <a:pt x="8643" y="14663"/>
                </a:cubicBezTo>
                <a:cubicBezTo>
                  <a:pt x="5888" y="16143"/>
                  <a:pt x="2291" y="16329"/>
                  <a:pt x="2140" y="16336"/>
                </a:cubicBezTo>
                <a:cubicBezTo>
                  <a:pt x="2130" y="16336"/>
                  <a:pt x="2122" y="16336"/>
                  <a:pt x="2112" y="16336"/>
                </a:cubicBezTo>
                <a:cubicBezTo>
                  <a:pt x="1896" y="16336"/>
                  <a:pt x="1713" y="16219"/>
                  <a:pt x="1698" y="16065"/>
                </a:cubicBezTo>
                <a:cubicBezTo>
                  <a:pt x="1683" y="15904"/>
                  <a:pt x="1856" y="15764"/>
                  <a:pt x="2085" y="15753"/>
                </a:cubicBezTo>
                <a:cubicBezTo>
                  <a:pt x="2120" y="15752"/>
                  <a:pt x="5586" y="15571"/>
                  <a:pt x="8137" y="14200"/>
                </a:cubicBezTo>
                <a:cubicBezTo>
                  <a:pt x="9512" y="13462"/>
                  <a:pt x="11041" y="12042"/>
                  <a:pt x="11774" y="10825"/>
                </a:cubicBezTo>
                <a:cubicBezTo>
                  <a:pt x="12394" y="9796"/>
                  <a:pt x="12152" y="8993"/>
                  <a:pt x="11112" y="8620"/>
                </a:cubicBezTo>
                <a:cubicBezTo>
                  <a:pt x="10753" y="8491"/>
                  <a:pt x="9802" y="8149"/>
                  <a:pt x="8318" y="9844"/>
                </a:cubicBezTo>
                <a:cubicBezTo>
                  <a:pt x="7877" y="10347"/>
                  <a:pt x="6749" y="11410"/>
                  <a:pt x="6192" y="11767"/>
                </a:cubicBezTo>
                <a:cubicBezTo>
                  <a:pt x="6022" y="11876"/>
                  <a:pt x="5761" y="11867"/>
                  <a:pt x="5606" y="11748"/>
                </a:cubicBezTo>
                <a:cubicBezTo>
                  <a:pt x="5451" y="11630"/>
                  <a:pt x="5462" y="11446"/>
                  <a:pt x="5631" y="11338"/>
                </a:cubicBezTo>
                <a:cubicBezTo>
                  <a:pt x="6097" y="11038"/>
                  <a:pt x="7158" y="10055"/>
                  <a:pt x="7608" y="9540"/>
                </a:cubicBezTo>
                <a:cubicBezTo>
                  <a:pt x="7987" y="9107"/>
                  <a:pt x="8996" y="7955"/>
                  <a:pt x="10432" y="7922"/>
                </a:cubicBezTo>
                <a:close/>
                <a:moveTo>
                  <a:pt x="457" y="8390"/>
                </a:moveTo>
                <a:cubicBezTo>
                  <a:pt x="687" y="8397"/>
                  <a:pt x="865" y="8534"/>
                  <a:pt x="854" y="8694"/>
                </a:cubicBezTo>
                <a:cubicBezTo>
                  <a:pt x="794" y="9617"/>
                  <a:pt x="854" y="10537"/>
                  <a:pt x="1038" y="11506"/>
                </a:cubicBezTo>
                <a:cubicBezTo>
                  <a:pt x="1068" y="11666"/>
                  <a:pt x="908" y="11812"/>
                  <a:pt x="681" y="11833"/>
                </a:cubicBezTo>
                <a:cubicBezTo>
                  <a:pt x="662" y="11835"/>
                  <a:pt x="644" y="11835"/>
                  <a:pt x="626" y="11835"/>
                </a:cubicBezTo>
                <a:cubicBezTo>
                  <a:pt x="421" y="11835"/>
                  <a:pt x="242" y="11730"/>
                  <a:pt x="214" y="11583"/>
                </a:cubicBezTo>
                <a:cubicBezTo>
                  <a:pt x="24" y="10579"/>
                  <a:pt x="-39" y="9626"/>
                  <a:pt x="23" y="8668"/>
                </a:cubicBezTo>
                <a:cubicBezTo>
                  <a:pt x="34" y="8508"/>
                  <a:pt x="227" y="8385"/>
                  <a:pt x="457" y="8390"/>
                </a:cubicBezTo>
                <a:close/>
                <a:moveTo>
                  <a:pt x="10226" y="9289"/>
                </a:moveTo>
                <a:cubicBezTo>
                  <a:pt x="10420" y="9271"/>
                  <a:pt x="10595" y="9303"/>
                  <a:pt x="10735" y="9347"/>
                </a:cubicBezTo>
                <a:cubicBezTo>
                  <a:pt x="11062" y="9448"/>
                  <a:pt x="11200" y="9609"/>
                  <a:pt x="11258" y="9727"/>
                </a:cubicBezTo>
                <a:cubicBezTo>
                  <a:pt x="11435" y="10088"/>
                  <a:pt x="11139" y="10523"/>
                  <a:pt x="10765" y="11013"/>
                </a:cubicBezTo>
                <a:cubicBezTo>
                  <a:pt x="10381" y="11514"/>
                  <a:pt x="9420" y="12574"/>
                  <a:pt x="8254" y="13371"/>
                </a:cubicBezTo>
                <a:cubicBezTo>
                  <a:pt x="8089" y="13483"/>
                  <a:pt x="7826" y="13481"/>
                  <a:pt x="7665" y="13366"/>
                </a:cubicBezTo>
                <a:cubicBezTo>
                  <a:pt x="7505" y="13250"/>
                  <a:pt x="7509" y="13066"/>
                  <a:pt x="7673" y="12953"/>
                </a:cubicBezTo>
                <a:cubicBezTo>
                  <a:pt x="8769" y="12204"/>
                  <a:pt x="9696" y="11175"/>
                  <a:pt x="10033" y="10736"/>
                </a:cubicBezTo>
                <a:cubicBezTo>
                  <a:pt x="10173" y="10553"/>
                  <a:pt x="10545" y="10066"/>
                  <a:pt x="10472" y="9917"/>
                </a:cubicBezTo>
                <a:cubicBezTo>
                  <a:pt x="10470" y="9912"/>
                  <a:pt x="10464" y="9898"/>
                  <a:pt x="10400" y="9879"/>
                </a:cubicBezTo>
                <a:cubicBezTo>
                  <a:pt x="10340" y="9860"/>
                  <a:pt x="10311" y="9852"/>
                  <a:pt x="10196" y="9934"/>
                </a:cubicBezTo>
                <a:cubicBezTo>
                  <a:pt x="10021" y="10060"/>
                  <a:pt x="9808" y="10312"/>
                  <a:pt x="9559" y="10604"/>
                </a:cubicBezTo>
                <a:cubicBezTo>
                  <a:pt x="9026" y="11228"/>
                  <a:pt x="8033" y="12390"/>
                  <a:pt x="6095" y="13160"/>
                </a:cubicBezTo>
                <a:cubicBezTo>
                  <a:pt x="3852" y="14052"/>
                  <a:pt x="1333" y="14171"/>
                  <a:pt x="1227" y="14176"/>
                </a:cubicBezTo>
                <a:cubicBezTo>
                  <a:pt x="1218" y="14176"/>
                  <a:pt x="1208" y="14176"/>
                  <a:pt x="1199" y="14176"/>
                </a:cubicBezTo>
                <a:cubicBezTo>
                  <a:pt x="982" y="14176"/>
                  <a:pt x="799" y="14057"/>
                  <a:pt x="785" y="13903"/>
                </a:cubicBezTo>
                <a:cubicBezTo>
                  <a:pt x="771" y="13742"/>
                  <a:pt x="946" y="13604"/>
                  <a:pt x="1175" y="13593"/>
                </a:cubicBezTo>
                <a:cubicBezTo>
                  <a:pt x="1199" y="13592"/>
                  <a:pt x="3614" y="13476"/>
                  <a:pt x="5685" y="12653"/>
                </a:cubicBezTo>
                <a:cubicBezTo>
                  <a:pt x="7433" y="11958"/>
                  <a:pt x="8351" y="10883"/>
                  <a:pt x="8844" y="10305"/>
                </a:cubicBezTo>
                <a:cubicBezTo>
                  <a:pt x="9131" y="9968"/>
                  <a:pt x="9359" y="9700"/>
                  <a:pt x="9603" y="9526"/>
                </a:cubicBezTo>
                <a:cubicBezTo>
                  <a:pt x="9817" y="9373"/>
                  <a:pt x="10032" y="9307"/>
                  <a:pt x="10226" y="9289"/>
                </a:cubicBezTo>
                <a:close/>
                <a:moveTo>
                  <a:pt x="20320" y="10075"/>
                </a:moveTo>
                <a:cubicBezTo>
                  <a:pt x="20549" y="10089"/>
                  <a:pt x="20717" y="10231"/>
                  <a:pt x="20697" y="10392"/>
                </a:cubicBezTo>
                <a:cubicBezTo>
                  <a:pt x="20537" y="11678"/>
                  <a:pt x="19330" y="14433"/>
                  <a:pt x="17566" y="16049"/>
                </a:cubicBezTo>
                <a:cubicBezTo>
                  <a:pt x="16772" y="16776"/>
                  <a:pt x="15920" y="17435"/>
                  <a:pt x="15035" y="18009"/>
                </a:cubicBezTo>
                <a:cubicBezTo>
                  <a:pt x="14955" y="18061"/>
                  <a:pt x="14853" y="18087"/>
                  <a:pt x="14752" y="18087"/>
                </a:cubicBezTo>
                <a:cubicBezTo>
                  <a:pt x="14640" y="18087"/>
                  <a:pt x="14529" y="18055"/>
                  <a:pt x="14447" y="17993"/>
                </a:cubicBezTo>
                <a:cubicBezTo>
                  <a:pt x="14291" y="17875"/>
                  <a:pt x="14303" y="17690"/>
                  <a:pt x="14472" y="17581"/>
                </a:cubicBezTo>
                <a:cubicBezTo>
                  <a:pt x="15322" y="17030"/>
                  <a:pt x="16141" y="16395"/>
                  <a:pt x="16906" y="15694"/>
                </a:cubicBezTo>
                <a:cubicBezTo>
                  <a:pt x="18575" y="14165"/>
                  <a:pt x="19719" y="11559"/>
                  <a:pt x="19871" y="10341"/>
                </a:cubicBezTo>
                <a:cubicBezTo>
                  <a:pt x="19891" y="10181"/>
                  <a:pt x="20091" y="10061"/>
                  <a:pt x="20320" y="10075"/>
                </a:cubicBezTo>
                <a:close/>
                <a:moveTo>
                  <a:pt x="4497" y="11823"/>
                </a:moveTo>
                <a:cubicBezTo>
                  <a:pt x="4659" y="11823"/>
                  <a:pt x="4814" y="11889"/>
                  <a:pt x="4882" y="12000"/>
                </a:cubicBezTo>
                <a:cubicBezTo>
                  <a:pt x="4971" y="12148"/>
                  <a:pt x="4872" y="12320"/>
                  <a:pt x="4661" y="12383"/>
                </a:cubicBezTo>
                <a:cubicBezTo>
                  <a:pt x="2600" y="12996"/>
                  <a:pt x="912" y="13006"/>
                  <a:pt x="827" y="13006"/>
                </a:cubicBezTo>
                <a:cubicBezTo>
                  <a:pt x="598" y="13005"/>
                  <a:pt x="412" y="12874"/>
                  <a:pt x="413" y="12713"/>
                </a:cubicBezTo>
                <a:cubicBezTo>
                  <a:pt x="413" y="12553"/>
                  <a:pt x="597" y="12423"/>
                  <a:pt x="827" y="12423"/>
                </a:cubicBezTo>
                <a:cubicBezTo>
                  <a:pt x="847" y="12423"/>
                  <a:pt x="2422" y="12417"/>
                  <a:pt x="4336" y="11847"/>
                </a:cubicBezTo>
                <a:cubicBezTo>
                  <a:pt x="4388" y="11832"/>
                  <a:pt x="4443" y="11823"/>
                  <a:pt x="4497" y="11823"/>
                </a:cubicBezTo>
                <a:close/>
                <a:moveTo>
                  <a:pt x="21173" y="12860"/>
                </a:moveTo>
                <a:cubicBezTo>
                  <a:pt x="21401" y="12881"/>
                  <a:pt x="21561" y="13027"/>
                  <a:pt x="21531" y="13186"/>
                </a:cubicBezTo>
                <a:cubicBezTo>
                  <a:pt x="21404" y="13851"/>
                  <a:pt x="20894" y="14606"/>
                  <a:pt x="20558" y="15105"/>
                </a:cubicBezTo>
                <a:cubicBezTo>
                  <a:pt x="20471" y="15235"/>
                  <a:pt x="20396" y="15347"/>
                  <a:pt x="20345" y="15432"/>
                </a:cubicBezTo>
                <a:cubicBezTo>
                  <a:pt x="20277" y="15543"/>
                  <a:pt x="20124" y="15609"/>
                  <a:pt x="19963" y="15609"/>
                </a:cubicBezTo>
                <a:cubicBezTo>
                  <a:pt x="19908" y="15609"/>
                  <a:pt x="19852" y="15602"/>
                  <a:pt x="19799" y="15586"/>
                </a:cubicBezTo>
                <a:cubicBezTo>
                  <a:pt x="19587" y="15523"/>
                  <a:pt x="19491" y="15352"/>
                  <a:pt x="19580" y="15204"/>
                </a:cubicBezTo>
                <a:cubicBezTo>
                  <a:pt x="19638" y="15108"/>
                  <a:pt x="19715" y="14991"/>
                  <a:pt x="19806" y="14856"/>
                </a:cubicBezTo>
                <a:cubicBezTo>
                  <a:pt x="20120" y="14390"/>
                  <a:pt x="20595" y="13685"/>
                  <a:pt x="20704" y="13110"/>
                </a:cubicBezTo>
                <a:cubicBezTo>
                  <a:pt x="20735" y="12950"/>
                  <a:pt x="20946" y="12838"/>
                  <a:pt x="21173" y="12860"/>
                </a:cubicBezTo>
                <a:close/>
                <a:moveTo>
                  <a:pt x="6405" y="13701"/>
                </a:moveTo>
                <a:cubicBezTo>
                  <a:pt x="6567" y="13694"/>
                  <a:pt x="6727" y="13753"/>
                  <a:pt x="6804" y="13861"/>
                </a:cubicBezTo>
                <a:cubicBezTo>
                  <a:pt x="6907" y="14005"/>
                  <a:pt x="6823" y="14180"/>
                  <a:pt x="6618" y="14253"/>
                </a:cubicBezTo>
                <a:cubicBezTo>
                  <a:pt x="4265" y="15080"/>
                  <a:pt x="1814" y="15239"/>
                  <a:pt x="1710" y="15246"/>
                </a:cubicBezTo>
                <a:cubicBezTo>
                  <a:pt x="1698" y="15246"/>
                  <a:pt x="1685" y="15247"/>
                  <a:pt x="1673" y="15247"/>
                </a:cubicBezTo>
                <a:cubicBezTo>
                  <a:pt x="1460" y="15247"/>
                  <a:pt x="1280" y="15133"/>
                  <a:pt x="1261" y="14981"/>
                </a:cubicBezTo>
                <a:cubicBezTo>
                  <a:pt x="1241" y="14821"/>
                  <a:pt x="1410" y="14679"/>
                  <a:pt x="1639" y="14665"/>
                </a:cubicBezTo>
                <a:cubicBezTo>
                  <a:pt x="1662" y="14663"/>
                  <a:pt x="4040" y="14508"/>
                  <a:pt x="6246" y="13733"/>
                </a:cubicBezTo>
                <a:cubicBezTo>
                  <a:pt x="6298" y="13714"/>
                  <a:pt x="6351" y="13704"/>
                  <a:pt x="6405" y="13701"/>
                </a:cubicBezTo>
                <a:close/>
                <a:moveTo>
                  <a:pt x="13593" y="14159"/>
                </a:moveTo>
                <a:cubicBezTo>
                  <a:pt x="13646" y="14166"/>
                  <a:pt x="13697" y="14180"/>
                  <a:pt x="13745" y="14202"/>
                </a:cubicBezTo>
                <a:cubicBezTo>
                  <a:pt x="13935" y="14292"/>
                  <a:pt x="13987" y="14474"/>
                  <a:pt x="13859" y="14607"/>
                </a:cubicBezTo>
                <a:cubicBezTo>
                  <a:pt x="12553" y="15969"/>
                  <a:pt x="10701" y="17022"/>
                  <a:pt x="8355" y="17738"/>
                </a:cubicBezTo>
                <a:cubicBezTo>
                  <a:pt x="6206" y="18393"/>
                  <a:pt x="4259" y="18577"/>
                  <a:pt x="3291" y="18628"/>
                </a:cubicBezTo>
                <a:cubicBezTo>
                  <a:pt x="3280" y="18629"/>
                  <a:pt x="3272" y="18628"/>
                  <a:pt x="3261" y="18628"/>
                </a:cubicBezTo>
                <a:cubicBezTo>
                  <a:pt x="3046" y="18628"/>
                  <a:pt x="2863" y="18512"/>
                  <a:pt x="2847" y="18359"/>
                </a:cubicBezTo>
                <a:cubicBezTo>
                  <a:pt x="2830" y="18198"/>
                  <a:pt x="3000" y="18058"/>
                  <a:pt x="3229" y="18045"/>
                </a:cubicBezTo>
                <a:cubicBezTo>
                  <a:pt x="3966" y="18007"/>
                  <a:pt x="5910" y="17848"/>
                  <a:pt x="8023" y="17204"/>
                </a:cubicBezTo>
                <a:cubicBezTo>
                  <a:pt x="10221" y="16533"/>
                  <a:pt x="11953" y="15550"/>
                  <a:pt x="13169" y="14282"/>
                </a:cubicBezTo>
                <a:cubicBezTo>
                  <a:pt x="13265" y="14182"/>
                  <a:pt x="13434" y="14137"/>
                  <a:pt x="13593" y="14159"/>
                </a:cubicBezTo>
                <a:close/>
                <a:moveTo>
                  <a:pt x="19099" y="16226"/>
                </a:moveTo>
                <a:cubicBezTo>
                  <a:pt x="19205" y="16217"/>
                  <a:pt x="19316" y="16236"/>
                  <a:pt x="19407" y="16286"/>
                </a:cubicBezTo>
                <a:cubicBezTo>
                  <a:pt x="19588" y="16384"/>
                  <a:pt x="19619" y="16567"/>
                  <a:pt x="19479" y="16694"/>
                </a:cubicBezTo>
                <a:cubicBezTo>
                  <a:pt x="16894" y="19029"/>
                  <a:pt x="14690" y="20424"/>
                  <a:pt x="9812" y="21572"/>
                </a:cubicBezTo>
                <a:cubicBezTo>
                  <a:pt x="9768" y="21583"/>
                  <a:pt x="9724" y="21588"/>
                  <a:pt x="9680" y="21588"/>
                </a:cubicBezTo>
                <a:cubicBezTo>
                  <a:pt x="9507" y="21588"/>
                  <a:pt x="9344" y="21512"/>
                  <a:pt x="9286" y="21390"/>
                </a:cubicBezTo>
                <a:cubicBezTo>
                  <a:pt x="9213" y="21237"/>
                  <a:pt x="9329" y="21072"/>
                  <a:pt x="9546" y="21021"/>
                </a:cubicBezTo>
                <a:cubicBezTo>
                  <a:pt x="14251" y="19913"/>
                  <a:pt x="16285" y="18627"/>
                  <a:pt x="18821" y="16336"/>
                </a:cubicBezTo>
                <a:cubicBezTo>
                  <a:pt x="18892" y="16272"/>
                  <a:pt x="18993" y="16236"/>
                  <a:pt x="19099" y="16226"/>
                </a:cubicBezTo>
                <a:close/>
                <a:moveTo>
                  <a:pt x="5948" y="16372"/>
                </a:moveTo>
                <a:cubicBezTo>
                  <a:pt x="6110" y="16378"/>
                  <a:pt x="6259" y="16450"/>
                  <a:pt x="6318" y="16564"/>
                </a:cubicBezTo>
                <a:cubicBezTo>
                  <a:pt x="6397" y="16715"/>
                  <a:pt x="6288" y="16882"/>
                  <a:pt x="6073" y="16938"/>
                </a:cubicBezTo>
                <a:cubicBezTo>
                  <a:pt x="4229" y="17412"/>
                  <a:pt x="2771" y="17461"/>
                  <a:pt x="2710" y="17463"/>
                </a:cubicBezTo>
                <a:cubicBezTo>
                  <a:pt x="2704" y="17463"/>
                  <a:pt x="2697" y="17463"/>
                  <a:pt x="2691" y="17463"/>
                </a:cubicBezTo>
                <a:cubicBezTo>
                  <a:pt x="2469" y="17463"/>
                  <a:pt x="2286" y="17341"/>
                  <a:pt x="2276" y="17185"/>
                </a:cubicBezTo>
                <a:cubicBezTo>
                  <a:pt x="2266" y="17024"/>
                  <a:pt x="2444" y="16889"/>
                  <a:pt x="2673" y="16882"/>
                </a:cubicBezTo>
                <a:cubicBezTo>
                  <a:pt x="2687" y="16882"/>
                  <a:pt x="4061" y="16833"/>
                  <a:pt x="5785" y="16390"/>
                </a:cubicBezTo>
                <a:cubicBezTo>
                  <a:pt x="5839" y="16376"/>
                  <a:pt x="5895" y="16371"/>
                  <a:pt x="5948" y="16372"/>
                </a:cubicBezTo>
                <a:close/>
                <a:moveTo>
                  <a:pt x="18496" y="18536"/>
                </a:moveTo>
                <a:cubicBezTo>
                  <a:pt x="18602" y="18530"/>
                  <a:pt x="18712" y="18553"/>
                  <a:pt x="18799" y="18605"/>
                </a:cubicBezTo>
                <a:cubicBezTo>
                  <a:pt x="18973" y="18710"/>
                  <a:pt x="18995" y="18894"/>
                  <a:pt x="18846" y="19016"/>
                </a:cubicBezTo>
                <a:cubicBezTo>
                  <a:pt x="17905" y="19787"/>
                  <a:pt x="16582" y="20590"/>
                  <a:pt x="15310" y="21164"/>
                </a:cubicBezTo>
                <a:cubicBezTo>
                  <a:pt x="15241" y="21195"/>
                  <a:pt x="15164" y="21209"/>
                  <a:pt x="15087" y="21209"/>
                </a:cubicBezTo>
                <a:cubicBezTo>
                  <a:pt x="14950" y="21209"/>
                  <a:pt x="14816" y="21162"/>
                  <a:pt x="14737" y="21075"/>
                </a:cubicBezTo>
                <a:cubicBezTo>
                  <a:pt x="14613" y="20940"/>
                  <a:pt x="14668" y="20760"/>
                  <a:pt x="14861" y="20673"/>
                </a:cubicBezTo>
                <a:cubicBezTo>
                  <a:pt x="15793" y="20253"/>
                  <a:pt x="17164" y="19497"/>
                  <a:pt x="18213" y="18637"/>
                </a:cubicBezTo>
                <a:cubicBezTo>
                  <a:pt x="18288" y="18576"/>
                  <a:pt x="18390" y="18542"/>
                  <a:pt x="18496" y="18536"/>
                </a:cubicBezTo>
                <a:close/>
                <a:moveTo>
                  <a:pt x="13003" y="18541"/>
                </a:moveTo>
                <a:cubicBezTo>
                  <a:pt x="13107" y="18554"/>
                  <a:pt x="13205" y="18595"/>
                  <a:pt x="13271" y="18661"/>
                </a:cubicBezTo>
                <a:cubicBezTo>
                  <a:pt x="13402" y="18793"/>
                  <a:pt x="13355" y="18974"/>
                  <a:pt x="13166" y="19066"/>
                </a:cubicBezTo>
                <a:cubicBezTo>
                  <a:pt x="9869" y="20673"/>
                  <a:pt x="5921" y="21036"/>
                  <a:pt x="5755" y="21051"/>
                </a:cubicBezTo>
                <a:cubicBezTo>
                  <a:pt x="5737" y="21052"/>
                  <a:pt x="5720" y="21052"/>
                  <a:pt x="5703" y="21052"/>
                </a:cubicBezTo>
                <a:cubicBezTo>
                  <a:pt x="5496" y="21052"/>
                  <a:pt x="5317" y="20946"/>
                  <a:pt x="5291" y="20798"/>
                </a:cubicBezTo>
                <a:cubicBezTo>
                  <a:pt x="5262" y="20639"/>
                  <a:pt x="5423" y="20492"/>
                  <a:pt x="5651" y="20472"/>
                </a:cubicBezTo>
                <a:cubicBezTo>
                  <a:pt x="5689" y="20468"/>
                  <a:pt x="9562" y="20114"/>
                  <a:pt x="12692" y="18588"/>
                </a:cubicBezTo>
                <a:cubicBezTo>
                  <a:pt x="12787" y="18542"/>
                  <a:pt x="12898" y="18528"/>
                  <a:pt x="13003" y="18541"/>
                </a:cubicBezTo>
                <a:close/>
              </a:path>
            </a:pathLst>
          </a:custGeom>
          <a:solidFill>
            <a:srgbClr val="FFFFFF"/>
          </a:solidFill>
          <a:ln w="12700">
            <a:miter lim="400000"/>
          </a:ln>
        </p:spPr>
        <p:txBody>
          <a:bodyPr lIns="50800" tIns="50800" rIns="50800" bIns="50800" anchor="ctr"/>
          <a:lstStyle/>
          <a:p>
            <a:pPr>
              <a:lnSpc>
                <a:spcPct val="120000"/>
              </a:lnSpc>
              <a:defRPr sz="3000" cap="all">
                <a:solidFill>
                  <a:srgbClr val="FFFFFF"/>
                </a:solidFill>
                <a:latin typeface="Proxima Nova Extrabold"/>
                <a:ea typeface="Proxima Nova Extrabold"/>
                <a:cs typeface="Proxima Nova Extrabold"/>
                <a:sym typeface="Proxima Nova Extrabold"/>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6D35F"/>
            </a:gs>
            <a:gs pos="100000">
              <a:srgbClr val="FF8648"/>
            </a:gs>
          </a:gsLst>
          <a:lin ang="5400000" scaled="0"/>
        </a:gradFill>
        <a:effectLst/>
      </p:bgPr>
    </p:bg>
    <p:spTree>
      <p:nvGrpSpPr>
        <p:cNvPr id="1" name=""/>
        <p:cNvGrpSpPr/>
        <p:nvPr/>
      </p:nvGrpSpPr>
      <p:grpSpPr>
        <a:xfrm>
          <a:off x="0" y="0"/>
          <a:ext cx="0" cy="0"/>
          <a:chOff x="0" y="0"/>
          <a:chExt cx="0" cy="0"/>
        </a:xfrm>
      </p:grpSpPr>
      <p:sp>
        <p:nvSpPr>
          <p:cNvPr id="174" name="USB"/>
          <p:cNvSpPr/>
          <p:nvPr/>
        </p:nvSpPr>
        <p:spPr>
          <a:xfrm rot="16200000">
            <a:off x="9823877" y="43537"/>
            <a:ext cx="5387839" cy="11845473"/>
          </a:xfrm>
          <a:custGeom>
            <a:avLst/>
            <a:gdLst/>
            <a:ahLst/>
            <a:cxnLst>
              <a:cxn ang="0">
                <a:pos x="wd2" y="hd2"/>
              </a:cxn>
              <a:cxn ang="5400000">
                <a:pos x="wd2" y="hd2"/>
              </a:cxn>
              <a:cxn ang="10800000">
                <a:pos x="wd2" y="hd2"/>
              </a:cxn>
              <a:cxn ang="16200000">
                <a:pos x="wd2" y="hd2"/>
              </a:cxn>
            </a:cxnLst>
            <a:rect l="0" t="0" r="r" b="b"/>
            <a:pathLst>
              <a:path w="21600" h="21600" extrusionOk="0">
                <a:moveTo>
                  <a:pt x="10822" y="21600"/>
                </a:moveTo>
                <a:lnTo>
                  <a:pt x="13983" y="19113"/>
                </a:lnTo>
                <a:lnTo>
                  <a:pt x="11887" y="19113"/>
                </a:lnTo>
                <a:lnTo>
                  <a:pt x="11887" y="7428"/>
                </a:lnTo>
                <a:cubicBezTo>
                  <a:pt x="13524" y="8138"/>
                  <a:pt x="15950" y="9206"/>
                  <a:pt x="17775" y="10012"/>
                </a:cubicBezTo>
                <a:lnTo>
                  <a:pt x="17775" y="12104"/>
                </a:lnTo>
                <a:cubicBezTo>
                  <a:pt x="16859" y="12299"/>
                  <a:pt x="16224" y="12721"/>
                  <a:pt x="16224" y="13211"/>
                </a:cubicBezTo>
                <a:cubicBezTo>
                  <a:pt x="16224" y="13887"/>
                  <a:pt x="17425" y="14435"/>
                  <a:pt x="18910" y="14435"/>
                </a:cubicBezTo>
                <a:cubicBezTo>
                  <a:pt x="20395" y="14435"/>
                  <a:pt x="21600" y="13887"/>
                  <a:pt x="21600" y="13211"/>
                </a:cubicBezTo>
                <a:cubicBezTo>
                  <a:pt x="21600" y="12712"/>
                  <a:pt x="20943" y="12284"/>
                  <a:pt x="20001" y="12094"/>
                </a:cubicBezTo>
                <a:lnTo>
                  <a:pt x="20001" y="9798"/>
                </a:lnTo>
                <a:cubicBezTo>
                  <a:pt x="20001" y="9661"/>
                  <a:pt x="19879" y="9530"/>
                  <a:pt x="19663" y="9435"/>
                </a:cubicBezTo>
                <a:cubicBezTo>
                  <a:pt x="14591" y="7192"/>
                  <a:pt x="12654" y="6361"/>
                  <a:pt x="11883" y="6043"/>
                </a:cubicBezTo>
                <a:lnTo>
                  <a:pt x="11883" y="3518"/>
                </a:lnTo>
                <a:cubicBezTo>
                  <a:pt x="13522" y="3300"/>
                  <a:pt x="14722" y="2612"/>
                  <a:pt x="14722" y="1796"/>
                </a:cubicBezTo>
                <a:cubicBezTo>
                  <a:pt x="14722" y="803"/>
                  <a:pt x="12955" y="0"/>
                  <a:pt x="10774" y="0"/>
                </a:cubicBezTo>
                <a:cubicBezTo>
                  <a:pt x="8593" y="0"/>
                  <a:pt x="6823" y="803"/>
                  <a:pt x="6823" y="1796"/>
                </a:cubicBezTo>
                <a:cubicBezTo>
                  <a:pt x="6823" y="2612"/>
                  <a:pt x="8022" y="3300"/>
                  <a:pt x="9661" y="3518"/>
                </a:cubicBezTo>
                <a:lnTo>
                  <a:pt x="9661" y="9151"/>
                </a:lnTo>
                <a:cubicBezTo>
                  <a:pt x="8891" y="9469"/>
                  <a:pt x="6956" y="10300"/>
                  <a:pt x="1885" y="12543"/>
                </a:cubicBezTo>
                <a:cubicBezTo>
                  <a:pt x="1669" y="12638"/>
                  <a:pt x="1547" y="12769"/>
                  <a:pt x="1547" y="12906"/>
                </a:cubicBezTo>
                <a:lnTo>
                  <a:pt x="1547" y="15322"/>
                </a:lnTo>
                <a:lnTo>
                  <a:pt x="0" y="15322"/>
                </a:lnTo>
                <a:lnTo>
                  <a:pt x="0" y="17742"/>
                </a:lnTo>
                <a:lnTo>
                  <a:pt x="5317" y="17742"/>
                </a:lnTo>
                <a:lnTo>
                  <a:pt x="5317" y="15322"/>
                </a:lnTo>
                <a:lnTo>
                  <a:pt x="3769" y="15322"/>
                </a:lnTo>
                <a:lnTo>
                  <a:pt x="3769" y="13120"/>
                </a:lnTo>
                <a:cubicBezTo>
                  <a:pt x="5594" y="12314"/>
                  <a:pt x="8025" y="11246"/>
                  <a:pt x="9661" y="10537"/>
                </a:cubicBezTo>
                <a:lnTo>
                  <a:pt x="9661" y="19113"/>
                </a:lnTo>
                <a:lnTo>
                  <a:pt x="7665" y="19113"/>
                </a:lnTo>
                <a:lnTo>
                  <a:pt x="10822" y="21600"/>
                </a:lnTo>
                <a:close/>
              </a:path>
            </a:pathLst>
          </a:custGeom>
          <a:solidFill>
            <a:srgbClr val="FFFFFF"/>
          </a:solidFill>
          <a:ln w="12700">
            <a:miter lim="400000"/>
          </a:ln>
        </p:spPr>
        <p:txBody>
          <a:bodyPr lIns="50800" tIns="50800" rIns="50800" bIns="50800" anchor="ctr"/>
          <a:lstStyle/>
          <a:p>
            <a:pPr>
              <a:lnSpc>
                <a:spcPct val="120000"/>
              </a:lnSpc>
              <a:defRPr sz="3000" cap="all">
                <a:solidFill>
                  <a:srgbClr val="FFFFFF"/>
                </a:solidFill>
                <a:latin typeface="Proxima Nova Extrabold"/>
                <a:ea typeface="Proxima Nova Extrabold"/>
                <a:cs typeface="Proxima Nova Extrabold"/>
                <a:sym typeface="Proxima Nova Extrabold"/>
              </a:defRPr>
            </a:pPr>
            <a:endParaRPr/>
          </a:p>
        </p:txBody>
      </p:sp>
      <p:sp>
        <p:nvSpPr>
          <p:cNvPr id="175" name="Oval"/>
          <p:cNvSpPr/>
          <p:nvPr/>
        </p:nvSpPr>
        <p:spPr>
          <a:xfrm>
            <a:off x="6765690" y="5159507"/>
            <a:ext cx="1620588" cy="1640076"/>
          </a:xfrm>
          <a:prstGeom prst="ellipse">
            <a:avLst/>
          </a:prstGeom>
          <a:solidFill>
            <a:srgbClr val="FF6250">
              <a:alpha val="13000"/>
            </a:srgbClr>
          </a:solidFill>
          <a:ln w="12700">
            <a:miter lim="400000"/>
          </a:ln>
        </p:spPr>
        <p:txBody>
          <a:bodyPr lIns="50800" tIns="50800" rIns="50800" bIns="50800" anchor="ctr"/>
          <a:lstStyle/>
          <a:p>
            <a:pPr>
              <a:lnSpc>
                <a:spcPct val="120000"/>
              </a:lnSpc>
              <a:defRPr sz="3000" cap="all">
                <a:solidFill>
                  <a:srgbClr val="FFFFFF"/>
                </a:solidFill>
                <a:latin typeface="Proxima Nova Extrabold"/>
                <a:ea typeface="Proxima Nova Extrabold"/>
                <a:cs typeface="Proxima Nova Extrabold"/>
                <a:sym typeface="Proxima Nova Extrabold"/>
              </a:defRPr>
            </a:pPr>
            <a:endParaRPr/>
          </a:p>
        </p:txBody>
      </p:sp>
      <p:sp>
        <p:nvSpPr>
          <p:cNvPr id="177" name="Circle"/>
          <p:cNvSpPr/>
          <p:nvPr/>
        </p:nvSpPr>
        <p:spPr>
          <a:xfrm>
            <a:off x="6989119" y="5381936"/>
            <a:ext cx="1199130" cy="1199130"/>
          </a:xfrm>
          <a:prstGeom prst="ellipse">
            <a:avLst/>
          </a:prstGeom>
          <a:solidFill>
            <a:srgbClr val="FFF76B">
              <a:alpha val="71000"/>
            </a:srgbClr>
          </a:solidFill>
          <a:ln w="12700">
            <a:miter lim="400000"/>
          </a:ln>
        </p:spPr>
        <p:txBody>
          <a:bodyPr lIns="50800" tIns="50800" rIns="50800" bIns="50800" anchor="ctr"/>
          <a:lstStyle/>
          <a:p>
            <a:pPr>
              <a:lnSpc>
                <a:spcPct val="120000"/>
              </a:lnSpc>
              <a:defRPr sz="3000" cap="all">
                <a:solidFill>
                  <a:srgbClr val="FFFFFF"/>
                </a:solidFill>
                <a:latin typeface="Proxima Nova Extrabold"/>
                <a:ea typeface="Proxima Nova Extrabold"/>
                <a:cs typeface="Proxima Nova Extrabold"/>
                <a:sym typeface="Proxima Nova Extrabold"/>
              </a:defRPr>
            </a:pPr>
            <a:endParaRPr/>
          </a:p>
        </p:txBody>
      </p:sp>
      <p:sp>
        <p:nvSpPr>
          <p:cNvPr id="178" name="Circle"/>
          <p:cNvSpPr/>
          <p:nvPr/>
        </p:nvSpPr>
        <p:spPr>
          <a:xfrm>
            <a:off x="7317443" y="5651301"/>
            <a:ext cx="593282" cy="593282"/>
          </a:xfrm>
          <a:prstGeom prst="ellipse">
            <a:avLst/>
          </a:prstGeom>
          <a:solidFill>
            <a:srgbClr val="96D35F">
              <a:alpha val="80000"/>
            </a:srgbClr>
          </a:solidFill>
          <a:ln w="12700">
            <a:miter lim="400000"/>
          </a:ln>
        </p:spPr>
        <p:txBody>
          <a:bodyPr lIns="50800" tIns="50800" rIns="50800" bIns="50800" anchor="ctr"/>
          <a:lstStyle/>
          <a:p>
            <a:pPr>
              <a:lnSpc>
                <a:spcPct val="120000"/>
              </a:lnSpc>
              <a:defRPr sz="3000" cap="all">
                <a:solidFill>
                  <a:srgbClr val="FFFFFF"/>
                </a:solidFill>
                <a:latin typeface="Proxima Nova Extrabold"/>
                <a:ea typeface="Proxima Nova Extrabold"/>
                <a:cs typeface="Proxima Nova Extrabold"/>
                <a:sym typeface="Proxima Nova Extrabold"/>
              </a:defRPr>
            </a:pPr>
            <a:endParaRPr/>
          </a:p>
        </p:txBody>
      </p:sp>
      <p:sp>
        <p:nvSpPr>
          <p:cNvPr id="180" name="3"/>
          <p:cNvSpPr/>
          <p:nvPr/>
        </p:nvSpPr>
        <p:spPr>
          <a:xfrm>
            <a:off x="15092902" y="7438077"/>
            <a:ext cx="1138436" cy="1129780"/>
          </a:xfrm>
          <a:prstGeom prst="rect">
            <a:avLst/>
          </a:prstGeom>
          <a:solidFill>
            <a:srgbClr val="FFAB0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ct val="120000"/>
              </a:lnSpc>
              <a:defRPr sz="3000" cap="all">
                <a:solidFill>
                  <a:srgbClr val="FFFFFF"/>
                </a:solidFill>
                <a:latin typeface="Proxima Nova Extrabold"/>
                <a:ea typeface="Proxima Nova Extrabold"/>
                <a:cs typeface="Proxima Nova Extrabold"/>
                <a:sym typeface="Proxima Nova Extrabold"/>
              </a:defRPr>
            </a:lvl1pPr>
          </a:lstStyle>
          <a:p>
            <a:r>
              <a:t>3</a:t>
            </a:r>
          </a:p>
        </p:txBody>
      </p:sp>
      <p:sp>
        <p:nvSpPr>
          <p:cNvPr id="181" name="1"/>
          <p:cNvSpPr/>
          <p:nvPr/>
        </p:nvSpPr>
        <p:spPr>
          <a:xfrm>
            <a:off x="13236616" y="3339687"/>
            <a:ext cx="1220813" cy="1204308"/>
          </a:xfrm>
          <a:prstGeom prst="ellipse">
            <a:avLst/>
          </a:prstGeom>
          <a:solidFill>
            <a:srgbClr val="76BB40">
              <a:alpha val="7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ct val="120000"/>
              </a:lnSpc>
              <a:defRPr sz="3000" cap="all">
                <a:solidFill>
                  <a:srgbClr val="FFFFFF"/>
                </a:solidFill>
                <a:latin typeface="Proxima Nova Extrabold"/>
                <a:ea typeface="Proxima Nova Extrabold"/>
                <a:cs typeface="Proxima Nova Extrabold"/>
                <a:sym typeface="Proxima Nova Extrabold"/>
              </a:defRPr>
            </a:lvl1pPr>
          </a:lstStyle>
          <a:p>
            <a:r>
              <a:t>1</a:t>
            </a:r>
          </a:p>
        </p:txBody>
      </p:sp>
      <p:sp>
        <p:nvSpPr>
          <p:cNvPr id="2" name="Triangle 1">
            <a:extLst>
              <a:ext uri="{FF2B5EF4-FFF2-40B4-BE49-F238E27FC236}">
                <a16:creationId xmlns:a16="http://schemas.microsoft.com/office/drawing/2014/main" id="{D40CEC7F-9340-6940-9D7D-B2F4C97B03A2}"/>
              </a:ext>
            </a:extLst>
          </p:cNvPr>
          <p:cNvSpPr/>
          <p:nvPr/>
        </p:nvSpPr>
        <p:spPr>
          <a:xfrm rot="5400000">
            <a:off x="17108294" y="5357080"/>
            <a:ext cx="1199131" cy="1121253"/>
          </a:xfrm>
          <a:prstGeom prst="triangle">
            <a:avLst>
              <a:gd name="adj" fmla="val 54010"/>
            </a:avLst>
          </a:prstGeom>
          <a:solidFill>
            <a:srgbClr val="FEFB41">
              <a:alpha val="52000"/>
            </a:srgbClr>
          </a:solidFill>
          <a:ln w="12700">
            <a:miter lim="400000"/>
          </a:ln>
        </p:spPr>
        <p:txBody>
          <a:bodyPr vert="vert270" lIns="50800" tIns="50800" rIns="50800" bIns="50800" anchor="ctr"/>
          <a:lstStyle/>
          <a:p>
            <a:pPr>
              <a:lnSpc>
                <a:spcPct val="120000"/>
              </a:lnSpc>
            </a:pPr>
            <a:r>
              <a:rPr lang="en-IT" sz="3000" cap="all" dirty="0">
                <a:solidFill>
                  <a:srgbClr val="D6D5D5"/>
                </a:solidFill>
                <a:latin typeface="Proxima Nova Extrabold"/>
                <a:sym typeface="Proxima Nova Extrabold"/>
              </a:rPr>
              <a:t> 2</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6D35F"/>
            </a:gs>
            <a:gs pos="100000">
              <a:srgbClr val="FF8648"/>
            </a:gs>
          </a:gsLst>
          <a:lin ang="5400000" scaled="0"/>
        </a:gradFill>
        <a:effectLst/>
      </p:bgPr>
    </p:bg>
    <p:spTree>
      <p:nvGrpSpPr>
        <p:cNvPr id="1" name=""/>
        <p:cNvGrpSpPr/>
        <p:nvPr/>
      </p:nvGrpSpPr>
      <p:grpSpPr>
        <a:xfrm>
          <a:off x="0" y="0"/>
          <a:ext cx="0" cy="0"/>
          <a:chOff x="0" y="0"/>
          <a:chExt cx="0" cy="0"/>
        </a:xfrm>
      </p:grpSpPr>
      <p:sp>
        <p:nvSpPr>
          <p:cNvPr id="185" name="digital humanities ?"/>
          <p:cNvSpPr txBox="1">
            <a:spLocks noGrp="1"/>
          </p:cNvSpPr>
          <p:nvPr>
            <p:ph type="body" idx="1"/>
          </p:nvPr>
        </p:nvSpPr>
        <p:spPr>
          <a:xfrm>
            <a:off x="1219200" y="2481711"/>
            <a:ext cx="21945600" cy="7612249"/>
          </a:xfrm>
          <a:prstGeom prst="rect">
            <a:avLst/>
          </a:prstGeom>
        </p:spPr>
        <p:txBody>
          <a:bodyPr>
            <a:normAutofit/>
          </a:bodyPr>
          <a:lstStyle>
            <a:lvl1pPr defTabSz="385572">
              <a:defRPr sz="33000" spc="-330"/>
            </a:lvl1pPr>
          </a:lstStyle>
          <a:p>
            <a:r>
              <a:rPr sz="20000" dirty="0">
                <a:latin typeface="Helvetica" pitchFamily="2" charset="0"/>
              </a:rPr>
              <a:t>digital humanities </a:t>
            </a:r>
            <a:br>
              <a:rPr lang="it-IT" sz="20000" dirty="0">
                <a:latin typeface="Helvetica" pitchFamily="2" charset="0"/>
              </a:rPr>
            </a:br>
            <a:r>
              <a:rPr sz="20000" dirty="0">
                <a:latin typeface="Helvetica" pitchFamily="2" charset="0"/>
              </a:rPr>
              <a:t>?</a:t>
            </a:r>
          </a:p>
        </p:txBody>
      </p:sp>
      <p:sp>
        <p:nvSpPr>
          <p:cNvPr id="186" name="Question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lvl1pPr>
              <a:defRPr>
                <a:solidFill>
                  <a:srgbClr val="FFFFFF"/>
                </a:solidFill>
              </a:defRPr>
            </a:lvl1pPr>
          </a:lstStyle>
          <a:p>
            <a:r>
              <a:rPr sz="6000" dirty="0">
                <a:latin typeface="Helvetica" pitchFamily="2" charset="0"/>
              </a:rPr>
              <a:t>Questions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What is the role of the digital within the academy, in scholarly communication and in the humanistic disciplines as a whole?…"/>
          <p:cNvSpPr txBox="1">
            <a:spLocks noGrp="1"/>
          </p:cNvSpPr>
          <p:nvPr>
            <p:ph type="body" idx="4294967295"/>
          </p:nvPr>
        </p:nvSpPr>
        <p:spPr>
          <a:xfrm>
            <a:off x="752471" y="818679"/>
            <a:ext cx="22879058" cy="11612723"/>
          </a:xfrm>
          <a:prstGeom prst="rect">
            <a:avLst/>
          </a:prstGeom>
        </p:spPr>
        <p:txBody>
          <a:bodyPr anchor="ctr">
            <a:normAutofit lnSpcReduction="10000"/>
          </a:bodyPr>
          <a:lstStyle/>
          <a:p>
            <a:pPr marL="982000" indent="-982000" defTabSz="511809">
              <a:spcBef>
                <a:spcPts val="0"/>
              </a:spcBef>
              <a:buClr>
                <a:srgbClr val="96D35F"/>
              </a:buClr>
              <a:defRPr sz="6014" b="0" cap="all">
                <a:solidFill>
                  <a:srgbClr val="000000"/>
                </a:solidFill>
                <a:latin typeface="+mn-lt"/>
                <a:ea typeface="+mn-ea"/>
                <a:cs typeface="+mn-cs"/>
                <a:sym typeface="Druk Medium"/>
              </a:defRPr>
            </a:pPr>
            <a:r>
              <a:rPr lang="it-IT" sz="4800" dirty="0" err="1">
                <a:latin typeface="Helvetica" pitchFamily="2" charset="0"/>
              </a:rPr>
              <a:t>what</a:t>
            </a:r>
            <a:r>
              <a:rPr lang="it-IT" sz="4800" dirty="0">
                <a:latin typeface="Helvetica" pitchFamily="2" charset="0"/>
              </a:rPr>
              <a:t> </a:t>
            </a:r>
            <a:r>
              <a:rPr lang="it-IT" sz="4800" dirty="0" err="1">
                <a:latin typeface="Helvetica" pitchFamily="2" charset="0"/>
              </a:rPr>
              <a:t>were</a:t>
            </a:r>
            <a:r>
              <a:rPr lang="it-IT" sz="4800" dirty="0">
                <a:latin typeface="Helvetica" pitchFamily="2" charset="0"/>
              </a:rPr>
              <a:t>, are and </a:t>
            </a:r>
            <a:r>
              <a:rPr lang="it-IT" sz="4800" dirty="0" err="1">
                <a:latin typeface="Helvetica" pitchFamily="2" charset="0"/>
              </a:rPr>
              <a:t>will</a:t>
            </a:r>
            <a:r>
              <a:rPr lang="it-IT" sz="4800" dirty="0">
                <a:latin typeface="Helvetica" pitchFamily="2" charset="0"/>
              </a:rPr>
              <a:t> be the </a:t>
            </a:r>
            <a:r>
              <a:rPr lang="it-IT" sz="4800" dirty="0" err="1">
                <a:latin typeface="Helvetica" pitchFamily="2" charset="0"/>
              </a:rPr>
              <a:t>humanities</a:t>
            </a:r>
            <a:r>
              <a:rPr lang="it-IT" sz="4800" dirty="0">
                <a:latin typeface="Helvetica" pitchFamily="2" charset="0"/>
              </a:rPr>
              <a:t> in Western, and </a:t>
            </a:r>
            <a:r>
              <a:rPr lang="it-IT" sz="4800" dirty="0" err="1">
                <a:latin typeface="Helvetica" pitchFamily="2" charset="0"/>
              </a:rPr>
              <a:t>now</a:t>
            </a:r>
            <a:r>
              <a:rPr lang="it-IT" sz="4800" dirty="0">
                <a:latin typeface="Helvetica" pitchFamily="2" charset="0"/>
              </a:rPr>
              <a:t> world, culture? </a:t>
            </a:r>
          </a:p>
          <a:p>
            <a:pPr marL="982000" indent="-982000" defTabSz="511809">
              <a:spcBef>
                <a:spcPts val="0"/>
              </a:spcBef>
              <a:buClr>
                <a:srgbClr val="96D35F"/>
              </a:buClr>
              <a:defRPr sz="6014" b="0" cap="all">
                <a:solidFill>
                  <a:srgbClr val="000000"/>
                </a:solidFill>
                <a:latin typeface="+mn-lt"/>
                <a:ea typeface="+mn-ea"/>
                <a:cs typeface="+mn-cs"/>
                <a:sym typeface="Druk Medium"/>
              </a:defRPr>
            </a:pPr>
            <a:endParaRPr lang="it-IT" sz="4800" dirty="0">
              <a:latin typeface="Helvetica" pitchFamily="2" charset="0"/>
            </a:endParaRPr>
          </a:p>
          <a:p>
            <a:pPr marL="982000" indent="-982000" defTabSz="511809">
              <a:spcBef>
                <a:spcPts val="0"/>
              </a:spcBef>
              <a:buClr>
                <a:srgbClr val="96D35F"/>
              </a:buClr>
              <a:defRPr sz="6014" b="0" cap="all">
                <a:solidFill>
                  <a:srgbClr val="000000"/>
                </a:solidFill>
                <a:latin typeface="+mn-lt"/>
                <a:ea typeface="+mn-ea"/>
                <a:cs typeface="+mn-cs"/>
                <a:sym typeface="Druk Medium"/>
              </a:defRPr>
            </a:pPr>
            <a:r>
              <a:rPr sz="4800" dirty="0">
                <a:latin typeface="Helvetica" pitchFamily="2" charset="0"/>
              </a:rPr>
              <a:t>What is the role of the digital within the academy, in scholarly communication and in the humanistic disciplines as a whole?</a:t>
            </a:r>
          </a:p>
          <a:p>
            <a:pPr marL="982000" indent="-982000" defTabSz="511809">
              <a:spcBef>
                <a:spcPts val="0"/>
              </a:spcBef>
              <a:buClr>
                <a:srgbClr val="96D35F"/>
              </a:buClr>
              <a:defRPr sz="6014" b="0" cap="all">
                <a:solidFill>
                  <a:srgbClr val="000000"/>
                </a:solidFill>
                <a:latin typeface="+mn-lt"/>
                <a:ea typeface="+mn-ea"/>
                <a:cs typeface="+mn-cs"/>
                <a:sym typeface="Druk Medium"/>
              </a:defRPr>
            </a:pPr>
            <a:endParaRPr sz="4800" dirty="0">
              <a:latin typeface="Helvetica" pitchFamily="2" charset="0"/>
            </a:endParaRPr>
          </a:p>
          <a:p>
            <a:pPr marL="982000" indent="-982000" defTabSz="511809">
              <a:spcBef>
                <a:spcPts val="0"/>
              </a:spcBef>
              <a:buClr>
                <a:srgbClr val="96D35F"/>
              </a:buClr>
              <a:defRPr sz="6014" b="0" cap="all">
                <a:solidFill>
                  <a:srgbClr val="000000"/>
                </a:solidFill>
                <a:latin typeface="+mn-lt"/>
                <a:ea typeface="+mn-ea"/>
                <a:cs typeface="+mn-cs"/>
                <a:sym typeface="Druk Medium"/>
              </a:defRPr>
            </a:pPr>
            <a:r>
              <a:rPr sz="4800" dirty="0">
                <a:latin typeface="Helvetica" pitchFamily="2" charset="0"/>
              </a:rPr>
              <a:t>Are the digital humanities a series of practical approaches? </a:t>
            </a:r>
          </a:p>
          <a:p>
            <a:pPr marL="982000" indent="-982000" defTabSz="511809">
              <a:spcBef>
                <a:spcPts val="0"/>
              </a:spcBef>
              <a:buClr>
                <a:srgbClr val="96D35F"/>
              </a:buClr>
              <a:defRPr sz="6014" b="0" cap="all">
                <a:solidFill>
                  <a:srgbClr val="000000"/>
                </a:solidFill>
                <a:latin typeface="+mn-lt"/>
                <a:ea typeface="+mn-ea"/>
                <a:cs typeface="+mn-cs"/>
                <a:sym typeface="Druk Medium"/>
              </a:defRPr>
            </a:pPr>
            <a:endParaRPr sz="4800" dirty="0">
              <a:latin typeface="Helvetica" pitchFamily="2" charset="0"/>
            </a:endParaRPr>
          </a:p>
          <a:p>
            <a:pPr marL="982000" indent="-982000" defTabSz="511809">
              <a:spcBef>
                <a:spcPts val="0"/>
              </a:spcBef>
              <a:buClr>
                <a:srgbClr val="96D35F"/>
              </a:buClr>
              <a:defRPr sz="6014" b="0" cap="all">
                <a:solidFill>
                  <a:srgbClr val="000000"/>
                </a:solidFill>
                <a:latin typeface="+mn-lt"/>
                <a:ea typeface="+mn-ea"/>
                <a:cs typeface="+mn-cs"/>
                <a:sym typeface="Druk Medium"/>
              </a:defRPr>
            </a:pPr>
            <a:r>
              <a:rPr sz="4800" dirty="0">
                <a:latin typeface="Helvetica" pitchFamily="2" charset="0"/>
              </a:rPr>
              <a:t>Are they a distinct discipline with its own set of standards, distinguished researchers, hierarchies  and rules of engagement? </a:t>
            </a:r>
          </a:p>
          <a:p>
            <a:pPr marL="982000" indent="-982000" defTabSz="511809">
              <a:spcBef>
                <a:spcPts val="0"/>
              </a:spcBef>
              <a:buClr>
                <a:srgbClr val="96D35F"/>
              </a:buClr>
              <a:defRPr sz="6014" b="0" cap="all">
                <a:solidFill>
                  <a:srgbClr val="000000"/>
                </a:solidFill>
                <a:latin typeface="+mn-lt"/>
                <a:ea typeface="+mn-ea"/>
                <a:cs typeface="+mn-cs"/>
                <a:sym typeface="Druk Medium"/>
              </a:defRPr>
            </a:pPr>
            <a:endParaRPr sz="4800" dirty="0">
              <a:latin typeface="Helvetica" pitchFamily="2" charset="0"/>
            </a:endParaRPr>
          </a:p>
          <a:p>
            <a:pPr marL="982000" indent="-982000" defTabSz="511809">
              <a:spcBef>
                <a:spcPts val="0"/>
              </a:spcBef>
              <a:buClr>
                <a:srgbClr val="96D35F"/>
              </a:buClr>
              <a:defRPr sz="6014" b="0" cap="all">
                <a:solidFill>
                  <a:srgbClr val="000000"/>
                </a:solidFill>
                <a:latin typeface="+mn-lt"/>
                <a:ea typeface="+mn-ea"/>
                <a:cs typeface="+mn-cs"/>
                <a:sym typeface="Druk Medium"/>
              </a:defRPr>
            </a:pPr>
            <a:r>
              <a:rPr sz="4800" dirty="0">
                <a:latin typeface="Helvetica" pitchFamily="2" charset="0"/>
              </a:rPr>
              <a:t>is the term digital humanities a redundancy? </a:t>
            </a:r>
          </a:p>
          <a:p>
            <a:pPr marL="982000" indent="-982000" defTabSz="511809">
              <a:spcBef>
                <a:spcPts val="0"/>
              </a:spcBef>
              <a:buClr>
                <a:srgbClr val="96D35F"/>
              </a:buClr>
              <a:defRPr sz="6014" b="0" cap="all">
                <a:solidFill>
                  <a:srgbClr val="000000"/>
                </a:solidFill>
                <a:latin typeface="+mn-lt"/>
                <a:ea typeface="+mn-ea"/>
                <a:cs typeface="+mn-cs"/>
                <a:sym typeface="Druk Medium"/>
              </a:defRPr>
            </a:pPr>
            <a:endParaRPr sz="4800" dirty="0">
              <a:latin typeface="Helvetica" pitchFamily="2" charset="0"/>
            </a:endParaRPr>
          </a:p>
          <a:p>
            <a:pPr marL="982000" indent="-982000" defTabSz="511809">
              <a:spcBef>
                <a:spcPts val="0"/>
              </a:spcBef>
              <a:buClr>
                <a:srgbClr val="96D35F"/>
              </a:buClr>
              <a:defRPr sz="6014" b="0" cap="all">
                <a:solidFill>
                  <a:srgbClr val="000000"/>
                </a:solidFill>
                <a:latin typeface="+mn-lt"/>
                <a:ea typeface="+mn-ea"/>
                <a:cs typeface="+mn-cs"/>
                <a:sym typeface="Druk Medium"/>
              </a:defRPr>
            </a:pPr>
            <a:r>
              <a:rPr sz="4800" dirty="0">
                <a:latin typeface="Helvetica" pitchFamily="2" charset="0"/>
              </a:rPr>
              <a:t>Or  has the arrival of the digital forever changed the way humanists work?</a:t>
            </a:r>
          </a:p>
          <a:p>
            <a:pPr marL="982000" indent="-982000" defTabSz="511809">
              <a:spcBef>
                <a:spcPts val="0"/>
              </a:spcBef>
              <a:buClr>
                <a:srgbClr val="96D35F"/>
              </a:buClr>
              <a:defRPr sz="6014" b="0" cap="all">
                <a:solidFill>
                  <a:srgbClr val="000000"/>
                </a:solidFill>
                <a:latin typeface="+mn-lt"/>
                <a:ea typeface="+mn-ea"/>
                <a:cs typeface="+mn-cs"/>
                <a:sym typeface="Druk Medium"/>
              </a:defRPr>
            </a:pPr>
            <a:endParaRPr sz="4800" dirty="0">
              <a:latin typeface="Helvetica" pitchFamily="2" charset="0"/>
            </a:endParaRPr>
          </a:p>
          <a:p>
            <a:pPr marL="982000" indent="-982000" defTabSz="511809">
              <a:spcBef>
                <a:spcPts val="0"/>
              </a:spcBef>
              <a:buClr>
                <a:srgbClr val="96D35F"/>
              </a:buClr>
              <a:defRPr sz="6014" b="0" cap="all">
                <a:solidFill>
                  <a:srgbClr val="000000"/>
                </a:solidFill>
                <a:latin typeface="+mn-lt"/>
                <a:ea typeface="+mn-ea"/>
                <a:cs typeface="+mn-cs"/>
                <a:sym typeface="Druk Medium"/>
              </a:defRPr>
            </a:pPr>
            <a:r>
              <a:rPr sz="4800" dirty="0">
                <a:latin typeface="Helvetica" pitchFamily="2" charset="0"/>
              </a:rPr>
              <a:t>Is technology determinative? </a:t>
            </a:r>
          </a:p>
          <a:p>
            <a:pPr marL="982000" indent="-982000" defTabSz="511809">
              <a:spcBef>
                <a:spcPts val="0"/>
              </a:spcBef>
              <a:buClr>
                <a:srgbClr val="96D35F"/>
              </a:buClr>
              <a:defRPr sz="6014" b="0" cap="all">
                <a:solidFill>
                  <a:srgbClr val="000000"/>
                </a:solidFill>
                <a:latin typeface="+mn-lt"/>
                <a:ea typeface="+mn-ea"/>
                <a:cs typeface="+mn-cs"/>
                <a:sym typeface="Druk Medium"/>
              </a:defRPr>
            </a:pPr>
            <a:endParaRPr sz="4800" dirty="0">
              <a:latin typeface="Helvetica" pitchFamily="2" charset="0"/>
            </a:endParaRPr>
          </a:p>
          <a:p>
            <a:pPr marL="982000" indent="-982000" defTabSz="511809">
              <a:spcBef>
                <a:spcPts val="0"/>
              </a:spcBef>
              <a:buClr>
                <a:srgbClr val="96D35F"/>
              </a:buClr>
              <a:defRPr sz="6014" b="0" cap="all">
                <a:solidFill>
                  <a:srgbClr val="000000"/>
                </a:solidFill>
                <a:latin typeface="+mn-lt"/>
                <a:ea typeface="+mn-ea"/>
                <a:cs typeface="+mn-cs"/>
                <a:sym typeface="Druk Medium"/>
              </a:defRPr>
            </a:pPr>
            <a:r>
              <a:rPr sz="4800" dirty="0">
                <a:latin typeface="Helvetica" pitchFamily="2" charset="0"/>
              </a:rPr>
              <a:t>What role does the solitary scholar have in a digital environment that is increasingly collaborative?</a:t>
            </a:r>
          </a:p>
        </p:txBody>
      </p:sp>
    </p:spTree>
  </p:cSld>
  <p:clrMapOvr>
    <a:masterClrMapping/>
  </p:clrMapOvr>
  <p:transition spd="med"/>
</p:sld>
</file>

<file path=ppt/theme/theme1.xml><?xml version="1.0" encoding="utf-8"?>
<a:theme xmlns:a="http://schemas.openxmlformats.org/drawingml/2006/main" name="25_BoldColor_ISO">
  <a:themeElements>
    <a:clrScheme name="25_BoldColor_ISO">
      <a:dk1>
        <a:srgbClr val="000000"/>
      </a:dk1>
      <a:lt1>
        <a:srgbClr val="00BFF3"/>
      </a:lt1>
      <a:dk2>
        <a:srgbClr val="5E5E5E"/>
      </a:dk2>
      <a:lt2>
        <a:srgbClr val="D6D5D5"/>
      </a:lt2>
      <a:accent1>
        <a:srgbClr val="01BFF4"/>
      </a:accent1>
      <a:accent2>
        <a:srgbClr val="43E9CB"/>
      </a:accent2>
      <a:accent3>
        <a:srgbClr val="BC80FF"/>
      </a:accent3>
      <a:accent4>
        <a:srgbClr val="FFC618"/>
      </a:accent4>
      <a:accent5>
        <a:srgbClr val="FF4000"/>
      </a:accent5>
      <a:accent6>
        <a:srgbClr val="FF87BB"/>
      </a:accent6>
      <a:hlink>
        <a:srgbClr val="0000FF"/>
      </a:hlink>
      <a:folHlink>
        <a:srgbClr val="FF00FF"/>
      </a:folHlink>
    </a:clrScheme>
    <a:fontScheme name="25_BoldColor_ISO">
      <a:majorFont>
        <a:latin typeface="Druk Medium"/>
        <a:ea typeface="Druk Medium"/>
        <a:cs typeface="Druk Medium"/>
      </a:majorFont>
      <a:minorFont>
        <a:latin typeface="Druk Medium"/>
        <a:ea typeface="Druk Medium"/>
        <a:cs typeface="Druk Medium"/>
      </a:minorFont>
    </a:fontScheme>
    <a:fmtScheme name="25_BoldColor_IS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20000"/>
          </a:lnSpc>
          <a:spcBef>
            <a:spcPts val="0"/>
          </a:spcBef>
          <a:spcAft>
            <a:spcPts val="0"/>
          </a:spcAft>
          <a:buClrTx/>
          <a:buSzTx/>
          <a:buFontTx/>
          <a:buNone/>
          <a:tabLst/>
          <a:defRPr kumimoji="0" sz="3000" b="0" i="0" u="none" strike="noStrike" cap="all" spc="0" normalizeH="0" baseline="0">
            <a:ln>
              <a:noFill/>
            </a:ln>
            <a:solidFill>
              <a:srgbClr val="FFFFFF"/>
            </a:solidFill>
            <a:effectLst/>
            <a:uFillTx/>
            <a:latin typeface="Proxima Nova Extrabold"/>
            <a:ea typeface="Proxima Nova Extrabold"/>
            <a:cs typeface="Proxima Nova Extrabold"/>
            <a:sym typeface="Proxima Nova Extra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5_BoldColor_ISO">
  <a:themeElements>
    <a:clrScheme name="25_BoldColor_ISO">
      <a:dk1>
        <a:srgbClr val="000000"/>
      </a:dk1>
      <a:lt1>
        <a:srgbClr val="FFFFFF"/>
      </a:lt1>
      <a:dk2>
        <a:srgbClr val="5E5E5E"/>
      </a:dk2>
      <a:lt2>
        <a:srgbClr val="D6D5D5"/>
      </a:lt2>
      <a:accent1>
        <a:srgbClr val="01BFF4"/>
      </a:accent1>
      <a:accent2>
        <a:srgbClr val="43E9CB"/>
      </a:accent2>
      <a:accent3>
        <a:srgbClr val="BC80FF"/>
      </a:accent3>
      <a:accent4>
        <a:srgbClr val="FFC618"/>
      </a:accent4>
      <a:accent5>
        <a:srgbClr val="FF4000"/>
      </a:accent5>
      <a:accent6>
        <a:srgbClr val="FF87BB"/>
      </a:accent6>
      <a:hlink>
        <a:srgbClr val="0000FF"/>
      </a:hlink>
      <a:folHlink>
        <a:srgbClr val="FF00FF"/>
      </a:folHlink>
    </a:clrScheme>
    <a:fontScheme name="25_BoldColor_ISO">
      <a:majorFont>
        <a:latin typeface="Druk Medium"/>
        <a:ea typeface="Druk Medium"/>
        <a:cs typeface="Druk Medium"/>
      </a:majorFont>
      <a:minorFont>
        <a:latin typeface="Druk Medium"/>
        <a:ea typeface="Druk Medium"/>
        <a:cs typeface="Druk Medium"/>
      </a:minorFont>
    </a:fontScheme>
    <a:fmtScheme name="25_BoldColor_IS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20000"/>
          </a:lnSpc>
          <a:spcBef>
            <a:spcPts val="0"/>
          </a:spcBef>
          <a:spcAft>
            <a:spcPts val="0"/>
          </a:spcAft>
          <a:buClrTx/>
          <a:buSzTx/>
          <a:buFontTx/>
          <a:buNone/>
          <a:tabLst/>
          <a:defRPr kumimoji="0" sz="3000" b="0" i="0" u="none" strike="noStrike" cap="all" spc="0" normalizeH="0" baseline="0">
            <a:ln>
              <a:noFill/>
            </a:ln>
            <a:solidFill>
              <a:srgbClr val="FFFFFF"/>
            </a:solidFill>
            <a:effectLst/>
            <a:uFillTx/>
            <a:latin typeface="Proxima Nova Extrabold"/>
            <a:ea typeface="Proxima Nova Extrabold"/>
            <a:cs typeface="Proxima Nova Extrabold"/>
            <a:sym typeface="Proxima Nova Extra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1009</TotalTime>
  <Words>2887</Words>
  <Application>Microsoft Macintosh PowerPoint</Application>
  <PresentationFormat>Custom</PresentationFormat>
  <Paragraphs>250</Paragraphs>
  <Slides>32</Slides>
  <Notes>28</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Druk Medium</vt:lpstr>
      <vt:lpstr>Helvetica</vt:lpstr>
      <vt:lpstr>Helvetica Neue</vt:lpstr>
      <vt:lpstr>Proxima Nova</vt:lpstr>
      <vt:lpstr>Proxima Nova Extrabold</vt:lpstr>
      <vt:lpstr>Proxima Nova Medium</vt:lpstr>
      <vt:lpstr>Proxima Nova Semibold</vt:lpstr>
      <vt:lpstr>25_BoldColor_ISO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bibliography</vt:lpstr>
      <vt:lpstr>webgraphy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Mario Verdicchio</cp:lastModifiedBy>
  <cp:revision>15</cp:revision>
  <dcterms:modified xsi:type="dcterms:W3CDTF">2024-02-23T19:05:22Z</dcterms:modified>
</cp:coreProperties>
</file>