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3" r:id="rId2"/>
  </p:sldMasterIdLst>
  <p:notesMasterIdLst>
    <p:notesMasterId r:id="rId62"/>
  </p:notesMasterIdLst>
  <p:sldIdLst>
    <p:sldId id="329" r:id="rId3"/>
    <p:sldId id="257" r:id="rId4"/>
    <p:sldId id="258" r:id="rId5"/>
    <p:sldId id="277" r:id="rId6"/>
    <p:sldId id="259" r:id="rId7"/>
    <p:sldId id="260" r:id="rId8"/>
    <p:sldId id="261" r:id="rId9"/>
    <p:sldId id="262" r:id="rId10"/>
    <p:sldId id="278" r:id="rId11"/>
    <p:sldId id="279" r:id="rId12"/>
    <p:sldId id="280" r:id="rId13"/>
    <p:sldId id="281" r:id="rId14"/>
    <p:sldId id="282" r:id="rId15"/>
    <p:sldId id="283" r:id="rId16"/>
    <p:sldId id="284" r:id="rId17"/>
    <p:sldId id="286" r:id="rId18"/>
    <p:sldId id="285"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1" r:id="rId43"/>
    <p:sldId id="312" r:id="rId44"/>
    <p:sldId id="313" r:id="rId45"/>
    <p:sldId id="314" r:id="rId46"/>
    <p:sldId id="315" r:id="rId47"/>
    <p:sldId id="316" r:id="rId48"/>
    <p:sldId id="273"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BD4F4F"/>
    <a:srgbClr val="84FFA7"/>
    <a:srgbClr val="D9FFE4"/>
    <a:srgbClr val="CDFFDB"/>
    <a:srgbClr val="84BCFF"/>
    <a:srgbClr val="EA9F76"/>
    <a:srgbClr val="E23636"/>
    <a:srgbClr val="7A8A2C"/>
    <a:srgbClr val="C87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0" autoAdjust="0"/>
    <p:restoredTop sz="93696" autoAdjust="0"/>
  </p:normalViewPr>
  <p:slideViewPr>
    <p:cSldViewPr>
      <p:cViewPr varScale="1">
        <p:scale>
          <a:sx n="72" d="100"/>
          <a:sy n="72" d="100"/>
        </p:scale>
        <p:origin x="236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4C5C2-F4F4-43E9-A1B8-6E23AE4B7BFB}" type="datetimeFigureOut">
              <a:rPr lang="it-IT" smtClean="0"/>
              <a:t>09/05/23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BDDCC-E72C-4D01-A5EF-07A7CEE0A99F}" type="slidenum">
              <a:rPr lang="it-IT" smtClean="0"/>
              <a:t>‹#›</a:t>
            </a:fld>
            <a:endParaRPr lang="it-IT"/>
          </a:p>
        </p:txBody>
      </p:sp>
    </p:spTree>
    <p:extLst>
      <p:ext uri="{BB962C8B-B14F-4D97-AF65-F5344CB8AC3E}">
        <p14:creationId xmlns:p14="http://schemas.microsoft.com/office/powerpoint/2010/main" val="106728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t>43</a:t>
            </a:fld>
            <a:endParaRPr lang="it-IT"/>
          </a:p>
        </p:txBody>
      </p:sp>
    </p:spTree>
    <p:extLst>
      <p:ext uri="{BB962C8B-B14F-4D97-AF65-F5344CB8AC3E}">
        <p14:creationId xmlns:p14="http://schemas.microsoft.com/office/powerpoint/2010/main" val="101139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solidFill>
                  <a:prstClr val="black"/>
                </a:solidFill>
                <a:latin typeface="Calibri"/>
              </a:rPr>
              <a:pPr/>
              <a:t>44</a:t>
            </a:fld>
            <a:endParaRPr lang="it-IT">
              <a:solidFill>
                <a:prstClr val="black"/>
              </a:solidFill>
              <a:latin typeface="Calibri"/>
            </a:endParaRPr>
          </a:p>
        </p:txBody>
      </p:sp>
    </p:spTree>
    <p:extLst>
      <p:ext uri="{BB962C8B-B14F-4D97-AF65-F5344CB8AC3E}">
        <p14:creationId xmlns:p14="http://schemas.microsoft.com/office/powerpoint/2010/main" val="101139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solidFill>
                  <a:prstClr val="black"/>
                </a:solidFill>
                <a:latin typeface="Calibri"/>
              </a:rPr>
              <a:pPr/>
              <a:t>45</a:t>
            </a:fld>
            <a:endParaRPr lang="it-IT">
              <a:solidFill>
                <a:prstClr val="black"/>
              </a:solidFill>
              <a:latin typeface="Calibri"/>
            </a:endParaRPr>
          </a:p>
        </p:txBody>
      </p:sp>
    </p:spTree>
    <p:extLst>
      <p:ext uri="{BB962C8B-B14F-4D97-AF65-F5344CB8AC3E}">
        <p14:creationId xmlns:p14="http://schemas.microsoft.com/office/powerpoint/2010/main" val="1011395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4BDDCC-E72C-4D01-A5EF-07A7CEE0A99F}" type="slidenum">
              <a:rPr lang="it-IT" smtClean="0">
                <a:solidFill>
                  <a:prstClr val="black"/>
                </a:solidFill>
                <a:latin typeface="Calibri"/>
              </a:rPr>
              <a:pPr/>
              <a:t>46</a:t>
            </a:fld>
            <a:endParaRPr lang="it-IT">
              <a:solidFill>
                <a:prstClr val="black"/>
              </a:solidFill>
              <a:latin typeface="Calibri"/>
            </a:endParaRPr>
          </a:p>
        </p:txBody>
      </p:sp>
    </p:spTree>
    <p:extLst>
      <p:ext uri="{BB962C8B-B14F-4D97-AF65-F5344CB8AC3E}">
        <p14:creationId xmlns:p14="http://schemas.microsoft.com/office/powerpoint/2010/main" val="1011395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68" name="Rettangolo 167"/>
          <p:cNvSpPr/>
          <p:nvPr userDrawn="1"/>
        </p:nvSpPr>
        <p:spPr>
          <a:xfrm>
            <a:off x="0" y="0"/>
            <a:ext cx="9144000" cy="184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69" name="Gruppo 168"/>
          <p:cNvGrpSpPr/>
          <p:nvPr userDrawn="1"/>
        </p:nvGrpSpPr>
        <p:grpSpPr>
          <a:xfrm>
            <a:off x="48007" y="1654176"/>
            <a:ext cx="9036647" cy="180000"/>
            <a:chOff x="1218340" y="275867"/>
            <a:chExt cx="17715122" cy="567843"/>
          </a:xfrm>
        </p:grpSpPr>
        <p:cxnSp>
          <p:nvCxnSpPr>
            <p:cNvPr id="170" name="Connettore 1 169"/>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1" name="Connettore 1 170"/>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2" name="Connettore 1 171"/>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3" name="Connettore 1 172"/>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4" name="Connettore 1 173"/>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5" name="Connettore 1 174"/>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6" name="Connettore 1 175"/>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7" name="Connettore 1 176"/>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8" name="Connettore 1 177"/>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9" name="Connettore 1 178"/>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0" name="Connettore 1 179"/>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1" name="Connettore 1 180"/>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2" name="Connettore 1 181"/>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3" name="Connettore 1 182"/>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4" name="Connettore 1 183"/>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5" name="Connettore 1 184"/>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6" name="Connettore 1 185"/>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7" name="Connettore 1 186"/>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8" name="Connettore 1 187"/>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9" name="Connettore 1 188"/>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Connettore 1 189"/>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1" name="Connettore 1 190"/>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2" name="Connettore 1 191"/>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3" name="Connettore 1 192"/>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4" name="Connettore 1 193"/>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5" name="Connettore 1 194"/>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6" name="Connettore 1 195"/>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7" name="Connettore 1 196"/>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8" name="Connettore 1 197"/>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9" name="Connettore 1 198"/>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0" name="Connettore 1 199"/>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1" name="Connettore 1 200"/>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2" name="Connettore 1 201"/>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3" name="Connettore 1 202"/>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4" name="Connettore 1 203"/>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5" name="Connettore 1 204"/>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6" name="Connettore 1 205"/>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7" name="Connettore 1 206"/>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8" name="Connettore 1 207"/>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9" name="Connettore 1 208"/>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0" name="Connettore 1 209"/>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1" name="Connettore 1 210"/>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Connettore 1 211"/>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3" name="Connettore 1 212"/>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Connettore 1 213"/>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5" name="Connettore 1 214"/>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Connettore 1 215"/>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7" name="Connettore 1 216"/>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Connettore 1 217"/>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9" name="Connettore 1 218"/>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0" name="Connettore 1 219"/>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Connettore 1 220"/>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Connettore 1 221"/>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Connettore 1 222"/>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4" name="Connettore 1 223"/>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5" name="Connettore 1 224"/>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6" name="Connettore 1 225"/>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7" name="Connettore 1 226"/>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8" name="Connettore 1 227"/>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9" name="Connettore 1 228"/>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Connettore 1 229"/>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1" name="Connettore 1 230"/>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2" name="Connettore 1 231"/>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3" name="Connettore 1 232"/>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Connettore 1 233"/>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5" name="Connettore 1 234"/>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6" name="Connettore 1 235"/>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7" name="Connettore 1 236"/>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8" name="Connettore 1 237"/>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9" name="Connettore 1 238"/>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0" name="Connettore 1 239"/>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1" name="Connettore 1 240"/>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2" name="Connettore 1 241"/>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3" name="Connettore 1 242"/>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4" name="Connettore 1 243"/>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5" name="Connettore 1 244"/>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6" name="Connettore 1 245"/>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7" name="Connettore 1 246"/>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8" name="Connettore 1 247"/>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9" name="Connettore 1 248"/>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0" name="Connettore 1 249"/>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1" name="Connettore 1 250"/>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2" name="Connettore 1 251"/>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3" name="Connettore 1 252"/>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4" name="Connettore 1 253"/>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5" name="Connettore 1 254"/>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6" name="Connettore 1 255"/>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7" name="Connettore 1 256"/>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8" name="Connettore 1 257"/>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9" name="Connettore 1 258"/>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0" name="Connettore 1 259"/>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1" name="Connettore 1 260"/>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2" name="Connettore 1 261"/>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3" name="Connettore 1 262"/>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4" name="Connettore 1 263"/>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5" name="Connettore 1 264"/>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6" name="Connettore 1 265"/>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7" name="Connettore 1 266"/>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8" name="Connettore 1 267"/>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9" name="Connettore 1 268"/>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0" name="Connettore 1 269"/>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1" name="Connettore 1 270"/>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2" name="Connettore 1 271"/>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3" name="Connettore 1 272"/>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4" name="Connettore 1 273"/>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5" name="Connettore 1 274"/>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6" name="Connettore 1 275"/>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7" name="Connettore 1 276"/>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8" name="Connettore 1 277"/>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9" name="Connettore 1 278"/>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0" name="Connettore 1 279"/>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1" name="Connettore 1 280"/>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2" name="Connettore 1 281"/>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3" name="Connettore 1 282"/>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4" name="Connettore 1 283"/>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5" name="Connettore 1 284"/>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6" name="Connettore 1 285"/>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7" name="Connettore 1 286"/>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8" name="Connettore 1 287"/>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9" name="Connettore 1 288"/>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27"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5262" y="457136"/>
            <a:ext cx="3113476" cy="883632"/>
          </a:xfrm>
          <a:prstGeom prst="rect">
            <a:avLst/>
          </a:prstGeom>
          <a:noFill/>
          <a:extLst>
            <a:ext uri="{909E8E84-426E-40dd-AFC4-6F175D3DCCD1}">
              <a14:hiddenFill xmlns:a14="http://schemas.microsoft.com/office/drawing/2010/main" xmlns="">
                <a:solidFill>
                  <a:srgbClr val="FFFFFF"/>
                </a:solidFill>
              </a14:hiddenFill>
            </a:ext>
          </a:extLst>
        </p:spPr>
      </p:pic>
      <p:sp>
        <p:nvSpPr>
          <p:cNvPr id="129" name="Titolo 1"/>
          <p:cNvSpPr>
            <a:spLocks noGrp="1"/>
          </p:cNvSpPr>
          <p:nvPr>
            <p:ph type="title"/>
          </p:nvPr>
        </p:nvSpPr>
        <p:spPr>
          <a:xfrm>
            <a:off x="281479" y="3008800"/>
            <a:ext cx="8581043" cy="840400"/>
          </a:xfrm>
        </p:spPr>
        <p:txBody>
          <a:bodyPr>
            <a:noAutofit/>
          </a:bodyPr>
          <a:lstStyle>
            <a:lvl1pPr algn="ctr">
              <a:defRPr sz="3600" b="1">
                <a:solidFill>
                  <a:schemeClr val="tx2"/>
                </a:solidFill>
                <a:latin typeface="Avenir Next Regular"/>
                <a:cs typeface="Avenir Next Regular"/>
              </a:defRPr>
            </a:lvl1pPr>
          </a:lstStyle>
          <a:p>
            <a:r>
              <a:rPr lang="it-IT" dirty="0"/>
              <a:t>Fare clic per modificare lo stile del titolo</a:t>
            </a:r>
          </a:p>
        </p:txBody>
      </p:sp>
      <p:sp>
        <p:nvSpPr>
          <p:cNvPr id="9" name="Text Placeholder 8"/>
          <p:cNvSpPr>
            <a:spLocks noGrp="1"/>
          </p:cNvSpPr>
          <p:nvPr>
            <p:ph type="body" sz="quarter" idx="12" hasCustomPrompt="1"/>
          </p:nvPr>
        </p:nvSpPr>
        <p:spPr>
          <a:xfrm>
            <a:off x="3053556" y="5805488"/>
            <a:ext cx="3036888" cy="431800"/>
          </a:xfrm>
        </p:spPr>
        <p:txBody>
          <a:bodyPr>
            <a:normAutofit/>
          </a:bodyPr>
          <a:lstStyle>
            <a:lvl1pPr algn="ctr">
              <a:defRPr sz="1800">
                <a:solidFill>
                  <a:schemeClr val="accent1"/>
                </a:solidFill>
                <a:latin typeface="Avenir Next Regular"/>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gg/mm/aaaa</a:t>
            </a:r>
            <a:endParaRPr lang="en-US" dirty="0"/>
          </a:p>
        </p:txBody>
      </p:sp>
      <p:sp>
        <p:nvSpPr>
          <p:cNvPr id="136" name="Text Placeholder 4"/>
          <p:cNvSpPr txBox="1">
            <a:spLocks/>
          </p:cNvSpPr>
          <p:nvPr userDrawn="1"/>
        </p:nvSpPr>
        <p:spPr>
          <a:xfrm>
            <a:off x="2521744" y="4725144"/>
            <a:ext cx="4100512" cy="3600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Wingdings" charset="2"/>
              <a:buNone/>
              <a:defRPr sz="18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a:t>Prof. Mario Verdicchio</a:t>
            </a:r>
          </a:p>
        </p:txBody>
      </p:sp>
      <p:sp>
        <p:nvSpPr>
          <p:cNvPr id="137" name="Text Placeholder 6"/>
          <p:cNvSpPr txBox="1">
            <a:spLocks/>
          </p:cNvSpPr>
          <p:nvPr userDrawn="1"/>
        </p:nvSpPr>
        <p:spPr>
          <a:xfrm>
            <a:off x="547688" y="4220667"/>
            <a:ext cx="8048625" cy="504477"/>
          </a:xfrm>
          <a:prstGeom prst="rect">
            <a:avLst/>
          </a:prstGeom>
        </p:spPr>
        <p:txBody>
          <a:bodyPr vert="horz" lIns="91440" tIns="45720" rIns="91440" bIns="45720" rtlCol="0">
            <a:normAutofit/>
          </a:bodyPr>
          <a:lstStyle>
            <a:lvl1pPr marL="0" marR="0" indent="0" algn="ctr" defTabSz="457200" rtl="0" eaLnBrk="1" fontAlgn="auto" latinLnBrk="0" hangingPunct="1">
              <a:lnSpc>
                <a:spcPct val="100000"/>
              </a:lnSpc>
              <a:spcBef>
                <a:spcPct val="20000"/>
              </a:spcBef>
              <a:spcAft>
                <a:spcPts val="0"/>
              </a:spcAft>
              <a:buClrTx/>
              <a:buSzTx/>
              <a:buFont typeface="Wingdings" charset="2"/>
              <a:buNone/>
              <a:tabLst/>
              <a:defRPr sz="22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Corso di </a:t>
            </a:r>
            <a:r>
              <a:rPr lang="en-US" err="1"/>
              <a:t>Intelligenza</a:t>
            </a:r>
            <a:r>
              <a:rPr lang="en-US"/>
              <a:t> </a:t>
            </a:r>
            <a:r>
              <a:rPr lang="en-US" err="1"/>
              <a:t>Artificiale</a:t>
            </a:r>
            <a:r>
              <a:rPr lang="en-US"/>
              <a:t>,  </a:t>
            </a:r>
            <a:r>
              <a:rPr lang="it-IT"/>
              <a:t>a.a. 2018-2019</a:t>
            </a:r>
            <a:endParaRPr lang="en-US"/>
          </a:p>
        </p:txBody>
      </p:sp>
    </p:spTree>
    <p:extLst>
      <p:ext uri="{BB962C8B-B14F-4D97-AF65-F5344CB8AC3E}">
        <p14:creationId xmlns:p14="http://schemas.microsoft.com/office/powerpoint/2010/main" val="191048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09/05/23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31539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09/05/23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132005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09/05/23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996953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09/05/23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53911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lvl1pPr algn="ctr">
              <a:defRPr sz="3200">
                <a:solidFill>
                  <a:schemeClr val="tx1"/>
                </a:solidFill>
                <a:latin typeface="Helvetica" pitchFamily="2" charset="0"/>
                <a:cs typeface="Helvetica" pitchFamily="2" charset="0"/>
              </a:defRPr>
            </a:lvl1pPr>
          </a:lstStyle>
          <a:p>
            <a:r>
              <a:rPr lang="it-IT" dirty="0"/>
              <a:t>Fare clic per modificare lo stile del titolo</a:t>
            </a:r>
          </a:p>
        </p:txBody>
      </p:sp>
      <p:sp>
        <p:nvSpPr>
          <p:cNvPr id="3" name="Segnaposto contenuto 2"/>
          <p:cNvSpPr>
            <a:spLocks noGrp="1"/>
          </p:cNvSpPr>
          <p:nvPr>
            <p:ph idx="1"/>
          </p:nvPr>
        </p:nvSpPr>
        <p:spPr>
          <a:xfrm>
            <a:off x="457200" y="1144864"/>
            <a:ext cx="8323726" cy="4981300"/>
          </a:xfrm>
        </p:spPr>
        <p:txBody>
          <a:bodyPr>
            <a:normAutofit/>
          </a:bodyPr>
          <a:lstStyle>
            <a:lvl1pPr marL="0">
              <a:spcAft>
                <a:spcPts val="100"/>
              </a:spcAft>
              <a:defRPr sz="2000" b="0">
                <a:latin typeface="Helvetica" pitchFamily="2" charset="0"/>
                <a:cs typeface="Helvetica" pitchFamily="2" charset="0"/>
              </a:defRPr>
            </a:lvl1pPr>
            <a:lvl2pPr marL="0" indent="-285750">
              <a:spcAft>
                <a:spcPts val="100"/>
              </a:spcAft>
              <a:buFont typeface="Arial"/>
              <a:buChar char="•"/>
              <a:defRPr sz="2000" b="0">
                <a:latin typeface="Helvetica" pitchFamily="2" charset="0"/>
                <a:cs typeface="Helvetica" pitchFamily="2" charset="0"/>
              </a:defRPr>
            </a:lvl2pPr>
            <a:lvl3pPr marL="0">
              <a:spcAft>
                <a:spcPts val="100"/>
              </a:spcAft>
              <a:defRPr sz="2000">
                <a:latin typeface="Avenir Light"/>
                <a:cs typeface="Avenir Light"/>
              </a:defRPr>
            </a:lvl3pPr>
            <a:lvl4pPr marL="0">
              <a:spcAft>
                <a:spcPts val="100"/>
              </a:spcAft>
              <a:defRPr sz="2000">
                <a:latin typeface="Avenir Light"/>
                <a:cs typeface="Avenir Light"/>
              </a:defRPr>
            </a:lvl4pPr>
            <a:lvl5pPr marL="342900" indent="-342900">
              <a:spcAft>
                <a:spcPts val="100"/>
              </a:spcAft>
              <a:buFont typeface="Arial"/>
              <a:buChar char="•"/>
              <a:defRPr sz="2000" b="0">
                <a:latin typeface="Avenir Light"/>
                <a:cs typeface="Avenir Light"/>
              </a:defRPr>
            </a:lvl5pPr>
            <a:lvl6pPr marL="538163" indent="-269875">
              <a:defRPr b="0">
                <a:latin typeface="Helvetica" pitchFamily="2" charset="0"/>
                <a:cs typeface="Helvetica" pitchFamily="2" charset="0"/>
              </a:defRPr>
            </a:lvl6pPr>
            <a:lvl7pPr marL="806450" indent="-268288">
              <a:defRPr b="0">
                <a:latin typeface="Helvetica" pitchFamily="2" charset="0"/>
                <a:cs typeface="Helvetica" pitchFamily="2" charset="0"/>
              </a:defRPr>
            </a:lvl7pPr>
            <a:lvl8pPr marL="1074738" indent="-268288">
              <a:defRPr>
                <a:latin typeface="Helvetica" pitchFamily="2" charset="0"/>
                <a:cs typeface="Helvetica" pitchFamily="2" charset="0"/>
              </a:defRPr>
            </a:lvl8pPr>
          </a:lstStyle>
          <a:p>
            <a:pPr lvl="0"/>
            <a:r>
              <a:rPr lang="it-IT" dirty="0"/>
              <a:t>Fare clic per modificare stili del testo dello schema</a:t>
            </a:r>
          </a:p>
          <a:p>
            <a:pPr lvl="1"/>
            <a:r>
              <a:rPr lang="it-IT" dirty="0"/>
              <a:t>Secondo livello</a:t>
            </a:r>
          </a:p>
          <a:p>
            <a:pPr lvl="5"/>
            <a:r>
              <a:rPr lang="it-IT" dirty="0"/>
              <a:t>Terzo livello</a:t>
            </a:r>
          </a:p>
          <a:p>
            <a:pPr lvl="6"/>
            <a:r>
              <a:rPr lang="it-IT" dirty="0"/>
              <a:t>Quarto livello</a:t>
            </a:r>
          </a:p>
          <a:p>
            <a:pPr lvl="7"/>
            <a:r>
              <a:rPr lang="it-IT" dirty="0"/>
              <a:t>Quinto livello</a:t>
            </a:r>
          </a:p>
        </p:txBody>
      </p:sp>
      <p:sp>
        <p:nvSpPr>
          <p:cNvPr id="9" name="Segnaposto numero diapositiva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defRPr>
            </a:lvl1pPr>
          </a:lstStyle>
          <a:p>
            <a:fld id="{7834947A-1B05-2B43-AD85-E646CE852B9E}" type="slidenum">
              <a:rPr lang="it-IT" smtClean="0"/>
              <a:pPr/>
              <a:t>‹#›</a:t>
            </a:fld>
            <a:endParaRPr lang="it-IT"/>
          </a:p>
        </p:txBody>
      </p:sp>
    </p:spTree>
    <p:extLst>
      <p:ext uri="{BB962C8B-B14F-4D97-AF65-F5344CB8AC3E}">
        <p14:creationId xmlns:p14="http://schemas.microsoft.com/office/powerpoint/2010/main" val="33535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09/05/23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
        <p:nvSpPr>
          <p:cNvPr id="7" name="Rettangolo 6"/>
          <p:cNvSpPr/>
          <p:nvPr userDrawn="1"/>
        </p:nvSpPr>
        <p:spPr>
          <a:xfrm>
            <a:off x="0" y="0"/>
            <a:ext cx="9144000" cy="184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pSp>
        <p:nvGrpSpPr>
          <p:cNvPr id="8" name="Gruppo 7"/>
          <p:cNvGrpSpPr/>
          <p:nvPr userDrawn="1"/>
        </p:nvGrpSpPr>
        <p:grpSpPr>
          <a:xfrm>
            <a:off x="48007" y="1654176"/>
            <a:ext cx="9036647" cy="180000"/>
            <a:chOff x="1218340" y="275867"/>
            <a:chExt cx="17715122" cy="567843"/>
          </a:xfrm>
        </p:grpSpPr>
        <p:cxnSp>
          <p:nvCxnSpPr>
            <p:cNvPr id="9" name="Connettore 1 8"/>
            <p:cNvCxnSpPr/>
            <p:nvPr userDrawn="1"/>
          </p:nvCxnSpPr>
          <p:spPr>
            <a:xfrm>
              <a:off x="12183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13672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userDrawn="1"/>
          </p:nvCxnSpPr>
          <p:spPr>
            <a:xfrm>
              <a:off x="15160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userDrawn="1"/>
          </p:nvCxnSpPr>
          <p:spPr>
            <a:xfrm>
              <a:off x="16649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userDrawn="1"/>
          </p:nvCxnSpPr>
          <p:spPr>
            <a:xfrm>
              <a:off x="18138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userDrawn="1"/>
          </p:nvCxnSpPr>
          <p:spPr>
            <a:xfrm>
              <a:off x="19626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21115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userDrawn="1"/>
          </p:nvCxnSpPr>
          <p:spPr>
            <a:xfrm>
              <a:off x="22604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userDrawn="1"/>
          </p:nvCxnSpPr>
          <p:spPr>
            <a:xfrm>
              <a:off x="24092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userDrawn="1"/>
          </p:nvCxnSpPr>
          <p:spPr>
            <a:xfrm>
              <a:off x="25581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userDrawn="1"/>
          </p:nvCxnSpPr>
          <p:spPr>
            <a:xfrm>
              <a:off x="27070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userDrawn="1"/>
          </p:nvCxnSpPr>
          <p:spPr>
            <a:xfrm>
              <a:off x="28558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userDrawn="1"/>
          </p:nvCxnSpPr>
          <p:spPr>
            <a:xfrm>
              <a:off x="30047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userDrawn="1"/>
          </p:nvCxnSpPr>
          <p:spPr>
            <a:xfrm>
              <a:off x="31536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userDrawn="1"/>
          </p:nvCxnSpPr>
          <p:spPr>
            <a:xfrm>
              <a:off x="33024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userDrawn="1"/>
          </p:nvCxnSpPr>
          <p:spPr>
            <a:xfrm>
              <a:off x="34513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userDrawn="1"/>
          </p:nvCxnSpPr>
          <p:spPr>
            <a:xfrm>
              <a:off x="36002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37490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userDrawn="1"/>
          </p:nvCxnSpPr>
          <p:spPr>
            <a:xfrm>
              <a:off x="38979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404681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userDrawn="1"/>
          </p:nvCxnSpPr>
          <p:spPr>
            <a:xfrm>
              <a:off x="419568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userDrawn="1"/>
          </p:nvCxnSpPr>
          <p:spPr>
            <a:xfrm>
              <a:off x="434454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userDrawn="1"/>
          </p:nvCxnSpPr>
          <p:spPr>
            <a:xfrm>
              <a:off x="449341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Connettore 1 31"/>
            <p:cNvCxnSpPr/>
            <p:nvPr userDrawn="1"/>
          </p:nvCxnSpPr>
          <p:spPr>
            <a:xfrm>
              <a:off x="464228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Connettore 1 32"/>
            <p:cNvCxnSpPr/>
            <p:nvPr userDrawn="1"/>
          </p:nvCxnSpPr>
          <p:spPr>
            <a:xfrm>
              <a:off x="479114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userDrawn="1"/>
          </p:nvCxnSpPr>
          <p:spPr>
            <a:xfrm>
              <a:off x="494001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userDrawn="1"/>
          </p:nvCxnSpPr>
          <p:spPr>
            <a:xfrm>
              <a:off x="508888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userDrawn="1"/>
          </p:nvCxnSpPr>
          <p:spPr>
            <a:xfrm>
              <a:off x="523774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Connettore 1 36"/>
            <p:cNvCxnSpPr/>
            <p:nvPr userDrawn="1"/>
          </p:nvCxnSpPr>
          <p:spPr>
            <a:xfrm>
              <a:off x="538661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Connettore 1 37"/>
            <p:cNvCxnSpPr/>
            <p:nvPr userDrawn="1"/>
          </p:nvCxnSpPr>
          <p:spPr>
            <a:xfrm>
              <a:off x="553548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568435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Connettore 1 39"/>
            <p:cNvCxnSpPr/>
            <p:nvPr userDrawn="1"/>
          </p:nvCxnSpPr>
          <p:spPr>
            <a:xfrm>
              <a:off x="583321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Connettore 1 40"/>
            <p:cNvCxnSpPr/>
            <p:nvPr userDrawn="1"/>
          </p:nvCxnSpPr>
          <p:spPr>
            <a:xfrm>
              <a:off x="598208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Connettore 1 41"/>
            <p:cNvCxnSpPr/>
            <p:nvPr userDrawn="1"/>
          </p:nvCxnSpPr>
          <p:spPr>
            <a:xfrm>
              <a:off x="613095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userDrawn="1"/>
          </p:nvCxnSpPr>
          <p:spPr>
            <a:xfrm>
              <a:off x="627981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Connettore 1 43"/>
            <p:cNvCxnSpPr/>
            <p:nvPr userDrawn="1"/>
          </p:nvCxnSpPr>
          <p:spPr>
            <a:xfrm>
              <a:off x="642868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657755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Connettore 1 45"/>
            <p:cNvCxnSpPr/>
            <p:nvPr userDrawn="1"/>
          </p:nvCxnSpPr>
          <p:spPr>
            <a:xfrm>
              <a:off x="672641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Connettore 1 46"/>
            <p:cNvCxnSpPr/>
            <p:nvPr userDrawn="1"/>
          </p:nvCxnSpPr>
          <p:spPr>
            <a:xfrm>
              <a:off x="687528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userDrawn="1"/>
          </p:nvCxnSpPr>
          <p:spPr>
            <a:xfrm>
              <a:off x="702415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Connettore 1 48"/>
            <p:cNvCxnSpPr/>
            <p:nvPr userDrawn="1"/>
          </p:nvCxnSpPr>
          <p:spPr>
            <a:xfrm>
              <a:off x="717302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Connettore 1 49"/>
            <p:cNvCxnSpPr/>
            <p:nvPr userDrawn="1"/>
          </p:nvCxnSpPr>
          <p:spPr>
            <a:xfrm>
              <a:off x="732188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userDrawn="1"/>
          </p:nvCxnSpPr>
          <p:spPr>
            <a:xfrm>
              <a:off x="747075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Connettore 1 51"/>
            <p:cNvCxnSpPr/>
            <p:nvPr userDrawn="1"/>
          </p:nvCxnSpPr>
          <p:spPr>
            <a:xfrm>
              <a:off x="761962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Connettore 1 52"/>
            <p:cNvCxnSpPr/>
            <p:nvPr userDrawn="1"/>
          </p:nvCxnSpPr>
          <p:spPr>
            <a:xfrm>
              <a:off x="776848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Connettore 1 53"/>
            <p:cNvCxnSpPr/>
            <p:nvPr userDrawn="1"/>
          </p:nvCxnSpPr>
          <p:spPr>
            <a:xfrm>
              <a:off x="791735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Connettore 1 54"/>
            <p:cNvCxnSpPr/>
            <p:nvPr userDrawn="1"/>
          </p:nvCxnSpPr>
          <p:spPr>
            <a:xfrm>
              <a:off x="806622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Connettore 1 55"/>
            <p:cNvCxnSpPr/>
            <p:nvPr userDrawn="1"/>
          </p:nvCxnSpPr>
          <p:spPr>
            <a:xfrm>
              <a:off x="821508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Connettore 1 56"/>
            <p:cNvCxnSpPr/>
            <p:nvPr userDrawn="1"/>
          </p:nvCxnSpPr>
          <p:spPr>
            <a:xfrm>
              <a:off x="836395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Connettore 1 57"/>
            <p:cNvCxnSpPr/>
            <p:nvPr userDrawn="1"/>
          </p:nvCxnSpPr>
          <p:spPr>
            <a:xfrm>
              <a:off x="851282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Connettore 1 58"/>
            <p:cNvCxnSpPr/>
            <p:nvPr userDrawn="1"/>
          </p:nvCxnSpPr>
          <p:spPr>
            <a:xfrm>
              <a:off x="866169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Connettore 1 59"/>
            <p:cNvCxnSpPr/>
            <p:nvPr userDrawn="1"/>
          </p:nvCxnSpPr>
          <p:spPr>
            <a:xfrm>
              <a:off x="881055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Connettore 1 60"/>
            <p:cNvCxnSpPr/>
            <p:nvPr userDrawn="1"/>
          </p:nvCxnSpPr>
          <p:spPr>
            <a:xfrm>
              <a:off x="895942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Connettore 1 61"/>
            <p:cNvCxnSpPr/>
            <p:nvPr userDrawn="1"/>
          </p:nvCxnSpPr>
          <p:spPr>
            <a:xfrm>
              <a:off x="910829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Connettore 1 62"/>
            <p:cNvCxnSpPr/>
            <p:nvPr userDrawn="1"/>
          </p:nvCxnSpPr>
          <p:spPr>
            <a:xfrm>
              <a:off x="925715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Connettore 1 63"/>
            <p:cNvCxnSpPr/>
            <p:nvPr userDrawn="1"/>
          </p:nvCxnSpPr>
          <p:spPr>
            <a:xfrm>
              <a:off x="940602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Connettore 1 64"/>
            <p:cNvCxnSpPr/>
            <p:nvPr userDrawn="1"/>
          </p:nvCxnSpPr>
          <p:spPr>
            <a:xfrm>
              <a:off x="955489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Connettore 1 65"/>
            <p:cNvCxnSpPr/>
            <p:nvPr userDrawn="1"/>
          </p:nvCxnSpPr>
          <p:spPr>
            <a:xfrm>
              <a:off x="970375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Connettore 1 66"/>
            <p:cNvCxnSpPr/>
            <p:nvPr userDrawn="1"/>
          </p:nvCxnSpPr>
          <p:spPr>
            <a:xfrm>
              <a:off x="985262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p:nvPr userDrawn="1"/>
          </p:nvCxnSpPr>
          <p:spPr>
            <a:xfrm>
              <a:off x="1000149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p:nvPr userDrawn="1"/>
          </p:nvCxnSpPr>
          <p:spPr>
            <a:xfrm>
              <a:off x="1015036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Connettore 1 69"/>
            <p:cNvCxnSpPr/>
            <p:nvPr userDrawn="1"/>
          </p:nvCxnSpPr>
          <p:spPr>
            <a:xfrm>
              <a:off x="1029922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Connettore 1 70"/>
            <p:cNvCxnSpPr/>
            <p:nvPr userDrawn="1"/>
          </p:nvCxnSpPr>
          <p:spPr>
            <a:xfrm>
              <a:off x="1044809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p:nvPr userDrawn="1"/>
          </p:nvCxnSpPr>
          <p:spPr>
            <a:xfrm>
              <a:off x="1059696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p:nvPr userDrawn="1"/>
          </p:nvCxnSpPr>
          <p:spPr>
            <a:xfrm>
              <a:off x="1074582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p:nvPr userDrawn="1"/>
          </p:nvCxnSpPr>
          <p:spPr>
            <a:xfrm>
              <a:off x="1089469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p:nvPr userDrawn="1"/>
          </p:nvCxnSpPr>
          <p:spPr>
            <a:xfrm>
              <a:off x="110435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p:nvPr userDrawn="1"/>
          </p:nvCxnSpPr>
          <p:spPr>
            <a:xfrm>
              <a:off x="1119242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Connettore 1 76"/>
            <p:cNvCxnSpPr/>
            <p:nvPr userDrawn="1"/>
          </p:nvCxnSpPr>
          <p:spPr>
            <a:xfrm>
              <a:off x="1134129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8" name="Connettore 1 77"/>
            <p:cNvCxnSpPr/>
            <p:nvPr userDrawn="1"/>
          </p:nvCxnSpPr>
          <p:spPr>
            <a:xfrm>
              <a:off x="1149016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Connettore 1 78"/>
            <p:cNvCxnSpPr/>
            <p:nvPr userDrawn="1"/>
          </p:nvCxnSpPr>
          <p:spPr>
            <a:xfrm>
              <a:off x="1163903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Connettore 1 79"/>
            <p:cNvCxnSpPr/>
            <p:nvPr userDrawn="1"/>
          </p:nvCxnSpPr>
          <p:spPr>
            <a:xfrm>
              <a:off x="1178789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userDrawn="1"/>
          </p:nvCxnSpPr>
          <p:spPr>
            <a:xfrm>
              <a:off x="1193676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Connettore 1 81"/>
            <p:cNvCxnSpPr/>
            <p:nvPr userDrawn="1"/>
          </p:nvCxnSpPr>
          <p:spPr>
            <a:xfrm>
              <a:off x="1208563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Connettore 1 82"/>
            <p:cNvCxnSpPr/>
            <p:nvPr userDrawn="1"/>
          </p:nvCxnSpPr>
          <p:spPr>
            <a:xfrm>
              <a:off x="1223449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p:nvPr userDrawn="1"/>
          </p:nvCxnSpPr>
          <p:spPr>
            <a:xfrm>
              <a:off x="1238336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p:nvPr userDrawn="1"/>
          </p:nvCxnSpPr>
          <p:spPr>
            <a:xfrm>
              <a:off x="1253223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p:nvPr userDrawn="1"/>
          </p:nvCxnSpPr>
          <p:spPr>
            <a:xfrm>
              <a:off x="1268109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p:nvPr userDrawn="1"/>
          </p:nvCxnSpPr>
          <p:spPr>
            <a:xfrm>
              <a:off x="1282996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p:nvPr userDrawn="1"/>
          </p:nvCxnSpPr>
          <p:spPr>
            <a:xfrm>
              <a:off x="1297883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p:nvPr userDrawn="1"/>
          </p:nvCxnSpPr>
          <p:spPr>
            <a:xfrm>
              <a:off x="1312770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p:nvPr userDrawn="1"/>
          </p:nvCxnSpPr>
          <p:spPr>
            <a:xfrm>
              <a:off x="1327656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p:nvPr userDrawn="1"/>
          </p:nvCxnSpPr>
          <p:spPr>
            <a:xfrm>
              <a:off x="1342543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p:nvPr userDrawn="1"/>
          </p:nvCxnSpPr>
          <p:spPr>
            <a:xfrm>
              <a:off x="1357430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p:nvPr userDrawn="1"/>
          </p:nvCxnSpPr>
          <p:spPr>
            <a:xfrm>
              <a:off x="1372316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p:nvPr userDrawn="1"/>
          </p:nvCxnSpPr>
          <p:spPr>
            <a:xfrm>
              <a:off x="1387203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p:nvPr userDrawn="1"/>
          </p:nvCxnSpPr>
          <p:spPr>
            <a:xfrm>
              <a:off x="1402090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p:nvPr userDrawn="1"/>
          </p:nvCxnSpPr>
          <p:spPr>
            <a:xfrm>
              <a:off x="1416976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userDrawn="1"/>
          </p:nvCxnSpPr>
          <p:spPr>
            <a:xfrm>
              <a:off x="1431863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userDrawn="1"/>
          </p:nvCxnSpPr>
          <p:spPr>
            <a:xfrm>
              <a:off x="1446750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p:nvPr userDrawn="1"/>
          </p:nvCxnSpPr>
          <p:spPr>
            <a:xfrm>
              <a:off x="1461637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p:nvPr userDrawn="1"/>
          </p:nvCxnSpPr>
          <p:spPr>
            <a:xfrm>
              <a:off x="1476523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Connettore 1 100"/>
            <p:cNvCxnSpPr/>
            <p:nvPr userDrawn="1"/>
          </p:nvCxnSpPr>
          <p:spPr>
            <a:xfrm>
              <a:off x="1491410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Connettore 1 101"/>
            <p:cNvCxnSpPr/>
            <p:nvPr userDrawn="1"/>
          </p:nvCxnSpPr>
          <p:spPr>
            <a:xfrm>
              <a:off x="1506297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Connettore 1 102"/>
            <p:cNvCxnSpPr/>
            <p:nvPr userDrawn="1"/>
          </p:nvCxnSpPr>
          <p:spPr>
            <a:xfrm>
              <a:off x="1521183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Connettore 1 103"/>
            <p:cNvCxnSpPr/>
            <p:nvPr userDrawn="1"/>
          </p:nvCxnSpPr>
          <p:spPr>
            <a:xfrm>
              <a:off x="1536070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Connettore 1 104"/>
            <p:cNvCxnSpPr/>
            <p:nvPr userDrawn="1"/>
          </p:nvCxnSpPr>
          <p:spPr>
            <a:xfrm>
              <a:off x="1550957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Connettore 1 105"/>
            <p:cNvCxnSpPr/>
            <p:nvPr userDrawn="1"/>
          </p:nvCxnSpPr>
          <p:spPr>
            <a:xfrm>
              <a:off x="1565843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Connettore 1 106"/>
            <p:cNvCxnSpPr/>
            <p:nvPr userDrawn="1"/>
          </p:nvCxnSpPr>
          <p:spPr>
            <a:xfrm>
              <a:off x="1580730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Connettore 1 107"/>
            <p:cNvCxnSpPr/>
            <p:nvPr userDrawn="1"/>
          </p:nvCxnSpPr>
          <p:spPr>
            <a:xfrm>
              <a:off x="1595617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Connettore 1 108"/>
            <p:cNvCxnSpPr/>
            <p:nvPr userDrawn="1"/>
          </p:nvCxnSpPr>
          <p:spPr>
            <a:xfrm>
              <a:off x="1610504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Connettore 1 109"/>
            <p:cNvCxnSpPr/>
            <p:nvPr userDrawn="1"/>
          </p:nvCxnSpPr>
          <p:spPr>
            <a:xfrm>
              <a:off x="1625390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Connettore 1 110"/>
            <p:cNvCxnSpPr/>
            <p:nvPr userDrawn="1"/>
          </p:nvCxnSpPr>
          <p:spPr>
            <a:xfrm>
              <a:off x="1640277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Connettore 1 111"/>
            <p:cNvCxnSpPr/>
            <p:nvPr userDrawn="1"/>
          </p:nvCxnSpPr>
          <p:spPr>
            <a:xfrm>
              <a:off x="1655164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Connettore 1 112"/>
            <p:cNvCxnSpPr/>
            <p:nvPr userDrawn="1"/>
          </p:nvCxnSpPr>
          <p:spPr>
            <a:xfrm>
              <a:off x="1670050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Connettore 1 113"/>
            <p:cNvCxnSpPr/>
            <p:nvPr userDrawn="1"/>
          </p:nvCxnSpPr>
          <p:spPr>
            <a:xfrm>
              <a:off x="1684937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Connettore 1 114"/>
            <p:cNvCxnSpPr/>
            <p:nvPr userDrawn="1"/>
          </p:nvCxnSpPr>
          <p:spPr>
            <a:xfrm>
              <a:off x="1699824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Connettore 1 115"/>
            <p:cNvCxnSpPr/>
            <p:nvPr userDrawn="1"/>
          </p:nvCxnSpPr>
          <p:spPr>
            <a:xfrm>
              <a:off x="1714710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Connettore 1 116"/>
            <p:cNvCxnSpPr/>
            <p:nvPr userDrawn="1"/>
          </p:nvCxnSpPr>
          <p:spPr>
            <a:xfrm>
              <a:off x="1729597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Connettore 1 117"/>
            <p:cNvCxnSpPr/>
            <p:nvPr userDrawn="1"/>
          </p:nvCxnSpPr>
          <p:spPr>
            <a:xfrm>
              <a:off x="17444843"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Connettore 1 118"/>
            <p:cNvCxnSpPr/>
            <p:nvPr userDrawn="1"/>
          </p:nvCxnSpPr>
          <p:spPr>
            <a:xfrm>
              <a:off x="17593710"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Connettore 1 119"/>
            <p:cNvCxnSpPr/>
            <p:nvPr userDrawn="1"/>
          </p:nvCxnSpPr>
          <p:spPr>
            <a:xfrm>
              <a:off x="17742577"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1" name="Connettore 1 120"/>
            <p:cNvCxnSpPr/>
            <p:nvPr userDrawn="1"/>
          </p:nvCxnSpPr>
          <p:spPr>
            <a:xfrm>
              <a:off x="17891444"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2" name="Connettore 1 121"/>
            <p:cNvCxnSpPr/>
            <p:nvPr userDrawn="1"/>
          </p:nvCxnSpPr>
          <p:spPr>
            <a:xfrm>
              <a:off x="18040311"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3" name="Connettore 1 122"/>
            <p:cNvCxnSpPr/>
            <p:nvPr userDrawn="1"/>
          </p:nvCxnSpPr>
          <p:spPr>
            <a:xfrm>
              <a:off x="18189178"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4" name="Connettore 1 123"/>
            <p:cNvCxnSpPr/>
            <p:nvPr userDrawn="1"/>
          </p:nvCxnSpPr>
          <p:spPr>
            <a:xfrm>
              <a:off x="18338045"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5" name="Connettore 1 124"/>
            <p:cNvCxnSpPr/>
            <p:nvPr userDrawn="1"/>
          </p:nvCxnSpPr>
          <p:spPr>
            <a:xfrm>
              <a:off x="1848691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6" name="Connettore 1 125"/>
            <p:cNvCxnSpPr/>
            <p:nvPr userDrawn="1"/>
          </p:nvCxnSpPr>
          <p:spPr>
            <a:xfrm>
              <a:off x="18635779"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7" name="Connettore 1 126"/>
            <p:cNvCxnSpPr/>
            <p:nvPr userDrawn="1"/>
          </p:nvCxnSpPr>
          <p:spPr>
            <a:xfrm>
              <a:off x="18784646"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Connettore 1 127"/>
            <p:cNvCxnSpPr/>
            <p:nvPr userDrawn="1"/>
          </p:nvCxnSpPr>
          <p:spPr>
            <a:xfrm>
              <a:off x="18933462" y="275867"/>
              <a:ext cx="0" cy="56784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29"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5262" y="457136"/>
            <a:ext cx="3113476" cy="883632"/>
          </a:xfrm>
          <a:prstGeom prst="rect">
            <a:avLst/>
          </a:prstGeom>
          <a:noFill/>
          <a:extLst>
            <a:ext uri="{909E8E84-426E-40dd-AFC4-6F175D3DCCD1}">
              <a14:hiddenFill xmlns:a14="http://schemas.microsoft.com/office/drawing/2010/main" xmlns="">
                <a:solidFill>
                  <a:srgbClr val="FFFFFF"/>
                </a:solidFill>
              </a14:hiddenFill>
            </a:ext>
          </a:extLst>
        </p:spPr>
      </p:pic>
      <p:sp>
        <p:nvSpPr>
          <p:cNvPr id="130" name="Text Placeholder 4"/>
          <p:cNvSpPr txBox="1">
            <a:spLocks/>
          </p:cNvSpPr>
          <p:nvPr userDrawn="1"/>
        </p:nvSpPr>
        <p:spPr>
          <a:xfrm>
            <a:off x="2521744" y="4725144"/>
            <a:ext cx="4100512" cy="3600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Wingdings" charset="2"/>
              <a:buNone/>
              <a:defRPr sz="18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a:solidFill>
                  <a:prstClr val="black"/>
                </a:solidFill>
              </a:rPr>
              <a:t>Prof. Francesco Trovò</a:t>
            </a:r>
          </a:p>
        </p:txBody>
      </p:sp>
      <p:sp>
        <p:nvSpPr>
          <p:cNvPr id="131" name="Text Placeholder 6"/>
          <p:cNvSpPr txBox="1">
            <a:spLocks/>
          </p:cNvSpPr>
          <p:nvPr userDrawn="1"/>
        </p:nvSpPr>
        <p:spPr>
          <a:xfrm>
            <a:off x="547688" y="4220667"/>
            <a:ext cx="8048625" cy="504477"/>
          </a:xfrm>
          <a:prstGeom prst="rect">
            <a:avLst/>
          </a:prstGeom>
        </p:spPr>
        <p:txBody>
          <a:bodyPr vert="horz" lIns="91440" tIns="45720" rIns="91440" bIns="45720" rtlCol="0">
            <a:normAutofit/>
          </a:bodyPr>
          <a:lstStyle>
            <a:lvl1pPr marL="0" marR="0" indent="0" algn="ctr" defTabSz="457200" rtl="0" eaLnBrk="1" fontAlgn="auto" latinLnBrk="0" hangingPunct="1">
              <a:lnSpc>
                <a:spcPct val="100000"/>
              </a:lnSpc>
              <a:spcBef>
                <a:spcPct val="20000"/>
              </a:spcBef>
              <a:spcAft>
                <a:spcPts val="0"/>
              </a:spcAft>
              <a:buClrTx/>
              <a:buSzTx/>
              <a:buFont typeface="Wingdings" charset="2"/>
              <a:buNone/>
              <a:tabLst/>
              <a:defRPr sz="2200" kern="1200" baseline="0">
                <a:solidFill>
                  <a:schemeClr val="tx1"/>
                </a:solidFill>
                <a:latin typeface="Avenir Next Regular"/>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prstClr val="black"/>
                </a:solidFill>
              </a:rPr>
              <a:t>Corso di </a:t>
            </a:r>
            <a:r>
              <a:rPr lang="en-US" dirty="0" err="1">
                <a:solidFill>
                  <a:prstClr val="black"/>
                </a:solidFill>
              </a:rPr>
              <a:t>Intelligenza</a:t>
            </a:r>
            <a:r>
              <a:rPr lang="en-US" dirty="0">
                <a:solidFill>
                  <a:prstClr val="black"/>
                </a:solidFill>
              </a:rPr>
              <a:t> </a:t>
            </a:r>
            <a:r>
              <a:rPr lang="en-US" dirty="0" err="1">
                <a:solidFill>
                  <a:prstClr val="black"/>
                </a:solidFill>
              </a:rPr>
              <a:t>Artificiale</a:t>
            </a:r>
            <a:r>
              <a:rPr lang="en-US" dirty="0">
                <a:solidFill>
                  <a:prstClr val="black"/>
                </a:solidFill>
              </a:rPr>
              <a:t>,  </a:t>
            </a:r>
            <a:r>
              <a:rPr lang="it-IT" dirty="0">
                <a:solidFill>
                  <a:prstClr val="black"/>
                </a:solidFill>
              </a:rPr>
              <a:t>a.a. 2017-2018</a:t>
            </a:r>
            <a:endParaRPr lang="en-US" dirty="0">
              <a:solidFill>
                <a:prstClr val="black"/>
              </a:solidFill>
            </a:endParaRPr>
          </a:p>
        </p:txBody>
      </p:sp>
    </p:spTree>
    <p:extLst>
      <p:ext uri="{BB962C8B-B14F-4D97-AF65-F5344CB8AC3E}">
        <p14:creationId xmlns:p14="http://schemas.microsoft.com/office/powerpoint/2010/main" val="858670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09/05/23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7834947A-1B05-2B43-AD85-E646CE852B9E}"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
        <p:nvSpPr>
          <p:cNvPr id="7" name="Rettangolo 6"/>
          <p:cNvSpPr/>
          <p:nvPr userDrawn="1"/>
        </p:nvSpPr>
        <p:spPr>
          <a:xfrm>
            <a:off x="0" y="6229350"/>
            <a:ext cx="9144000" cy="638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pic>
        <p:nvPicPr>
          <p:cNvPr id="8" name="Picture 2" descr="C:\Users\Francesco T\Desktop\Logo_UniB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87299"/>
            <a:ext cx="1840235" cy="522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0188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09/05/23</a:t>
            </a:fld>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7783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09/05/23</a:t>
            </a:fld>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0087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09/05/23</a:t>
            </a:fld>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95836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09/05/23</a:t>
            </a:fld>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164818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859996-F85F-2742-AC90-E8C9A04D7F46}" type="datetimeFigureOut">
              <a:rPr lang="it-IT" smtClean="0">
                <a:solidFill>
                  <a:prstClr val="black">
                    <a:tint val="75000"/>
                  </a:prstClr>
                </a:solidFill>
                <a:latin typeface="Calibri"/>
              </a:rPr>
              <a:pPr/>
              <a:t>09/05/23</a:t>
            </a:fld>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173278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88521" y="139166"/>
            <a:ext cx="8581043" cy="840400"/>
          </a:xfrm>
          <a:prstGeom prst="rect">
            <a:avLst/>
          </a:prstGeom>
        </p:spPr>
        <p:txBody>
          <a:bodyPr vert="horz" lIns="91440" tIns="45720" rIns="91440" bIns="45720" rtlCol="0" anchor="t" anchorCtr="0">
            <a:normAutofit/>
          </a:bodyPr>
          <a:lstStyle/>
          <a:p>
            <a:r>
              <a:rPr lang="it-IT" dirty="0"/>
              <a:t>Fare clic per modificare stile</a:t>
            </a:r>
          </a:p>
        </p:txBody>
      </p:sp>
      <p:sp>
        <p:nvSpPr>
          <p:cNvPr id="3" name="Segnaposto testo 2"/>
          <p:cNvSpPr>
            <a:spLocks noGrp="1"/>
          </p:cNvSpPr>
          <p:nvPr>
            <p:ph type="body" idx="1"/>
          </p:nvPr>
        </p:nvSpPr>
        <p:spPr>
          <a:xfrm>
            <a:off x="457200" y="1600200"/>
            <a:ext cx="8143452" cy="452596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498216260"/>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marL="0" indent="0" algn="l" defTabSz="457200" rtl="0" eaLnBrk="1" latinLnBrk="0" hangingPunct="1">
        <a:spcBef>
          <a:spcPct val="0"/>
        </a:spcBef>
        <a:buNone/>
        <a:defRPr sz="2200" b="1" kern="1200">
          <a:solidFill>
            <a:schemeClr val="bg1"/>
          </a:solidFill>
          <a:latin typeface="Arial"/>
          <a:ea typeface="+mj-ea"/>
          <a:cs typeface="Arial"/>
        </a:defRPr>
      </a:lvl1pPr>
    </p:titleStyle>
    <p:bodyStyle>
      <a:lvl1pPr marL="0" indent="0" algn="l" defTabSz="457200" rtl="0" eaLnBrk="1" latinLnBrk="0" hangingPunct="1">
        <a:spcBef>
          <a:spcPct val="20000"/>
        </a:spcBef>
        <a:buFont typeface="Wingdings" charset="2"/>
        <a:buNone/>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59996-F85F-2742-AC90-E8C9A04D7F46}" type="datetimeFigureOut">
              <a:rPr lang="it-IT" smtClean="0">
                <a:solidFill>
                  <a:prstClr val="black">
                    <a:tint val="75000"/>
                  </a:prstClr>
                </a:solidFill>
                <a:latin typeface="Calibri"/>
              </a:rPr>
              <a:pPr/>
              <a:t>09/05/23</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F7241-C234-2B4F-B724-E1DBC13F7853}" type="slidenum">
              <a:rPr lang="it-IT" smtClean="0">
                <a:solidFill>
                  <a:prstClr val="black">
                    <a:tint val="75000"/>
                  </a:prstClr>
                </a:solidFill>
                <a:latin typeface="Calibri"/>
              </a:rPr>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317110964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fontScale="90000"/>
          </a:bodyPr>
          <a:lstStyle/>
          <a:p>
            <a:r>
              <a:rPr lang="it-IT" dirty="0">
                <a:latin typeface="Helvetica"/>
                <a:cs typeface="Helvetica"/>
              </a:rPr>
              <a:t>IA </a:t>
            </a:r>
            <a:r>
              <a:rPr lang="mr-IN" dirty="0">
                <a:latin typeface="Helvetica"/>
                <a:cs typeface="Helvetica"/>
              </a:rPr>
              <a:t>–</a:t>
            </a:r>
            <a:r>
              <a:rPr lang="it-IT" dirty="0">
                <a:latin typeface="Helvetica"/>
                <a:cs typeface="Helvetica"/>
              </a:rPr>
              <a:t> Lezione 7</a:t>
            </a:r>
            <a:br>
              <a:rPr lang="it-IT" dirty="0">
                <a:latin typeface="Helvetica"/>
                <a:cs typeface="Helvetica"/>
              </a:rPr>
            </a:br>
            <a:r>
              <a:rPr lang="it-IT" dirty="0">
                <a:latin typeface="Helvetica"/>
                <a:cs typeface="Helvetica"/>
              </a:rPr>
              <a:t>15/05/2023</a:t>
            </a:r>
            <a:br>
              <a:rPr lang="it-IT" dirty="0">
                <a:latin typeface="Helvetica"/>
                <a:cs typeface="Helvetica"/>
              </a:rPr>
            </a:br>
            <a:r>
              <a:rPr lang="it-IT" sz="2800" dirty="0">
                <a:latin typeface="Helvetica"/>
                <a:cs typeface="Helvetica"/>
              </a:rPr>
              <a:t>Mario Verdicchio</a:t>
            </a:r>
          </a:p>
        </p:txBody>
      </p:sp>
    </p:spTree>
    <p:extLst>
      <p:ext uri="{BB962C8B-B14F-4D97-AF65-F5344CB8AC3E}">
        <p14:creationId xmlns:p14="http://schemas.microsoft.com/office/powerpoint/2010/main" val="199270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Consistenza di nodo</a:t>
            </a:r>
          </a:p>
        </p:txBody>
      </p:sp>
      <p:sp>
        <p:nvSpPr>
          <p:cNvPr id="3" name="Segnaposto contenuto 2"/>
          <p:cNvSpPr>
            <a:spLocks noGrp="1"/>
          </p:cNvSpPr>
          <p:nvPr>
            <p:ph idx="1"/>
          </p:nvPr>
        </p:nvSpPr>
        <p:spPr/>
        <p:txBody>
          <a:bodyPr>
            <a:normAutofit fontScale="92500" lnSpcReduction="10000"/>
          </a:bodyPr>
          <a:lstStyle/>
          <a:p>
            <a:r>
              <a:rPr lang="it-IT" dirty="0">
                <a:latin typeface="Helvetica"/>
                <a:cs typeface="Helvetica"/>
              </a:rPr>
              <a:t>Consideriamo una variabile e il nodo del grafo che le corrisponde</a:t>
            </a:r>
          </a:p>
          <a:p>
            <a:r>
              <a:rPr lang="it-IT" dirty="0">
                <a:latin typeface="Helvetica"/>
                <a:cs typeface="Helvetica"/>
              </a:rPr>
              <a:t>La variabile ha </a:t>
            </a:r>
            <a:r>
              <a:rPr lang="it-IT" b="1" dirty="0">
                <a:latin typeface="Helvetica"/>
                <a:cs typeface="Helvetica"/>
              </a:rPr>
              <a:t>consistenza di nodo</a:t>
            </a:r>
            <a:r>
              <a:rPr lang="it-IT" dirty="0">
                <a:latin typeface="Helvetica"/>
                <a:cs typeface="Helvetica"/>
              </a:rPr>
              <a:t> se il suo dominio viene ristretto in modo tale da soddisfare tutti i suoi vincoli </a:t>
            </a:r>
            <a:r>
              <a:rPr lang="it-IT" b="1" dirty="0">
                <a:latin typeface="Helvetica"/>
                <a:cs typeface="Helvetica"/>
              </a:rPr>
              <a:t>unari</a:t>
            </a:r>
          </a:p>
          <a:p>
            <a:pPr marL="0" indent="0">
              <a:buNone/>
            </a:pPr>
            <a:r>
              <a:rPr lang="it-IT" dirty="0">
                <a:latin typeface="Helvetica"/>
                <a:cs typeface="Helvetica"/>
              </a:rPr>
              <a:t>   Es. se abbiamo </a:t>
            </a:r>
          </a:p>
          <a:p>
            <a:pPr marL="0" indent="0">
              <a:buNone/>
            </a:pPr>
            <a:r>
              <a:rPr lang="it-IT" dirty="0">
                <a:latin typeface="Helvetica"/>
                <a:cs typeface="Helvetica"/>
              </a:rPr>
              <a:t>		 riducendo il dominio di SA</a:t>
            </a:r>
          </a:p>
          <a:p>
            <a:pPr marL="0" indent="0">
              <a:buNone/>
            </a:pPr>
            <a:r>
              <a:rPr lang="it-IT" dirty="0">
                <a:latin typeface="Helvetica"/>
                <a:cs typeface="Helvetica"/>
              </a:rPr>
              <a:t>		 da {</a:t>
            </a:r>
            <a:r>
              <a:rPr lang="it-IT" dirty="0" err="1">
                <a:latin typeface="Helvetica"/>
                <a:cs typeface="Helvetica"/>
              </a:rPr>
              <a:t>r,v,b</a:t>
            </a:r>
            <a:r>
              <a:rPr lang="it-IT" dirty="0">
                <a:latin typeface="Helvetica"/>
                <a:cs typeface="Helvetica"/>
              </a:rPr>
              <a:t>} a {</a:t>
            </a:r>
            <a:r>
              <a:rPr lang="it-IT" dirty="0" err="1">
                <a:latin typeface="Helvetica"/>
                <a:cs typeface="Helvetica"/>
              </a:rPr>
              <a:t>r,b</a:t>
            </a:r>
            <a:r>
              <a:rPr lang="it-IT" dirty="0">
                <a:latin typeface="Helvetica"/>
                <a:cs typeface="Helvetica"/>
              </a:rPr>
              <a:t>} </a:t>
            </a:r>
          </a:p>
          <a:p>
            <a:pPr marL="0" indent="0">
              <a:buNone/>
            </a:pPr>
            <a:r>
              <a:rPr lang="it-IT" dirty="0">
                <a:latin typeface="Helvetica"/>
                <a:cs typeface="Helvetica"/>
              </a:rPr>
              <a:t>	     otteniamo consistenza di nodo</a:t>
            </a:r>
          </a:p>
        </p:txBody>
      </p:sp>
      <p:sp>
        <p:nvSpPr>
          <p:cNvPr id="11" name="CasellaDiTesto 10"/>
          <p:cNvSpPr txBox="1"/>
          <p:nvPr/>
        </p:nvSpPr>
        <p:spPr>
          <a:xfrm>
            <a:off x="3491880" y="3780328"/>
            <a:ext cx="2397411" cy="584776"/>
          </a:xfrm>
          <a:prstGeom prst="rect">
            <a:avLst/>
          </a:prstGeom>
          <a:noFill/>
        </p:spPr>
        <p:txBody>
          <a:bodyPr wrap="none" rtlCol="0">
            <a:spAutoFit/>
          </a:bodyPr>
          <a:lstStyle/>
          <a:p>
            <a:r>
              <a:rPr lang="it-IT" sz="3200" b="1" dirty="0">
                <a:latin typeface="Helvetica"/>
                <a:cs typeface="Helvetica"/>
              </a:rPr>
              <a:t>⟨</a:t>
            </a:r>
            <a:r>
              <a:rPr lang="it-IT" sz="3200" dirty="0">
                <a:latin typeface="Helvetica"/>
                <a:cs typeface="Helvetica"/>
              </a:rPr>
              <a:t>{SA},</a:t>
            </a:r>
            <a:r>
              <a:rPr lang="it-IT" sz="3200" dirty="0" err="1">
                <a:latin typeface="Helvetica"/>
                <a:cs typeface="Helvetica"/>
              </a:rPr>
              <a:t>SA≠v</a:t>
            </a:r>
            <a:r>
              <a:rPr lang="it-IT" sz="3200" b="1" dirty="0">
                <a:latin typeface="Helvetica"/>
                <a:cs typeface="Helvetica"/>
              </a:rPr>
              <a:t>⟩</a:t>
            </a:r>
          </a:p>
        </p:txBody>
      </p:sp>
    </p:spTree>
    <p:extLst>
      <p:ext uri="{BB962C8B-B14F-4D97-AF65-F5344CB8AC3E}">
        <p14:creationId xmlns:p14="http://schemas.microsoft.com/office/powerpoint/2010/main" val="156155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Consistenza di arco</a:t>
            </a:r>
          </a:p>
        </p:txBody>
      </p:sp>
      <p:sp>
        <p:nvSpPr>
          <p:cNvPr id="3" name="Segnaposto contenuto 2"/>
          <p:cNvSpPr>
            <a:spLocks noGrp="1"/>
          </p:cNvSpPr>
          <p:nvPr>
            <p:ph idx="1"/>
          </p:nvPr>
        </p:nvSpPr>
        <p:spPr>
          <a:xfrm>
            <a:off x="457200" y="1340768"/>
            <a:ext cx="8229600" cy="5328592"/>
          </a:xfrm>
        </p:spPr>
        <p:txBody>
          <a:bodyPr>
            <a:normAutofit fontScale="77500" lnSpcReduction="20000"/>
          </a:bodyPr>
          <a:lstStyle/>
          <a:p>
            <a:r>
              <a:rPr lang="it-IT" dirty="0">
                <a:latin typeface="Helvetica"/>
                <a:cs typeface="Helvetica"/>
              </a:rPr>
              <a:t>Gli archi che partono da un nodo rappresentano vincoli per la variabile corrispondente al nodo</a:t>
            </a:r>
          </a:p>
          <a:p>
            <a:r>
              <a:rPr lang="it-IT" dirty="0">
                <a:latin typeface="Helvetica"/>
                <a:cs typeface="Helvetica"/>
              </a:rPr>
              <a:t>La variabile ha </a:t>
            </a:r>
            <a:r>
              <a:rPr lang="it-IT" b="1" dirty="0">
                <a:latin typeface="Helvetica"/>
                <a:cs typeface="Helvetica"/>
              </a:rPr>
              <a:t>consistenza di arco</a:t>
            </a:r>
            <a:r>
              <a:rPr lang="it-IT" dirty="0">
                <a:latin typeface="Helvetica"/>
                <a:cs typeface="Helvetica"/>
              </a:rPr>
              <a:t> se il suo dominio è fatto di valori che soddisfano tutti i vincoli </a:t>
            </a:r>
            <a:r>
              <a:rPr lang="it-IT" b="1" dirty="0">
                <a:latin typeface="Helvetica"/>
                <a:cs typeface="Helvetica"/>
              </a:rPr>
              <a:t>binari </a:t>
            </a:r>
            <a:r>
              <a:rPr lang="it-IT" dirty="0">
                <a:latin typeface="Helvetica"/>
                <a:cs typeface="Helvetica"/>
              </a:rPr>
              <a:t>della variabile</a:t>
            </a:r>
            <a:endParaRPr lang="it-IT" b="1" dirty="0">
              <a:latin typeface="Helvetica"/>
              <a:cs typeface="Helvetica"/>
            </a:endParaRPr>
          </a:p>
          <a:p>
            <a:pPr marL="0" indent="0">
              <a:buNone/>
            </a:pPr>
            <a:r>
              <a:rPr lang="it-IT" dirty="0">
                <a:latin typeface="Helvetica"/>
                <a:cs typeface="Helvetica"/>
              </a:rPr>
              <a:t>   Es. Se il CSP consiste in due variabili X e Y, con 				dominio comune {0; 1; </a:t>
            </a:r>
            <a:r>
              <a:rPr lang="mr-IN" dirty="0">
                <a:latin typeface="Helvetica"/>
                <a:cs typeface="Helvetica"/>
              </a:rPr>
              <a:t>…</a:t>
            </a:r>
            <a:r>
              <a:rPr lang="it-IT" dirty="0">
                <a:latin typeface="Helvetica"/>
                <a:cs typeface="Helvetica"/>
              </a:rPr>
              <a:t>; 9} e </a:t>
            </a:r>
            <a:br>
              <a:rPr lang="it-IT" dirty="0">
                <a:latin typeface="Helvetica"/>
                <a:cs typeface="Helvetica"/>
              </a:rPr>
            </a:br>
            <a:r>
              <a:rPr lang="it-IT" dirty="0">
                <a:latin typeface="Helvetica"/>
                <a:cs typeface="Helvetica"/>
              </a:rPr>
              <a:t>		con vincolo Y = X</a:t>
            </a:r>
            <a:r>
              <a:rPr lang="it-IT" baseline="30000" dirty="0">
                <a:latin typeface="Helvetica"/>
                <a:cs typeface="Helvetica"/>
              </a:rPr>
              <a:t>2</a:t>
            </a:r>
            <a:r>
              <a:rPr lang="it-IT" dirty="0">
                <a:latin typeface="Helvetica"/>
                <a:cs typeface="Helvetica"/>
              </a:rPr>
              <a:t>,</a:t>
            </a:r>
          </a:p>
          <a:p>
            <a:pPr marL="0" indent="0">
              <a:buNone/>
            </a:pPr>
            <a:r>
              <a:rPr lang="it-IT" dirty="0">
                <a:latin typeface="Helvetica"/>
                <a:cs typeface="Helvetica"/>
              </a:rPr>
              <a:t>		ossia </a:t>
            </a:r>
            <a:r>
              <a:rPr lang="it-IT" b="1" dirty="0">
                <a:solidFill>
                  <a:prstClr val="black"/>
                </a:solidFill>
                <a:latin typeface="Helvetica"/>
                <a:cs typeface="Helvetica"/>
              </a:rPr>
              <a:t>⟨</a:t>
            </a:r>
            <a:r>
              <a:rPr lang="it-IT" dirty="0">
                <a:solidFill>
                  <a:prstClr val="black"/>
                </a:solidFill>
                <a:latin typeface="Helvetica"/>
                <a:cs typeface="Helvetica"/>
              </a:rPr>
              <a:t>(X,Y),{(0,0);(1,1);(2,4);(3,9)}</a:t>
            </a:r>
            <a:r>
              <a:rPr lang="it-IT" b="1" dirty="0">
                <a:solidFill>
                  <a:prstClr val="black"/>
                </a:solidFill>
                <a:latin typeface="Helvetica"/>
                <a:cs typeface="Helvetica"/>
              </a:rPr>
              <a:t>⟩,</a:t>
            </a:r>
          </a:p>
          <a:p>
            <a:pPr marL="0" indent="0">
              <a:buNone/>
            </a:pPr>
            <a:r>
              <a:rPr lang="it-IT" dirty="0">
                <a:latin typeface="Helvetica"/>
                <a:cs typeface="Helvetica"/>
              </a:rPr>
              <a:t>		perché X abbia consistenza di arco, il suo </a:t>
            </a:r>
          </a:p>
          <a:p>
            <a:pPr marL="0" indent="0">
              <a:buNone/>
            </a:pPr>
            <a:r>
              <a:rPr lang="it-IT" dirty="0">
                <a:latin typeface="Helvetica"/>
                <a:cs typeface="Helvetica"/>
              </a:rPr>
              <a:t>	     dominio D</a:t>
            </a:r>
            <a:r>
              <a:rPr lang="it-IT" baseline="-25000" dirty="0">
                <a:latin typeface="Helvetica"/>
                <a:cs typeface="Helvetica"/>
              </a:rPr>
              <a:t>X</a:t>
            </a:r>
            <a:r>
              <a:rPr lang="it-IT" dirty="0">
                <a:latin typeface="Helvetica"/>
                <a:cs typeface="Helvetica"/>
              </a:rPr>
              <a:t> deve diventare {0;1;2;3}.</a:t>
            </a:r>
          </a:p>
          <a:p>
            <a:pPr marL="0" indent="0">
              <a:buNone/>
            </a:pPr>
            <a:r>
              <a:rPr lang="it-IT" dirty="0">
                <a:latin typeface="Helvetica"/>
                <a:cs typeface="Helvetica"/>
              </a:rPr>
              <a:t>		Se anche Y acquista consistenza d’arco, ovvero</a:t>
            </a:r>
          </a:p>
          <a:p>
            <a:pPr marL="0" indent="0">
              <a:buNone/>
            </a:pPr>
            <a:r>
              <a:rPr lang="it-IT" dirty="0">
                <a:latin typeface="Helvetica"/>
                <a:cs typeface="Helvetica"/>
              </a:rPr>
              <a:t>		D</a:t>
            </a:r>
            <a:r>
              <a:rPr lang="it-IT" baseline="-25000" dirty="0">
                <a:latin typeface="Helvetica"/>
                <a:cs typeface="Helvetica"/>
              </a:rPr>
              <a:t>Y</a:t>
            </a:r>
            <a:r>
              <a:rPr lang="it-IT" dirty="0">
                <a:latin typeface="Helvetica"/>
                <a:cs typeface="Helvetica"/>
              </a:rPr>
              <a:t> = {0;1;4;9}, allora l’intero CSP è </a:t>
            </a:r>
            <a:br>
              <a:rPr lang="it-IT" dirty="0">
                <a:latin typeface="Helvetica"/>
                <a:cs typeface="Helvetica"/>
              </a:rPr>
            </a:br>
            <a:r>
              <a:rPr lang="it-IT" dirty="0">
                <a:latin typeface="Helvetica"/>
                <a:cs typeface="Helvetica"/>
              </a:rPr>
              <a:t>		“</a:t>
            </a:r>
            <a:r>
              <a:rPr lang="it-IT" b="1" dirty="0" err="1">
                <a:latin typeface="Helvetica"/>
                <a:cs typeface="Helvetica"/>
              </a:rPr>
              <a:t>arc-consistent</a:t>
            </a:r>
            <a:r>
              <a:rPr lang="it-IT" dirty="0">
                <a:latin typeface="Helvetica"/>
                <a:cs typeface="Helvetica"/>
              </a:rPr>
              <a:t>”</a:t>
            </a:r>
          </a:p>
        </p:txBody>
      </p:sp>
    </p:spTree>
    <p:extLst>
      <p:ext uri="{BB962C8B-B14F-4D97-AF65-F5344CB8AC3E}">
        <p14:creationId xmlns:p14="http://schemas.microsoft.com/office/powerpoint/2010/main" val="309029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normAutofit fontScale="90000"/>
          </a:bodyPr>
          <a:lstStyle/>
          <a:p>
            <a:r>
              <a:rPr lang="it-IT" b="1" dirty="0">
                <a:latin typeface="Helvetica"/>
                <a:cs typeface="Helvetica"/>
              </a:rPr>
              <a:t>Consistenza di cammino (</a:t>
            </a:r>
            <a:r>
              <a:rPr lang="it-IT" b="1" dirty="0" err="1">
                <a:latin typeface="Helvetica"/>
                <a:cs typeface="Helvetica"/>
              </a:rPr>
              <a:t>path</a:t>
            </a:r>
            <a:r>
              <a:rPr lang="it-IT" b="1" dirty="0">
                <a:latin typeface="Helvetica"/>
                <a:cs typeface="Helvetica"/>
              </a:rPr>
              <a:t>)</a:t>
            </a:r>
          </a:p>
        </p:txBody>
      </p:sp>
      <p:sp>
        <p:nvSpPr>
          <p:cNvPr id="3" name="Segnaposto contenuto 2"/>
          <p:cNvSpPr>
            <a:spLocks noGrp="1"/>
          </p:cNvSpPr>
          <p:nvPr>
            <p:ph idx="1"/>
          </p:nvPr>
        </p:nvSpPr>
        <p:spPr>
          <a:xfrm>
            <a:off x="457200" y="1196752"/>
            <a:ext cx="8229600" cy="5645224"/>
          </a:xfrm>
        </p:spPr>
        <p:txBody>
          <a:bodyPr>
            <a:normAutofit/>
          </a:bodyPr>
          <a:lstStyle/>
          <a:p>
            <a:r>
              <a:rPr lang="it-IT" dirty="0">
                <a:latin typeface="Helvetica"/>
                <a:cs typeface="Helvetica"/>
              </a:rPr>
              <a:t>Si tratta di un’espansione del caso precedente: si passa da 2 variabili a 3.</a:t>
            </a:r>
          </a:p>
          <a:p>
            <a:r>
              <a:rPr lang="it-IT" dirty="0">
                <a:latin typeface="Helvetica"/>
                <a:cs typeface="Helvetica"/>
              </a:rPr>
              <a:t>Un insieme di 2 variabili {</a:t>
            </a:r>
            <a:r>
              <a:rPr lang="it-IT" dirty="0" err="1">
                <a:latin typeface="Helvetica"/>
                <a:cs typeface="Helvetica"/>
              </a:rPr>
              <a:t>X</a:t>
            </a:r>
            <a:r>
              <a:rPr lang="it-IT" baseline="-25000" dirty="0" err="1">
                <a:latin typeface="Helvetica"/>
                <a:cs typeface="Helvetica"/>
              </a:rPr>
              <a:t>i</a:t>
            </a:r>
            <a:r>
              <a:rPr lang="it-IT" baseline="-25000" dirty="0">
                <a:latin typeface="Helvetica"/>
                <a:cs typeface="Helvetica"/>
              </a:rPr>
              <a:t> </a:t>
            </a:r>
            <a:r>
              <a:rPr lang="it-IT" dirty="0">
                <a:latin typeface="Helvetica"/>
                <a:cs typeface="Helvetica"/>
              </a:rPr>
              <a:t>; </a:t>
            </a:r>
            <a:r>
              <a:rPr lang="it-IT" dirty="0" err="1">
                <a:latin typeface="Helvetica"/>
                <a:cs typeface="Helvetica"/>
              </a:rPr>
              <a:t>X</a:t>
            </a:r>
            <a:r>
              <a:rPr lang="it-IT" baseline="-25000" dirty="0" err="1">
                <a:latin typeface="Helvetica"/>
                <a:cs typeface="Helvetica"/>
              </a:rPr>
              <a:t>j</a:t>
            </a:r>
            <a:r>
              <a:rPr lang="it-IT" dirty="0">
                <a:latin typeface="Helvetica"/>
                <a:cs typeface="Helvetica"/>
              </a:rPr>
              <a:t>} ha </a:t>
            </a:r>
            <a:r>
              <a:rPr lang="it-IT" b="1" dirty="0">
                <a:latin typeface="Helvetica"/>
                <a:cs typeface="Helvetica"/>
              </a:rPr>
              <a:t>consistenza di cammino</a:t>
            </a:r>
            <a:r>
              <a:rPr lang="it-IT" dirty="0">
                <a:latin typeface="Helvetica"/>
                <a:cs typeface="Helvetica"/>
              </a:rPr>
              <a:t> con una terza variabile </a:t>
            </a:r>
            <a:r>
              <a:rPr lang="it-IT" dirty="0" err="1">
                <a:latin typeface="Helvetica"/>
                <a:cs typeface="Helvetica"/>
              </a:rPr>
              <a:t>X</a:t>
            </a:r>
            <a:r>
              <a:rPr lang="it-IT" baseline="-25000" dirty="0" err="1">
                <a:latin typeface="Helvetica"/>
                <a:cs typeface="Helvetica"/>
              </a:rPr>
              <a:t>m</a:t>
            </a:r>
            <a:r>
              <a:rPr lang="it-IT" dirty="0">
                <a:latin typeface="Helvetica"/>
                <a:cs typeface="Helvetica"/>
              </a:rPr>
              <a:t> se</a:t>
            </a:r>
          </a:p>
          <a:p>
            <a:pPr lvl="1"/>
            <a:r>
              <a:rPr lang="it-IT" dirty="0">
                <a:latin typeface="Helvetica"/>
                <a:cs typeface="Helvetica"/>
              </a:rPr>
              <a:t>per ogni assegnamento {</a:t>
            </a:r>
            <a:r>
              <a:rPr lang="it-IT" dirty="0" err="1">
                <a:latin typeface="Helvetica"/>
                <a:cs typeface="Helvetica"/>
              </a:rPr>
              <a:t>X</a:t>
            </a:r>
            <a:r>
              <a:rPr lang="it-IT" baseline="-25000" dirty="0" err="1">
                <a:latin typeface="Helvetica"/>
                <a:cs typeface="Helvetica"/>
              </a:rPr>
              <a:t>i</a:t>
            </a:r>
            <a:r>
              <a:rPr lang="it-IT" dirty="0">
                <a:latin typeface="Helvetica"/>
                <a:cs typeface="Helvetica"/>
              </a:rPr>
              <a:t> = a; </a:t>
            </a:r>
            <a:r>
              <a:rPr lang="it-IT" dirty="0" err="1">
                <a:latin typeface="Helvetica"/>
                <a:cs typeface="Helvetica"/>
              </a:rPr>
              <a:t>X</a:t>
            </a:r>
            <a:r>
              <a:rPr lang="it-IT" baseline="-25000" dirty="0" err="1">
                <a:latin typeface="Helvetica"/>
                <a:cs typeface="Helvetica"/>
              </a:rPr>
              <a:t>j</a:t>
            </a:r>
            <a:r>
              <a:rPr lang="it-IT" dirty="0">
                <a:latin typeface="Helvetica"/>
                <a:cs typeface="Helvetica"/>
              </a:rPr>
              <a:t> = b} che rispetta i vincoli su {</a:t>
            </a:r>
            <a:r>
              <a:rPr lang="it-IT" dirty="0" err="1">
                <a:latin typeface="Helvetica"/>
                <a:cs typeface="Helvetica"/>
              </a:rPr>
              <a:t>X</a:t>
            </a:r>
            <a:r>
              <a:rPr lang="it-IT" baseline="-25000" dirty="0" err="1">
                <a:latin typeface="Helvetica"/>
                <a:cs typeface="Helvetica"/>
              </a:rPr>
              <a:t>i</a:t>
            </a:r>
            <a:r>
              <a:rPr lang="it-IT" baseline="-25000" dirty="0">
                <a:latin typeface="Helvetica"/>
                <a:cs typeface="Helvetica"/>
              </a:rPr>
              <a:t> </a:t>
            </a:r>
            <a:r>
              <a:rPr lang="it-IT" dirty="0">
                <a:latin typeface="Helvetica"/>
                <a:cs typeface="Helvetica"/>
              </a:rPr>
              <a:t>; </a:t>
            </a:r>
            <a:r>
              <a:rPr lang="it-IT" dirty="0" err="1">
                <a:latin typeface="Helvetica"/>
                <a:cs typeface="Helvetica"/>
              </a:rPr>
              <a:t>X</a:t>
            </a:r>
            <a:r>
              <a:rPr lang="it-IT" baseline="-25000" dirty="0" err="1">
                <a:latin typeface="Helvetica"/>
                <a:cs typeface="Helvetica"/>
              </a:rPr>
              <a:t>j</a:t>
            </a:r>
            <a:r>
              <a:rPr lang="it-IT" dirty="0">
                <a:latin typeface="Helvetica"/>
                <a:cs typeface="Helvetica"/>
              </a:rPr>
              <a:t>}</a:t>
            </a:r>
          </a:p>
          <a:p>
            <a:pPr lvl="2"/>
            <a:r>
              <a:rPr lang="it-IT" dirty="0">
                <a:latin typeface="Helvetica"/>
                <a:cs typeface="Helvetica"/>
              </a:rPr>
              <a:t>esiste un assegnamento a </a:t>
            </a:r>
            <a:r>
              <a:rPr lang="it-IT" dirty="0" err="1">
                <a:latin typeface="Helvetica"/>
                <a:cs typeface="Helvetica"/>
              </a:rPr>
              <a:t>X</a:t>
            </a:r>
            <a:r>
              <a:rPr lang="it-IT" baseline="-25000" dirty="0" err="1">
                <a:latin typeface="Helvetica"/>
                <a:cs typeface="Helvetica"/>
              </a:rPr>
              <a:t>m</a:t>
            </a:r>
            <a:r>
              <a:rPr lang="it-IT" baseline="-25000" dirty="0">
                <a:latin typeface="Helvetica"/>
                <a:cs typeface="Helvetica"/>
              </a:rPr>
              <a:t> </a:t>
            </a:r>
            <a:r>
              <a:rPr lang="it-IT" dirty="0">
                <a:latin typeface="Helvetica"/>
                <a:cs typeface="Helvetica"/>
              </a:rPr>
              <a:t> che soddisfa i vincoli sia su {</a:t>
            </a:r>
            <a:r>
              <a:rPr lang="it-IT" dirty="0" err="1">
                <a:latin typeface="Helvetica"/>
                <a:cs typeface="Helvetica"/>
              </a:rPr>
              <a:t>X</a:t>
            </a:r>
            <a:r>
              <a:rPr lang="it-IT" baseline="-25000" dirty="0" err="1">
                <a:latin typeface="Helvetica"/>
                <a:cs typeface="Helvetica"/>
              </a:rPr>
              <a:t>i</a:t>
            </a:r>
            <a:r>
              <a:rPr lang="it-IT" baseline="-25000" dirty="0">
                <a:latin typeface="Helvetica"/>
                <a:cs typeface="Helvetica"/>
              </a:rPr>
              <a:t> </a:t>
            </a:r>
            <a:r>
              <a:rPr lang="it-IT" dirty="0">
                <a:latin typeface="Helvetica"/>
                <a:cs typeface="Helvetica"/>
              </a:rPr>
              <a:t>; </a:t>
            </a:r>
            <a:r>
              <a:rPr lang="it-IT" dirty="0" err="1">
                <a:latin typeface="Helvetica"/>
                <a:cs typeface="Helvetica"/>
              </a:rPr>
              <a:t>X</a:t>
            </a:r>
            <a:r>
              <a:rPr lang="it-IT" baseline="-25000" dirty="0" err="1">
                <a:latin typeface="Helvetica"/>
                <a:cs typeface="Helvetica"/>
              </a:rPr>
              <a:t>m</a:t>
            </a:r>
            <a:r>
              <a:rPr lang="it-IT" dirty="0">
                <a:latin typeface="Helvetica"/>
                <a:cs typeface="Helvetica"/>
              </a:rPr>
              <a:t>} sia su {</a:t>
            </a:r>
            <a:r>
              <a:rPr lang="it-IT" dirty="0" err="1">
                <a:latin typeface="Helvetica"/>
                <a:cs typeface="Helvetica"/>
              </a:rPr>
              <a:t>X</a:t>
            </a:r>
            <a:r>
              <a:rPr lang="it-IT" baseline="-25000" dirty="0" err="1">
                <a:latin typeface="Helvetica"/>
                <a:cs typeface="Helvetica"/>
              </a:rPr>
              <a:t>m</a:t>
            </a:r>
            <a:r>
              <a:rPr lang="it-IT" baseline="-25000" dirty="0">
                <a:latin typeface="Helvetica"/>
                <a:cs typeface="Helvetica"/>
              </a:rPr>
              <a:t> </a:t>
            </a:r>
            <a:r>
              <a:rPr lang="it-IT" dirty="0">
                <a:latin typeface="Helvetica"/>
                <a:cs typeface="Helvetica"/>
              </a:rPr>
              <a:t>; </a:t>
            </a:r>
            <a:r>
              <a:rPr lang="it-IT" dirty="0" err="1">
                <a:latin typeface="Helvetica"/>
                <a:cs typeface="Helvetica"/>
              </a:rPr>
              <a:t>X</a:t>
            </a:r>
            <a:r>
              <a:rPr lang="it-IT" baseline="-25000" dirty="0" err="1">
                <a:latin typeface="Helvetica"/>
                <a:cs typeface="Helvetica"/>
              </a:rPr>
              <a:t>j</a:t>
            </a:r>
            <a:r>
              <a:rPr lang="it-IT" dirty="0">
                <a:latin typeface="Helvetica"/>
                <a:cs typeface="Helvetica"/>
              </a:rPr>
              <a:t>}.</a:t>
            </a:r>
          </a:p>
          <a:p>
            <a:r>
              <a:rPr lang="it-IT" dirty="0">
                <a:latin typeface="Helvetica"/>
                <a:cs typeface="Helvetica"/>
              </a:rPr>
              <a:t>L’idea è di creare un cammino da </a:t>
            </a:r>
            <a:r>
              <a:rPr lang="it-IT" dirty="0" err="1">
                <a:latin typeface="Helvetica"/>
                <a:cs typeface="Helvetica"/>
              </a:rPr>
              <a:t>X</a:t>
            </a:r>
            <a:r>
              <a:rPr lang="it-IT" baseline="-25000" dirty="0" err="1">
                <a:latin typeface="Helvetica"/>
                <a:cs typeface="Helvetica"/>
              </a:rPr>
              <a:t>i</a:t>
            </a:r>
            <a:r>
              <a:rPr lang="it-IT" dirty="0">
                <a:latin typeface="Helvetica"/>
                <a:cs typeface="Helvetica"/>
              </a:rPr>
              <a:t> a </a:t>
            </a:r>
            <a:r>
              <a:rPr lang="it-IT" dirty="0" err="1">
                <a:latin typeface="Helvetica"/>
                <a:cs typeface="Helvetica"/>
              </a:rPr>
              <a:t>X</a:t>
            </a:r>
            <a:r>
              <a:rPr lang="it-IT" baseline="-25000" dirty="0" err="1">
                <a:latin typeface="Helvetica"/>
                <a:cs typeface="Helvetica"/>
              </a:rPr>
              <a:t>j</a:t>
            </a:r>
            <a:r>
              <a:rPr lang="it-IT" dirty="0">
                <a:latin typeface="Helvetica"/>
                <a:cs typeface="Helvetica"/>
              </a:rPr>
              <a:t> via </a:t>
            </a:r>
            <a:r>
              <a:rPr lang="it-IT" dirty="0" err="1">
                <a:latin typeface="Helvetica"/>
                <a:cs typeface="Helvetica"/>
              </a:rPr>
              <a:t>X</a:t>
            </a:r>
            <a:r>
              <a:rPr lang="it-IT" baseline="-25000" dirty="0" err="1">
                <a:latin typeface="Helvetica"/>
                <a:cs typeface="Helvetica"/>
              </a:rPr>
              <a:t>m</a:t>
            </a:r>
            <a:r>
              <a:rPr lang="it-IT" dirty="0">
                <a:latin typeface="Helvetica"/>
                <a:cs typeface="Helvetica"/>
              </a:rPr>
              <a:t>.</a:t>
            </a:r>
          </a:p>
        </p:txBody>
      </p:sp>
    </p:spTree>
    <p:extLst>
      <p:ext uri="{BB962C8B-B14F-4D97-AF65-F5344CB8AC3E}">
        <p14:creationId xmlns:p14="http://schemas.microsoft.com/office/powerpoint/2010/main" val="54254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normAutofit fontScale="90000"/>
          </a:bodyPr>
          <a:lstStyle/>
          <a:p>
            <a:r>
              <a:rPr lang="it-IT" b="1" dirty="0">
                <a:latin typeface="Helvetica"/>
                <a:cs typeface="Helvetica"/>
              </a:rPr>
              <a:t>Consistenza di cammino (</a:t>
            </a:r>
            <a:r>
              <a:rPr lang="it-IT" b="1" dirty="0" err="1">
                <a:latin typeface="Helvetica"/>
                <a:cs typeface="Helvetica"/>
              </a:rPr>
              <a:t>path</a:t>
            </a:r>
            <a:r>
              <a:rPr lang="it-IT" b="1" dirty="0">
                <a:latin typeface="Helvetica"/>
                <a:cs typeface="Helvetica"/>
              </a:rPr>
              <a:t>)</a:t>
            </a:r>
          </a:p>
        </p:txBody>
      </p:sp>
      <p:pic>
        <p:nvPicPr>
          <p:cNvPr id="12" name="Picture 3"/>
          <p:cNvPicPr>
            <a:picLocks noChangeAspect="1"/>
          </p:cNvPicPr>
          <p:nvPr/>
        </p:nvPicPr>
        <p:blipFill>
          <a:blip r:embed="rId2"/>
          <a:stretch>
            <a:fillRect/>
          </a:stretch>
        </p:blipFill>
        <p:spPr>
          <a:xfrm>
            <a:off x="3635896" y="1340768"/>
            <a:ext cx="5323778" cy="4577950"/>
          </a:xfrm>
          <a:prstGeom prst="rect">
            <a:avLst/>
          </a:prstGeom>
        </p:spPr>
      </p:pic>
      <p:sp>
        <p:nvSpPr>
          <p:cNvPr id="4" name="CasellaDiTesto 3"/>
          <p:cNvSpPr txBox="1"/>
          <p:nvPr/>
        </p:nvSpPr>
        <p:spPr>
          <a:xfrm>
            <a:off x="107504" y="1412776"/>
            <a:ext cx="4608512" cy="5632310"/>
          </a:xfrm>
          <a:prstGeom prst="rect">
            <a:avLst/>
          </a:prstGeom>
          <a:noFill/>
        </p:spPr>
        <p:txBody>
          <a:bodyPr wrap="square" rtlCol="0">
            <a:spAutoFit/>
          </a:bodyPr>
          <a:lstStyle/>
          <a:p>
            <a:r>
              <a:rPr lang="it-IT" sz="2400" dirty="0">
                <a:latin typeface="Helvetica"/>
                <a:cs typeface="Helvetica"/>
              </a:rPr>
              <a:t>Cerchiamo di dare a {WA; SA}</a:t>
            </a:r>
          </a:p>
          <a:p>
            <a:r>
              <a:rPr lang="it-IT" sz="2400" dirty="0">
                <a:latin typeface="Helvetica"/>
                <a:cs typeface="Helvetica"/>
              </a:rPr>
              <a:t>consistenza di cammino via NT.</a:t>
            </a:r>
          </a:p>
          <a:p>
            <a:endParaRPr lang="it-IT" sz="2400" dirty="0">
              <a:latin typeface="Helvetica"/>
              <a:cs typeface="Helvetica"/>
            </a:endParaRPr>
          </a:p>
          <a:p>
            <a:endParaRPr lang="it-IT" sz="2400" dirty="0">
              <a:latin typeface="Helvetica"/>
              <a:cs typeface="Helvetica"/>
            </a:endParaRPr>
          </a:p>
          <a:p>
            <a:r>
              <a:rPr lang="it-IT" sz="2400" dirty="0">
                <a:latin typeface="Helvetica"/>
                <a:cs typeface="Helvetica"/>
              </a:rPr>
              <a:t>Considerato che c’è il vincolo</a:t>
            </a:r>
          </a:p>
          <a:p>
            <a:r>
              <a:rPr lang="it-IT" sz="2400" dirty="0">
                <a:latin typeface="Helvetica"/>
                <a:cs typeface="Helvetica"/>
              </a:rPr>
              <a:t>unario ⟨(SA),</a:t>
            </a:r>
            <a:r>
              <a:rPr lang="it-IT" sz="2400" dirty="0" err="1">
                <a:latin typeface="Helvetica"/>
                <a:cs typeface="Helvetica"/>
              </a:rPr>
              <a:t>SA≠v</a:t>
            </a:r>
            <a:r>
              <a:rPr lang="it-IT" sz="2400" dirty="0">
                <a:latin typeface="Helvetica"/>
                <a:cs typeface="Helvetica"/>
              </a:rPr>
              <a:t>⟩ e il vincolo</a:t>
            </a:r>
          </a:p>
          <a:p>
            <a:r>
              <a:rPr lang="it-IT" sz="2400" dirty="0">
                <a:latin typeface="Helvetica"/>
                <a:cs typeface="Helvetica"/>
              </a:rPr>
              <a:t>binario SA ≠ WA,</a:t>
            </a:r>
          </a:p>
          <a:p>
            <a:r>
              <a:rPr lang="it-IT" sz="2400" dirty="0">
                <a:latin typeface="Helvetica"/>
                <a:cs typeface="Helvetica"/>
              </a:rPr>
              <a:t>e considerati i vincoli WA≠NT</a:t>
            </a:r>
          </a:p>
          <a:p>
            <a:r>
              <a:rPr lang="it-IT" sz="2400" dirty="0">
                <a:latin typeface="Helvetica"/>
                <a:cs typeface="Helvetica"/>
              </a:rPr>
              <a:t>e SA≠NT,</a:t>
            </a:r>
          </a:p>
          <a:p>
            <a:r>
              <a:rPr lang="it-IT" sz="2400" dirty="0">
                <a:latin typeface="Helvetica"/>
                <a:cs typeface="Helvetica"/>
              </a:rPr>
              <a:t>gli unici assegnamenti consistenti</a:t>
            </a:r>
          </a:p>
          <a:p>
            <a:r>
              <a:rPr lang="it-IT" sz="2400" dirty="0">
                <a:latin typeface="Helvetica"/>
                <a:cs typeface="Helvetica"/>
              </a:rPr>
              <a:t>sono</a:t>
            </a:r>
          </a:p>
          <a:p>
            <a:r>
              <a:rPr lang="it-IT" sz="2400" dirty="0">
                <a:latin typeface="Helvetica"/>
                <a:cs typeface="Helvetica"/>
              </a:rPr>
              <a:t>{WA = </a:t>
            </a:r>
            <a:r>
              <a:rPr lang="it-IT" sz="2400" dirty="0" err="1">
                <a:latin typeface="Helvetica"/>
                <a:cs typeface="Helvetica"/>
              </a:rPr>
              <a:t>r</a:t>
            </a:r>
            <a:r>
              <a:rPr lang="it-IT" sz="2400" dirty="0">
                <a:latin typeface="Helvetica"/>
                <a:cs typeface="Helvetica"/>
              </a:rPr>
              <a:t> ; SA = b} e</a:t>
            </a:r>
          </a:p>
          <a:p>
            <a:r>
              <a:rPr lang="it-IT" sz="2400" dirty="0">
                <a:latin typeface="Helvetica"/>
                <a:cs typeface="Helvetica"/>
              </a:rPr>
              <a:t>{WA = b ; SA = </a:t>
            </a:r>
            <a:r>
              <a:rPr lang="it-IT" sz="2400" dirty="0" err="1">
                <a:latin typeface="Helvetica"/>
                <a:cs typeface="Helvetica"/>
              </a:rPr>
              <a:t>r</a:t>
            </a:r>
            <a:r>
              <a:rPr lang="it-IT" sz="2400" dirty="0">
                <a:latin typeface="Helvetica"/>
                <a:cs typeface="Helvetica"/>
              </a:rPr>
              <a:t>}</a:t>
            </a:r>
          </a:p>
          <a:p>
            <a:endParaRPr lang="it-IT" sz="2400" dirty="0">
              <a:latin typeface="Helvetica"/>
              <a:cs typeface="Helvetica"/>
            </a:endParaRPr>
          </a:p>
        </p:txBody>
      </p:sp>
    </p:spTree>
    <p:extLst>
      <p:ext uri="{BB962C8B-B14F-4D97-AF65-F5344CB8AC3E}">
        <p14:creationId xmlns:p14="http://schemas.microsoft.com/office/powerpoint/2010/main" val="106925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k-consistenza</a:t>
            </a:r>
          </a:p>
        </p:txBody>
      </p:sp>
      <p:sp>
        <p:nvSpPr>
          <p:cNvPr id="3" name="Segnaposto contenuto 2"/>
          <p:cNvSpPr>
            <a:spLocks noGrp="1"/>
          </p:cNvSpPr>
          <p:nvPr>
            <p:ph idx="1"/>
          </p:nvPr>
        </p:nvSpPr>
        <p:spPr>
          <a:xfrm>
            <a:off x="457200" y="1412776"/>
            <a:ext cx="8229600" cy="5645224"/>
          </a:xfrm>
        </p:spPr>
        <p:txBody>
          <a:bodyPr>
            <a:normAutofit/>
          </a:bodyPr>
          <a:lstStyle/>
          <a:p>
            <a:r>
              <a:rPr lang="it-IT" dirty="0">
                <a:latin typeface="Helvetica"/>
                <a:cs typeface="Helvetica"/>
              </a:rPr>
              <a:t>Un CSP si dice </a:t>
            </a:r>
            <a:r>
              <a:rPr lang="it-IT" b="1" dirty="0">
                <a:latin typeface="Helvetica"/>
                <a:cs typeface="Helvetica"/>
              </a:rPr>
              <a:t>k-consistente</a:t>
            </a:r>
            <a:r>
              <a:rPr lang="it-IT" dirty="0">
                <a:latin typeface="Helvetica"/>
                <a:cs typeface="Helvetica"/>
              </a:rPr>
              <a:t> se</a:t>
            </a:r>
          </a:p>
          <a:p>
            <a:pPr lvl="1"/>
            <a:r>
              <a:rPr lang="it-IT" dirty="0">
                <a:latin typeface="Helvetica"/>
                <a:cs typeface="Helvetica"/>
              </a:rPr>
              <a:t>per ogni insieme di k-1 variabili e</a:t>
            </a:r>
          </a:p>
          <a:p>
            <a:pPr lvl="1"/>
            <a:r>
              <a:rPr lang="it-IT" dirty="0">
                <a:latin typeface="Helvetica"/>
                <a:cs typeface="Helvetica"/>
              </a:rPr>
              <a:t>per ogni assegnamento consistente per tali k-1 variabili</a:t>
            </a:r>
          </a:p>
          <a:p>
            <a:pPr lvl="2"/>
            <a:r>
              <a:rPr lang="it-IT" dirty="0">
                <a:latin typeface="Helvetica"/>
                <a:cs typeface="Helvetica"/>
              </a:rPr>
              <a:t>esiste sempre un valore consistente per </a:t>
            </a:r>
            <a:br>
              <a:rPr lang="it-IT" dirty="0">
                <a:latin typeface="Helvetica"/>
                <a:cs typeface="Helvetica"/>
              </a:rPr>
            </a:br>
            <a:r>
              <a:rPr lang="it-IT" dirty="0">
                <a:latin typeface="Helvetica"/>
                <a:cs typeface="Helvetica"/>
              </a:rPr>
              <a:t>la k-esima variabile</a:t>
            </a:r>
          </a:p>
          <a:p>
            <a:r>
              <a:rPr lang="it-IT" dirty="0">
                <a:latin typeface="Helvetica"/>
                <a:cs typeface="Helvetica"/>
              </a:rPr>
              <a:t>Un CSP si dice </a:t>
            </a:r>
            <a:r>
              <a:rPr lang="it-IT" b="1" dirty="0">
                <a:latin typeface="Helvetica"/>
                <a:cs typeface="Helvetica"/>
              </a:rPr>
              <a:t>fortemente k-consistente</a:t>
            </a:r>
            <a:r>
              <a:rPr lang="it-IT" dirty="0">
                <a:latin typeface="Helvetica"/>
                <a:cs typeface="Helvetica"/>
              </a:rPr>
              <a:t> se è (k-1)-consistente, (k-2)-consistente, (k-3)-consistente, </a:t>
            </a:r>
            <a:r>
              <a:rPr lang="mr-IN" dirty="0">
                <a:latin typeface="Helvetica"/>
                <a:cs typeface="Helvetica"/>
              </a:rPr>
              <a:t>…</a:t>
            </a:r>
            <a:r>
              <a:rPr lang="it-IT" dirty="0">
                <a:latin typeface="Helvetica"/>
                <a:cs typeface="Helvetica"/>
              </a:rPr>
              <a:t>, fino a 2-consistente e 1-consistente</a:t>
            </a:r>
          </a:p>
          <a:p>
            <a:endParaRPr lang="it-IT" dirty="0">
              <a:latin typeface="Helvetica"/>
              <a:cs typeface="Helvetica"/>
            </a:endParaRPr>
          </a:p>
          <a:p>
            <a:endParaRPr lang="it-IT" dirty="0">
              <a:latin typeface="Helvetica"/>
              <a:cs typeface="Helvetica"/>
            </a:endParaRPr>
          </a:p>
        </p:txBody>
      </p:sp>
    </p:spTree>
    <p:extLst>
      <p:ext uri="{BB962C8B-B14F-4D97-AF65-F5344CB8AC3E}">
        <p14:creationId xmlns:p14="http://schemas.microsoft.com/office/powerpoint/2010/main" val="9027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Algoritmo AC3</a:t>
            </a:r>
          </a:p>
        </p:txBody>
      </p:sp>
      <p:sp>
        <p:nvSpPr>
          <p:cNvPr id="3" name="Segnaposto contenuto 2"/>
          <p:cNvSpPr>
            <a:spLocks noGrp="1"/>
          </p:cNvSpPr>
          <p:nvPr>
            <p:ph idx="1"/>
          </p:nvPr>
        </p:nvSpPr>
        <p:spPr>
          <a:xfrm>
            <a:off x="457200" y="1412776"/>
            <a:ext cx="8229600" cy="5645224"/>
          </a:xfrm>
        </p:spPr>
        <p:txBody>
          <a:bodyPr>
            <a:normAutofit/>
          </a:bodyPr>
          <a:lstStyle/>
          <a:p>
            <a:r>
              <a:rPr lang="it-IT" dirty="0">
                <a:latin typeface="Helvetica"/>
                <a:cs typeface="Helvetica"/>
              </a:rPr>
              <a:t>AC3 serve per verificare la consistenza di tutti gli archi di un CSP. </a:t>
            </a:r>
          </a:p>
          <a:p>
            <a:r>
              <a:rPr lang="it-IT" dirty="0">
                <a:latin typeface="Helvetica"/>
                <a:cs typeface="Helvetica"/>
              </a:rPr>
              <a:t>Il ‘3’ nel nome è perché è il terzo algoritmo presentato nel </a:t>
            </a:r>
            <a:r>
              <a:rPr lang="it-IT" dirty="0" err="1">
                <a:latin typeface="Helvetica"/>
                <a:cs typeface="Helvetica"/>
              </a:rPr>
              <a:t>paper</a:t>
            </a:r>
            <a:r>
              <a:rPr lang="it-IT" dirty="0">
                <a:latin typeface="Helvetica"/>
                <a:cs typeface="Helvetica"/>
              </a:rPr>
              <a:t> di A. </a:t>
            </a:r>
            <a:r>
              <a:rPr lang="it-IT" dirty="0" err="1">
                <a:latin typeface="Helvetica"/>
                <a:cs typeface="Helvetica"/>
              </a:rPr>
              <a:t>Mackworth</a:t>
            </a:r>
            <a:r>
              <a:rPr lang="it-IT" dirty="0">
                <a:latin typeface="Helvetica"/>
                <a:cs typeface="Helvetica"/>
              </a:rPr>
              <a:t> (sulla rivista </a:t>
            </a:r>
            <a:r>
              <a:rPr lang="it-IT" dirty="0" err="1">
                <a:latin typeface="Helvetica"/>
                <a:cs typeface="Helvetica"/>
              </a:rPr>
              <a:t>Artificial</a:t>
            </a:r>
            <a:r>
              <a:rPr lang="it-IT" dirty="0">
                <a:latin typeface="Helvetica"/>
                <a:cs typeface="Helvetica"/>
              </a:rPr>
              <a:t> Intelligence, 1977)</a:t>
            </a:r>
          </a:p>
          <a:p>
            <a:pPr marL="0" indent="0">
              <a:buNone/>
            </a:pPr>
            <a:r>
              <a:rPr lang="it-IT" dirty="0">
                <a:latin typeface="Helvetica"/>
                <a:cs typeface="Helvetica"/>
              </a:rPr>
              <a:t>	</a:t>
            </a:r>
            <a:r>
              <a:rPr lang="it-IT" sz="2400" b="1" dirty="0" err="1">
                <a:latin typeface="Helvetica"/>
                <a:cs typeface="Helvetica"/>
              </a:rPr>
              <a:t>function</a:t>
            </a:r>
            <a:r>
              <a:rPr lang="it-IT" sz="2400" dirty="0">
                <a:latin typeface="Helvetica"/>
                <a:cs typeface="Helvetica"/>
              </a:rPr>
              <a:t> AC3 (</a:t>
            </a:r>
            <a:r>
              <a:rPr lang="it-IT" sz="2400" dirty="0" err="1">
                <a:latin typeface="Helvetica"/>
                <a:cs typeface="Helvetica"/>
              </a:rPr>
              <a:t>csp</a:t>
            </a:r>
            <a:r>
              <a:rPr lang="it-IT" sz="2400" dirty="0">
                <a:latin typeface="Helvetica"/>
                <a:cs typeface="Helvetica"/>
              </a:rPr>
              <a:t>) </a:t>
            </a:r>
            <a:r>
              <a:rPr lang="it-IT" sz="2400" b="1" dirty="0" err="1">
                <a:latin typeface="Helvetica"/>
                <a:cs typeface="Helvetica"/>
              </a:rPr>
              <a:t>returns</a:t>
            </a:r>
            <a:r>
              <a:rPr lang="it-IT" sz="2400" dirty="0">
                <a:latin typeface="Helvetica"/>
                <a:cs typeface="Helvetica"/>
              </a:rPr>
              <a:t> </a:t>
            </a:r>
            <a:r>
              <a:rPr lang="it-IT" sz="2400" dirty="0" err="1">
                <a:latin typeface="Helvetica"/>
                <a:cs typeface="Helvetica"/>
              </a:rPr>
              <a:t>bool</a:t>
            </a:r>
            <a:endParaRPr lang="it-IT" sz="2400" dirty="0">
              <a:latin typeface="Helvetica"/>
              <a:cs typeface="Helvetica"/>
            </a:endParaRPr>
          </a:p>
          <a:p>
            <a:endParaRPr lang="it-IT" dirty="0">
              <a:latin typeface="Helvetica"/>
              <a:cs typeface="Helvetica"/>
            </a:endParaRPr>
          </a:p>
          <a:p>
            <a:endParaRPr lang="it-IT" dirty="0">
              <a:latin typeface="Helvetica"/>
              <a:cs typeface="Helvetica"/>
            </a:endParaRPr>
          </a:p>
        </p:txBody>
      </p:sp>
      <p:sp>
        <p:nvSpPr>
          <p:cNvPr id="11" name="Fumetto 1 10"/>
          <p:cNvSpPr/>
          <p:nvPr/>
        </p:nvSpPr>
        <p:spPr>
          <a:xfrm>
            <a:off x="1403648" y="4941168"/>
            <a:ext cx="4067944" cy="1440160"/>
          </a:xfrm>
          <a:prstGeom prst="wedgeRectCallout">
            <a:avLst>
              <a:gd name="adj1" fmla="val -5826"/>
              <a:gd name="adj2" fmla="val -76865"/>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in input, AC3 riceve un CSP binario (con soli vincoli binari) con componenti (X, D, C): variabili, loro domini, vincoli binari</a:t>
            </a:r>
          </a:p>
        </p:txBody>
      </p:sp>
      <p:sp>
        <p:nvSpPr>
          <p:cNvPr id="12" name="Fumetto 1 11"/>
          <p:cNvSpPr/>
          <p:nvPr/>
        </p:nvSpPr>
        <p:spPr>
          <a:xfrm>
            <a:off x="6156176" y="4437112"/>
            <a:ext cx="2736304" cy="1440160"/>
          </a:xfrm>
          <a:prstGeom prst="wedgeRectCallout">
            <a:avLst>
              <a:gd name="adj1" fmla="val -76738"/>
              <a:gd name="adj2" fmla="val -47466"/>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Helvetica"/>
                <a:cs typeface="Helvetica"/>
              </a:rPr>
              <a:t>in output, AC3 restituisce TRUE </a:t>
            </a:r>
          </a:p>
          <a:p>
            <a:pPr algn="ctr"/>
            <a:r>
              <a:rPr lang="it-IT" dirty="0">
                <a:solidFill>
                  <a:schemeClr val="tx1"/>
                </a:solidFill>
                <a:latin typeface="Helvetica"/>
                <a:cs typeface="Helvetica"/>
              </a:rPr>
              <a:t>se </a:t>
            </a:r>
            <a:r>
              <a:rPr lang="it-IT" dirty="0" err="1">
                <a:solidFill>
                  <a:schemeClr val="tx1"/>
                </a:solidFill>
                <a:latin typeface="Helvetica"/>
                <a:cs typeface="Helvetica"/>
              </a:rPr>
              <a:t>csp</a:t>
            </a:r>
            <a:r>
              <a:rPr lang="it-IT" dirty="0">
                <a:solidFill>
                  <a:schemeClr val="tx1"/>
                </a:solidFill>
                <a:latin typeface="Helvetica"/>
                <a:cs typeface="Helvetica"/>
              </a:rPr>
              <a:t> è consistente,</a:t>
            </a:r>
          </a:p>
          <a:p>
            <a:pPr algn="ctr"/>
            <a:r>
              <a:rPr lang="it-IT" dirty="0">
                <a:solidFill>
                  <a:schemeClr val="tx1"/>
                </a:solidFill>
                <a:latin typeface="Helvetica"/>
                <a:cs typeface="Helvetica"/>
              </a:rPr>
              <a:t>FALSE altrimenti</a:t>
            </a:r>
          </a:p>
        </p:txBody>
      </p:sp>
    </p:spTree>
    <p:extLst>
      <p:ext uri="{BB962C8B-B14F-4D97-AF65-F5344CB8AC3E}">
        <p14:creationId xmlns:p14="http://schemas.microsoft.com/office/powerpoint/2010/main" val="401645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Algoritmo AC3</a:t>
            </a:r>
          </a:p>
        </p:txBody>
      </p:sp>
      <p:sp>
        <p:nvSpPr>
          <p:cNvPr id="3" name="Segnaposto contenuto 2"/>
          <p:cNvSpPr>
            <a:spLocks noGrp="1"/>
          </p:cNvSpPr>
          <p:nvPr>
            <p:ph idx="1"/>
          </p:nvPr>
        </p:nvSpPr>
        <p:spPr>
          <a:xfrm>
            <a:off x="806896" y="1412776"/>
            <a:ext cx="8229600" cy="5645224"/>
          </a:xfrm>
        </p:spPr>
        <p:txBody>
          <a:bodyPr>
            <a:normAutofit/>
          </a:bodyPr>
          <a:lstStyle/>
          <a:p>
            <a:pPr marL="0" indent="0">
              <a:buNone/>
            </a:pPr>
            <a:r>
              <a:rPr lang="it-IT" sz="2400" b="1" dirty="0" err="1">
                <a:latin typeface="Helvetica"/>
                <a:cs typeface="Helvetica"/>
              </a:rPr>
              <a:t>function</a:t>
            </a:r>
            <a:r>
              <a:rPr lang="it-IT" sz="2400" dirty="0">
                <a:latin typeface="Helvetica"/>
                <a:cs typeface="Helvetica"/>
              </a:rPr>
              <a:t> AC3 (</a:t>
            </a:r>
            <a:r>
              <a:rPr lang="it-IT" sz="2400" dirty="0" err="1">
                <a:latin typeface="Helvetica"/>
                <a:cs typeface="Helvetica"/>
              </a:rPr>
              <a:t>csp</a:t>
            </a:r>
            <a:r>
              <a:rPr lang="it-IT" sz="2400" dirty="0">
                <a:latin typeface="Helvetica"/>
                <a:cs typeface="Helvetica"/>
              </a:rPr>
              <a:t>) </a:t>
            </a:r>
            <a:r>
              <a:rPr lang="it-IT" sz="2400" b="1" dirty="0" err="1">
                <a:latin typeface="Helvetica"/>
                <a:cs typeface="Helvetica"/>
              </a:rPr>
              <a:t>returns</a:t>
            </a:r>
            <a:r>
              <a:rPr lang="it-IT" sz="2400" dirty="0">
                <a:latin typeface="Helvetica"/>
                <a:cs typeface="Helvetica"/>
              </a:rPr>
              <a:t> </a:t>
            </a:r>
            <a:r>
              <a:rPr lang="it-IT" sz="2400" dirty="0" err="1">
                <a:latin typeface="Helvetica"/>
                <a:cs typeface="Helvetica"/>
              </a:rPr>
              <a:t>bool</a:t>
            </a:r>
            <a:endParaRPr lang="it-IT" sz="2400" dirty="0">
              <a:latin typeface="Helvetica"/>
              <a:cs typeface="Helvetica"/>
            </a:endParaRPr>
          </a:p>
          <a:p>
            <a:pPr marL="0" indent="0">
              <a:buNone/>
            </a:pPr>
            <a:r>
              <a:rPr lang="it-IT" sz="2400" dirty="0">
                <a:latin typeface="Helvetica"/>
                <a:cs typeface="Helvetica"/>
              </a:rPr>
              <a:t>	</a:t>
            </a:r>
            <a:r>
              <a:rPr lang="it-IT" sz="2400" b="1" dirty="0" err="1">
                <a:latin typeface="Helvetica"/>
                <a:cs typeface="Helvetica"/>
              </a:rPr>
              <a:t>while</a:t>
            </a:r>
            <a:r>
              <a:rPr lang="it-IT" sz="2400" dirty="0">
                <a:latin typeface="Helvetica"/>
                <a:cs typeface="Helvetica"/>
              </a:rPr>
              <a:t> </a:t>
            </a:r>
            <a:r>
              <a:rPr lang="it-IT" sz="2400" dirty="0" err="1">
                <a:latin typeface="Helvetica"/>
                <a:cs typeface="Helvetica"/>
              </a:rPr>
              <a:t>q</a:t>
            </a:r>
            <a:r>
              <a:rPr lang="it-IT" sz="2400" dirty="0">
                <a:latin typeface="Helvetica"/>
                <a:cs typeface="Helvetica"/>
              </a:rPr>
              <a:t> non vuota </a:t>
            </a:r>
            <a:r>
              <a:rPr lang="it-IT" sz="2400" b="1" dirty="0">
                <a:latin typeface="Helvetica"/>
                <a:cs typeface="Helvetica"/>
              </a:rPr>
              <a:t>do</a:t>
            </a:r>
          </a:p>
          <a:p>
            <a:pPr marL="0" indent="0">
              <a:buNone/>
            </a:pPr>
            <a:r>
              <a:rPr lang="it-IT" sz="2400" b="1" dirty="0">
                <a:latin typeface="Helvetica"/>
                <a:cs typeface="Helvetica"/>
              </a:rPr>
              <a:t>		</a:t>
            </a:r>
            <a:r>
              <a:rPr lang="it-IT" sz="2400" dirty="0">
                <a:latin typeface="Helvetica"/>
                <a:cs typeface="Helvetica"/>
              </a:rPr>
              <a:t>(</a:t>
            </a:r>
            <a:r>
              <a:rPr lang="it-IT" sz="2400" dirty="0" err="1">
                <a:latin typeface="Helvetica"/>
                <a:cs typeface="Helvetica"/>
              </a:rPr>
              <a:t>X</a:t>
            </a:r>
            <a:r>
              <a:rPr lang="it-IT" sz="2400" baseline="-25000" dirty="0" err="1">
                <a:latin typeface="Helvetica"/>
                <a:cs typeface="Helvetica"/>
              </a:rPr>
              <a:t>i</a:t>
            </a:r>
            <a:r>
              <a:rPr lang="it-IT" sz="2400" dirty="0" err="1">
                <a:latin typeface="Helvetica"/>
                <a:cs typeface="Helvetica"/>
              </a:rPr>
              <a:t>,X</a:t>
            </a:r>
            <a:r>
              <a:rPr lang="it-IT" sz="2400" baseline="-25000" dirty="0" err="1">
                <a:latin typeface="Helvetica"/>
                <a:cs typeface="Helvetica"/>
              </a:rPr>
              <a:t>j</a:t>
            </a:r>
            <a:r>
              <a:rPr lang="it-IT" sz="2400" dirty="0">
                <a:latin typeface="Helvetica"/>
                <a:cs typeface="Helvetica"/>
              </a:rPr>
              <a:t>) </a:t>
            </a:r>
            <a:r>
              <a:rPr lang="it-IT" sz="2400" dirty="0">
                <a:solidFill>
                  <a:prstClr val="black"/>
                </a:solidFill>
                <a:latin typeface="ArialMT"/>
              </a:rPr>
              <a:t>← REMOVE_1ST(</a:t>
            </a:r>
            <a:r>
              <a:rPr lang="it-IT" sz="2400" dirty="0" err="1">
                <a:solidFill>
                  <a:prstClr val="black"/>
                </a:solidFill>
                <a:latin typeface="ArialMT"/>
              </a:rPr>
              <a:t>q</a:t>
            </a:r>
            <a:r>
              <a:rPr lang="it-IT" sz="2400" dirty="0">
                <a:solidFill>
                  <a:prstClr val="black"/>
                </a:solidFill>
                <a:latin typeface="ArialMT"/>
              </a:rPr>
              <a:t>)</a:t>
            </a:r>
          </a:p>
          <a:p>
            <a:pPr marL="0" indent="0">
              <a:buNone/>
            </a:pPr>
            <a:r>
              <a:rPr lang="it-IT" sz="2400" b="1" dirty="0">
                <a:solidFill>
                  <a:prstClr val="black"/>
                </a:solidFill>
                <a:latin typeface="ArialMT"/>
                <a:cs typeface="Helvetica"/>
              </a:rPr>
              <a:t>		</a:t>
            </a:r>
            <a:r>
              <a:rPr lang="it-IT" sz="2400" b="1" dirty="0" err="1">
                <a:solidFill>
                  <a:prstClr val="black"/>
                </a:solidFill>
                <a:latin typeface="ArialMT"/>
                <a:cs typeface="Helvetica"/>
              </a:rPr>
              <a:t>if</a:t>
            </a:r>
            <a:r>
              <a:rPr lang="it-IT" sz="2400" b="1" dirty="0">
                <a:solidFill>
                  <a:prstClr val="black"/>
                </a:solidFill>
                <a:latin typeface="ArialMT"/>
                <a:cs typeface="Helvetica"/>
              </a:rPr>
              <a:t> </a:t>
            </a:r>
            <a:r>
              <a:rPr lang="it-IT" sz="2400" dirty="0">
                <a:solidFill>
                  <a:prstClr val="black"/>
                </a:solidFill>
                <a:latin typeface="ArialMT"/>
                <a:cs typeface="Helvetica"/>
              </a:rPr>
              <a:t>REVISE(</a:t>
            </a:r>
            <a:r>
              <a:rPr lang="it-IT" sz="2400" dirty="0" err="1">
                <a:solidFill>
                  <a:prstClr val="black"/>
                </a:solidFill>
                <a:latin typeface="ArialMT"/>
                <a:cs typeface="Helvetica"/>
              </a:rPr>
              <a:t>csp,</a:t>
            </a:r>
            <a:r>
              <a:rPr lang="it-IT" sz="2400" dirty="0" err="1">
                <a:latin typeface="Helvetica"/>
                <a:cs typeface="Helvetica"/>
              </a:rPr>
              <a:t>X</a:t>
            </a:r>
            <a:r>
              <a:rPr lang="it-IT" sz="2400" baseline="-25000" dirty="0" err="1">
                <a:latin typeface="Helvetica"/>
                <a:cs typeface="Helvetica"/>
              </a:rPr>
              <a:t>i</a:t>
            </a:r>
            <a:r>
              <a:rPr lang="it-IT" sz="2400" dirty="0" err="1">
                <a:latin typeface="Helvetica"/>
                <a:cs typeface="Helvetica"/>
              </a:rPr>
              <a:t>,X</a:t>
            </a:r>
            <a:r>
              <a:rPr lang="it-IT" sz="2400" baseline="-25000" dirty="0" err="1">
                <a:latin typeface="Helvetica"/>
                <a:cs typeface="Helvetica"/>
              </a:rPr>
              <a:t>j</a:t>
            </a:r>
            <a:r>
              <a:rPr lang="it-IT" sz="2400" dirty="0">
                <a:latin typeface="Helvetica"/>
                <a:cs typeface="Helvetica"/>
              </a:rPr>
              <a:t>) </a:t>
            </a:r>
            <a:r>
              <a:rPr lang="it-IT" sz="2400" b="1" dirty="0" err="1">
                <a:latin typeface="Helvetica"/>
                <a:cs typeface="Helvetica"/>
              </a:rPr>
              <a:t>then</a:t>
            </a:r>
            <a:endParaRPr lang="it-IT" sz="2400" b="1" dirty="0">
              <a:latin typeface="Helvetica"/>
              <a:cs typeface="Helvetica"/>
            </a:endParaRPr>
          </a:p>
          <a:p>
            <a:pPr marL="0" indent="0">
              <a:buNone/>
            </a:pPr>
            <a:r>
              <a:rPr lang="it-IT" sz="2400" b="1" dirty="0">
                <a:solidFill>
                  <a:prstClr val="black"/>
                </a:solidFill>
                <a:latin typeface="ArialMT"/>
                <a:cs typeface="Helvetica"/>
              </a:rPr>
              <a:t>			</a:t>
            </a:r>
            <a:r>
              <a:rPr lang="it-IT" sz="2400" b="1" dirty="0" err="1">
                <a:solidFill>
                  <a:prstClr val="black"/>
                </a:solidFill>
                <a:latin typeface="ArialMT"/>
                <a:cs typeface="Helvetica"/>
              </a:rPr>
              <a:t>if</a:t>
            </a:r>
            <a:r>
              <a:rPr lang="it-IT" sz="2400" b="1" dirty="0">
                <a:solidFill>
                  <a:prstClr val="black"/>
                </a:solidFill>
                <a:latin typeface="ArialMT"/>
                <a:cs typeface="Helvetica"/>
              </a:rPr>
              <a:t> </a:t>
            </a:r>
            <a:r>
              <a:rPr lang="it-IT" sz="2400" dirty="0">
                <a:solidFill>
                  <a:prstClr val="black"/>
                </a:solidFill>
                <a:latin typeface="ArialMT"/>
                <a:cs typeface="Helvetica"/>
              </a:rPr>
              <a:t>SIZEOF(D</a:t>
            </a:r>
            <a:r>
              <a:rPr lang="it-IT" sz="2400" baseline="-25000" dirty="0">
                <a:latin typeface="Helvetica"/>
                <a:cs typeface="Helvetica"/>
              </a:rPr>
              <a:t>i</a:t>
            </a:r>
            <a:r>
              <a:rPr lang="it-IT" sz="2400" dirty="0">
                <a:latin typeface="Helvetica"/>
                <a:cs typeface="Helvetica"/>
              </a:rPr>
              <a:t>)==0 </a:t>
            </a:r>
            <a:r>
              <a:rPr lang="it-IT" sz="2400" b="1" dirty="0" err="1">
                <a:latin typeface="Helvetica"/>
                <a:cs typeface="Helvetica"/>
              </a:rPr>
              <a:t>then</a:t>
            </a:r>
            <a:endParaRPr lang="it-IT" sz="2400" b="1" dirty="0">
              <a:latin typeface="Helvetica"/>
              <a:cs typeface="Helvetica"/>
            </a:endParaRPr>
          </a:p>
          <a:p>
            <a:pPr marL="0" indent="0">
              <a:buNone/>
            </a:pPr>
            <a:r>
              <a:rPr lang="it-IT" sz="2400" b="1" dirty="0">
                <a:latin typeface="Helvetica"/>
                <a:cs typeface="Helvetica"/>
              </a:rPr>
              <a:t>				</a:t>
            </a:r>
            <a:r>
              <a:rPr lang="it-IT" sz="2400" b="1" dirty="0" err="1">
                <a:latin typeface="Helvetica"/>
                <a:cs typeface="Helvetica"/>
              </a:rPr>
              <a:t>return</a:t>
            </a:r>
            <a:r>
              <a:rPr lang="it-IT" sz="2400" b="1" dirty="0">
                <a:latin typeface="Helvetica"/>
                <a:cs typeface="Helvetica"/>
              </a:rPr>
              <a:t> </a:t>
            </a:r>
            <a:r>
              <a:rPr lang="it-IT" sz="2400" dirty="0">
                <a:latin typeface="Helvetica"/>
                <a:cs typeface="Helvetica"/>
              </a:rPr>
              <a:t>FALSE</a:t>
            </a:r>
          </a:p>
          <a:p>
            <a:pPr marL="0" indent="0">
              <a:buNone/>
            </a:pPr>
            <a:r>
              <a:rPr lang="it-IT" sz="2400" b="1" dirty="0">
                <a:latin typeface="Helvetica"/>
                <a:cs typeface="Helvetica"/>
              </a:rPr>
              <a:t>			for </a:t>
            </a:r>
            <a:r>
              <a:rPr lang="it-IT" sz="2400" b="1" dirty="0" err="1">
                <a:latin typeface="Helvetica"/>
                <a:cs typeface="Helvetica"/>
              </a:rPr>
              <a:t>each</a:t>
            </a:r>
            <a:r>
              <a:rPr lang="it-IT" sz="2400" b="1" dirty="0">
                <a:latin typeface="Helvetica"/>
                <a:cs typeface="Helvetica"/>
              </a:rPr>
              <a:t> </a:t>
            </a:r>
            <a:r>
              <a:rPr lang="it-IT" sz="2400" dirty="0" err="1">
                <a:latin typeface="Helvetica"/>
                <a:cs typeface="Helvetica"/>
              </a:rPr>
              <a:t>X</a:t>
            </a:r>
            <a:r>
              <a:rPr lang="it-IT" sz="2400" baseline="-25000" dirty="0" err="1">
                <a:latin typeface="Helvetica"/>
                <a:cs typeface="Helvetica"/>
              </a:rPr>
              <a:t>k</a:t>
            </a:r>
            <a:r>
              <a:rPr lang="it-IT" sz="2400" dirty="0">
                <a:latin typeface="Helvetica"/>
                <a:cs typeface="Helvetica"/>
              </a:rPr>
              <a:t> in </a:t>
            </a:r>
            <a:r>
              <a:rPr lang="it-IT" sz="2400" dirty="0" err="1">
                <a:latin typeface="Helvetica"/>
                <a:cs typeface="Helvetica"/>
              </a:rPr>
              <a:t>X</a:t>
            </a:r>
            <a:r>
              <a:rPr lang="it-IT" sz="2400" baseline="-25000" dirty="0" err="1">
                <a:latin typeface="Helvetica"/>
                <a:cs typeface="Helvetica"/>
              </a:rPr>
              <a:t>i</a:t>
            </a:r>
            <a:r>
              <a:rPr lang="it-IT" sz="2400" dirty="0" err="1">
                <a:latin typeface="Helvetica"/>
                <a:cs typeface="Helvetica"/>
              </a:rPr>
              <a:t>.ADJ</a:t>
            </a:r>
            <a:r>
              <a:rPr lang="it-IT" sz="2400" b="1" dirty="0">
                <a:latin typeface="Helvetica"/>
                <a:cs typeface="Helvetica"/>
              </a:rPr>
              <a:t>∖</a:t>
            </a:r>
            <a:r>
              <a:rPr lang="it-IT" sz="2400" dirty="0">
                <a:latin typeface="Helvetica"/>
                <a:cs typeface="Helvetica"/>
              </a:rPr>
              <a:t>{</a:t>
            </a:r>
            <a:r>
              <a:rPr lang="it-IT" sz="2400" dirty="0" err="1">
                <a:latin typeface="Helvetica"/>
                <a:cs typeface="Helvetica"/>
              </a:rPr>
              <a:t>X</a:t>
            </a:r>
            <a:r>
              <a:rPr lang="it-IT" sz="2400" baseline="-25000" dirty="0" err="1">
                <a:latin typeface="Helvetica"/>
                <a:cs typeface="Helvetica"/>
              </a:rPr>
              <a:t>j</a:t>
            </a:r>
            <a:r>
              <a:rPr lang="it-IT" sz="2400" dirty="0">
                <a:latin typeface="Helvetica"/>
                <a:cs typeface="Helvetica"/>
              </a:rPr>
              <a:t>} </a:t>
            </a:r>
            <a:r>
              <a:rPr lang="it-IT" sz="2400" b="1" dirty="0">
                <a:latin typeface="Helvetica"/>
                <a:cs typeface="Helvetica"/>
              </a:rPr>
              <a:t>do</a:t>
            </a:r>
          </a:p>
          <a:p>
            <a:pPr marL="0" indent="0">
              <a:buNone/>
            </a:pPr>
            <a:r>
              <a:rPr lang="it-IT" sz="2400" b="1" dirty="0">
                <a:latin typeface="Helvetica"/>
                <a:cs typeface="Helvetica"/>
              </a:rPr>
              <a:t>				</a:t>
            </a:r>
            <a:r>
              <a:rPr lang="it-IT" sz="2400" b="1" dirty="0" err="1">
                <a:latin typeface="Helvetica"/>
                <a:cs typeface="Helvetica"/>
              </a:rPr>
              <a:t>add</a:t>
            </a:r>
            <a:r>
              <a:rPr lang="it-IT" sz="2400" dirty="0">
                <a:latin typeface="Helvetica"/>
                <a:cs typeface="Helvetica"/>
              </a:rPr>
              <a:t>(</a:t>
            </a:r>
            <a:r>
              <a:rPr lang="it-IT" sz="2400" dirty="0" err="1">
                <a:latin typeface="Helvetica"/>
                <a:cs typeface="Helvetica"/>
              </a:rPr>
              <a:t>X</a:t>
            </a:r>
            <a:r>
              <a:rPr lang="it-IT" sz="2400" baseline="-25000" dirty="0" err="1">
                <a:latin typeface="Helvetica"/>
                <a:cs typeface="Helvetica"/>
              </a:rPr>
              <a:t>k</a:t>
            </a:r>
            <a:r>
              <a:rPr lang="it-IT" sz="2400" dirty="0" err="1">
                <a:latin typeface="Helvetica"/>
                <a:cs typeface="Helvetica"/>
              </a:rPr>
              <a:t>,X</a:t>
            </a:r>
            <a:r>
              <a:rPr lang="it-IT" sz="2400" baseline="-25000" dirty="0" err="1">
                <a:latin typeface="Helvetica"/>
                <a:cs typeface="Helvetica"/>
              </a:rPr>
              <a:t>i</a:t>
            </a:r>
            <a:r>
              <a:rPr lang="it-IT" sz="2400" dirty="0">
                <a:latin typeface="Helvetica"/>
                <a:cs typeface="Helvetica"/>
              </a:rPr>
              <a:t>) </a:t>
            </a:r>
            <a:r>
              <a:rPr lang="it-IT" sz="2400" b="1" dirty="0">
                <a:latin typeface="Helvetica"/>
                <a:cs typeface="Helvetica"/>
              </a:rPr>
              <a:t>to</a:t>
            </a:r>
            <a:r>
              <a:rPr lang="it-IT" sz="2400" dirty="0">
                <a:latin typeface="Helvetica"/>
                <a:cs typeface="Helvetica"/>
              </a:rPr>
              <a:t> </a:t>
            </a:r>
            <a:r>
              <a:rPr lang="it-IT" sz="2400" dirty="0" err="1">
                <a:latin typeface="Helvetica"/>
                <a:cs typeface="Helvetica"/>
              </a:rPr>
              <a:t>q</a:t>
            </a:r>
            <a:endParaRPr lang="it-IT" sz="2400" dirty="0">
              <a:latin typeface="Helvetica"/>
              <a:cs typeface="Helvetica"/>
            </a:endParaRPr>
          </a:p>
          <a:p>
            <a:pPr marL="0" indent="0">
              <a:buNone/>
            </a:pPr>
            <a:r>
              <a:rPr lang="it-IT" sz="2400" b="1" dirty="0">
                <a:latin typeface="Helvetica"/>
                <a:cs typeface="Helvetica"/>
              </a:rPr>
              <a:t>	</a:t>
            </a:r>
            <a:r>
              <a:rPr lang="it-IT" sz="2400" b="1" dirty="0" err="1">
                <a:latin typeface="Helvetica"/>
                <a:cs typeface="Helvetica"/>
              </a:rPr>
              <a:t>return</a:t>
            </a:r>
            <a:r>
              <a:rPr lang="it-IT" sz="2400" b="1" dirty="0">
                <a:latin typeface="Helvetica"/>
                <a:cs typeface="Helvetica"/>
              </a:rPr>
              <a:t> </a:t>
            </a:r>
            <a:r>
              <a:rPr lang="it-IT" sz="2400" dirty="0">
                <a:latin typeface="Helvetica"/>
                <a:cs typeface="Helvetica"/>
              </a:rPr>
              <a:t>TRUE</a:t>
            </a:r>
            <a:endParaRPr lang="it-IT" sz="2400" b="1" dirty="0">
              <a:latin typeface="Helvetica"/>
              <a:cs typeface="Helvetica"/>
            </a:endParaRPr>
          </a:p>
          <a:p>
            <a:pPr marL="0" indent="0">
              <a:buNone/>
            </a:pPr>
            <a:endParaRPr lang="it-IT" sz="2400" b="1" dirty="0">
              <a:latin typeface="Helvetica"/>
              <a:cs typeface="Helvetica"/>
            </a:endParaRPr>
          </a:p>
          <a:p>
            <a:endParaRPr lang="it-IT" dirty="0">
              <a:latin typeface="Helvetica"/>
              <a:cs typeface="Helvetica"/>
            </a:endParaRPr>
          </a:p>
          <a:p>
            <a:endParaRPr lang="it-IT" dirty="0">
              <a:latin typeface="Helvetica"/>
              <a:cs typeface="Helvetica"/>
            </a:endParaRPr>
          </a:p>
        </p:txBody>
      </p:sp>
      <p:sp>
        <p:nvSpPr>
          <p:cNvPr id="4" name="CasellaDiTesto 3"/>
          <p:cNvSpPr txBox="1"/>
          <p:nvPr/>
        </p:nvSpPr>
        <p:spPr>
          <a:xfrm>
            <a:off x="-2208918" y="3533676"/>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570524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Algoritmo AC3</a:t>
            </a:r>
          </a:p>
        </p:txBody>
      </p:sp>
      <p:sp>
        <p:nvSpPr>
          <p:cNvPr id="3" name="Segnaposto contenuto 2"/>
          <p:cNvSpPr>
            <a:spLocks noGrp="1"/>
          </p:cNvSpPr>
          <p:nvPr>
            <p:ph idx="1"/>
          </p:nvPr>
        </p:nvSpPr>
        <p:spPr>
          <a:xfrm>
            <a:off x="806896" y="1412776"/>
            <a:ext cx="8229600" cy="5645224"/>
          </a:xfrm>
        </p:spPr>
        <p:txBody>
          <a:bodyPr>
            <a:normAutofit/>
          </a:bodyPr>
          <a:lstStyle/>
          <a:p>
            <a:pPr marL="0" indent="0">
              <a:buNone/>
            </a:pPr>
            <a:r>
              <a:rPr lang="it-IT" sz="2400" b="1" dirty="0" err="1">
                <a:latin typeface="Helvetica"/>
                <a:cs typeface="Helvetica"/>
              </a:rPr>
              <a:t>function</a:t>
            </a:r>
            <a:r>
              <a:rPr lang="it-IT" sz="2400" dirty="0">
                <a:latin typeface="Helvetica"/>
                <a:cs typeface="Helvetica"/>
              </a:rPr>
              <a:t> AC3 (</a:t>
            </a:r>
            <a:r>
              <a:rPr lang="it-IT" sz="2400" dirty="0" err="1">
                <a:latin typeface="Helvetica"/>
                <a:cs typeface="Helvetica"/>
              </a:rPr>
              <a:t>csp</a:t>
            </a:r>
            <a:r>
              <a:rPr lang="it-IT" sz="2400" dirty="0">
                <a:latin typeface="Helvetica"/>
                <a:cs typeface="Helvetica"/>
              </a:rPr>
              <a:t>) </a:t>
            </a:r>
            <a:r>
              <a:rPr lang="it-IT" sz="2400" b="1" dirty="0" err="1">
                <a:latin typeface="Helvetica"/>
                <a:cs typeface="Helvetica"/>
              </a:rPr>
              <a:t>returns</a:t>
            </a:r>
            <a:r>
              <a:rPr lang="it-IT" sz="2400" dirty="0">
                <a:latin typeface="Helvetica"/>
                <a:cs typeface="Helvetica"/>
              </a:rPr>
              <a:t> </a:t>
            </a:r>
            <a:r>
              <a:rPr lang="it-IT" sz="2400" dirty="0" err="1">
                <a:latin typeface="Helvetica"/>
                <a:cs typeface="Helvetica"/>
              </a:rPr>
              <a:t>bool</a:t>
            </a:r>
            <a:endParaRPr lang="it-IT" sz="2400" dirty="0">
              <a:latin typeface="Helvetica"/>
              <a:cs typeface="Helvetica"/>
            </a:endParaRPr>
          </a:p>
          <a:p>
            <a:pPr marL="0" indent="0">
              <a:buNone/>
            </a:pPr>
            <a:r>
              <a:rPr lang="it-IT" sz="2400" dirty="0">
                <a:latin typeface="Helvetica"/>
                <a:cs typeface="Helvetica"/>
              </a:rPr>
              <a:t>	</a:t>
            </a:r>
            <a:r>
              <a:rPr lang="it-IT" sz="2400" b="1" dirty="0" err="1">
                <a:latin typeface="Helvetica"/>
                <a:cs typeface="Helvetica"/>
              </a:rPr>
              <a:t>while</a:t>
            </a:r>
            <a:r>
              <a:rPr lang="it-IT" sz="2400" dirty="0">
                <a:latin typeface="Helvetica"/>
                <a:cs typeface="Helvetica"/>
              </a:rPr>
              <a:t> </a:t>
            </a:r>
            <a:r>
              <a:rPr lang="it-IT" sz="2400" dirty="0" err="1">
                <a:latin typeface="Helvetica"/>
                <a:cs typeface="Helvetica"/>
              </a:rPr>
              <a:t>q</a:t>
            </a:r>
            <a:r>
              <a:rPr lang="it-IT" sz="2400" dirty="0">
                <a:latin typeface="Helvetica"/>
                <a:cs typeface="Helvetica"/>
              </a:rPr>
              <a:t> non vuota </a:t>
            </a:r>
            <a:r>
              <a:rPr lang="it-IT" sz="2400" b="1" dirty="0">
                <a:latin typeface="Helvetica"/>
                <a:cs typeface="Helvetica"/>
              </a:rPr>
              <a:t>do</a:t>
            </a:r>
          </a:p>
          <a:p>
            <a:pPr marL="0" indent="0">
              <a:buNone/>
            </a:pPr>
            <a:r>
              <a:rPr lang="it-IT" sz="2400" b="1" dirty="0">
                <a:latin typeface="Helvetica"/>
                <a:cs typeface="Helvetica"/>
              </a:rPr>
              <a:t>		</a:t>
            </a:r>
            <a:r>
              <a:rPr lang="it-IT" sz="2400" dirty="0">
                <a:latin typeface="Helvetica"/>
                <a:cs typeface="Helvetica"/>
              </a:rPr>
              <a:t>(</a:t>
            </a:r>
            <a:r>
              <a:rPr lang="it-IT" sz="2400" dirty="0" err="1">
                <a:latin typeface="Helvetica"/>
                <a:cs typeface="Helvetica"/>
              </a:rPr>
              <a:t>X</a:t>
            </a:r>
            <a:r>
              <a:rPr lang="it-IT" sz="2400" baseline="-25000" dirty="0" err="1">
                <a:latin typeface="Helvetica"/>
                <a:cs typeface="Helvetica"/>
              </a:rPr>
              <a:t>i</a:t>
            </a:r>
            <a:r>
              <a:rPr lang="it-IT" sz="2400" dirty="0" err="1">
                <a:latin typeface="Helvetica"/>
                <a:cs typeface="Helvetica"/>
              </a:rPr>
              <a:t>,X</a:t>
            </a:r>
            <a:r>
              <a:rPr lang="it-IT" sz="2400" baseline="-25000" dirty="0" err="1">
                <a:latin typeface="Helvetica"/>
                <a:cs typeface="Helvetica"/>
              </a:rPr>
              <a:t>j</a:t>
            </a:r>
            <a:r>
              <a:rPr lang="it-IT" sz="2400" dirty="0">
                <a:latin typeface="Helvetica"/>
                <a:cs typeface="Helvetica"/>
              </a:rPr>
              <a:t>) </a:t>
            </a:r>
            <a:r>
              <a:rPr lang="it-IT" sz="2400" dirty="0">
                <a:solidFill>
                  <a:prstClr val="black"/>
                </a:solidFill>
                <a:latin typeface="ArialMT"/>
              </a:rPr>
              <a:t>← REMOVE_1ST(</a:t>
            </a:r>
            <a:r>
              <a:rPr lang="it-IT" sz="2400" dirty="0" err="1">
                <a:solidFill>
                  <a:prstClr val="black"/>
                </a:solidFill>
                <a:latin typeface="ArialMT"/>
              </a:rPr>
              <a:t>q</a:t>
            </a:r>
            <a:r>
              <a:rPr lang="it-IT" sz="2400" dirty="0">
                <a:solidFill>
                  <a:prstClr val="black"/>
                </a:solidFill>
                <a:latin typeface="ArialMT"/>
              </a:rPr>
              <a:t>)</a:t>
            </a:r>
          </a:p>
          <a:p>
            <a:pPr marL="0" indent="0">
              <a:buNone/>
            </a:pPr>
            <a:r>
              <a:rPr lang="it-IT" sz="2400" b="1" dirty="0">
                <a:solidFill>
                  <a:prstClr val="black"/>
                </a:solidFill>
                <a:latin typeface="ArialMT"/>
                <a:cs typeface="Helvetica"/>
              </a:rPr>
              <a:t>		</a:t>
            </a:r>
            <a:r>
              <a:rPr lang="it-IT" sz="2400" b="1" dirty="0" err="1">
                <a:solidFill>
                  <a:prstClr val="black"/>
                </a:solidFill>
                <a:latin typeface="ArialMT"/>
                <a:cs typeface="Helvetica"/>
              </a:rPr>
              <a:t>if</a:t>
            </a:r>
            <a:r>
              <a:rPr lang="it-IT" sz="2400" b="1" dirty="0">
                <a:solidFill>
                  <a:prstClr val="black"/>
                </a:solidFill>
                <a:latin typeface="ArialMT"/>
                <a:cs typeface="Helvetica"/>
              </a:rPr>
              <a:t> </a:t>
            </a:r>
            <a:r>
              <a:rPr lang="it-IT" sz="2400" dirty="0">
                <a:solidFill>
                  <a:prstClr val="black"/>
                </a:solidFill>
                <a:latin typeface="ArialMT"/>
                <a:cs typeface="Helvetica"/>
              </a:rPr>
              <a:t>REVISE(</a:t>
            </a:r>
            <a:r>
              <a:rPr lang="it-IT" sz="2400" dirty="0" err="1">
                <a:solidFill>
                  <a:prstClr val="black"/>
                </a:solidFill>
                <a:latin typeface="ArialMT"/>
                <a:cs typeface="Helvetica"/>
              </a:rPr>
              <a:t>csp,</a:t>
            </a:r>
            <a:r>
              <a:rPr lang="it-IT" sz="2400" dirty="0" err="1">
                <a:latin typeface="Helvetica"/>
                <a:cs typeface="Helvetica"/>
              </a:rPr>
              <a:t>X</a:t>
            </a:r>
            <a:r>
              <a:rPr lang="it-IT" sz="2400" baseline="-25000" dirty="0" err="1">
                <a:latin typeface="Helvetica"/>
                <a:cs typeface="Helvetica"/>
              </a:rPr>
              <a:t>i</a:t>
            </a:r>
            <a:r>
              <a:rPr lang="it-IT" sz="2400" dirty="0" err="1">
                <a:latin typeface="Helvetica"/>
                <a:cs typeface="Helvetica"/>
              </a:rPr>
              <a:t>,X</a:t>
            </a:r>
            <a:r>
              <a:rPr lang="it-IT" sz="2400" baseline="-25000" dirty="0" err="1">
                <a:latin typeface="Helvetica"/>
                <a:cs typeface="Helvetica"/>
              </a:rPr>
              <a:t>j</a:t>
            </a:r>
            <a:r>
              <a:rPr lang="it-IT" sz="2400" dirty="0">
                <a:latin typeface="Helvetica"/>
                <a:cs typeface="Helvetica"/>
              </a:rPr>
              <a:t>) </a:t>
            </a:r>
            <a:r>
              <a:rPr lang="it-IT" sz="2400" b="1" dirty="0" err="1">
                <a:latin typeface="Helvetica"/>
                <a:cs typeface="Helvetica"/>
              </a:rPr>
              <a:t>then</a:t>
            </a:r>
            <a:endParaRPr lang="it-IT" sz="2400" b="1" dirty="0">
              <a:latin typeface="Helvetica"/>
              <a:cs typeface="Helvetica"/>
            </a:endParaRPr>
          </a:p>
          <a:p>
            <a:pPr marL="0" indent="0">
              <a:buNone/>
            </a:pPr>
            <a:r>
              <a:rPr lang="it-IT" sz="2400" b="1" dirty="0">
                <a:solidFill>
                  <a:prstClr val="black"/>
                </a:solidFill>
                <a:latin typeface="ArialMT"/>
                <a:cs typeface="Helvetica"/>
              </a:rPr>
              <a:t>			</a:t>
            </a:r>
            <a:r>
              <a:rPr lang="it-IT" sz="2400" b="1" dirty="0" err="1">
                <a:solidFill>
                  <a:prstClr val="black"/>
                </a:solidFill>
                <a:latin typeface="ArialMT"/>
                <a:cs typeface="Helvetica"/>
              </a:rPr>
              <a:t>if</a:t>
            </a:r>
            <a:r>
              <a:rPr lang="it-IT" sz="2400" b="1" dirty="0">
                <a:solidFill>
                  <a:prstClr val="black"/>
                </a:solidFill>
                <a:latin typeface="ArialMT"/>
                <a:cs typeface="Helvetica"/>
              </a:rPr>
              <a:t> </a:t>
            </a:r>
            <a:r>
              <a:rPr lang="it-IT" sz="2400" dirty="0">
                <a:solidFill>
                  <a:prstClr val="black"/>
                </a:solidFill>
                <a:latin typeface="ArialMT"/>
                <a:cs typeface="Helvetica"/>
              </a:rPr>
              <a:t>SIZEOF(D</a:t>
            </a:r>
            <a:r>
              <a:rPr lang="it-IT" sz="2400" baseline="-25000" dirty="0">
                <a:latin typeface="Helvetica"/>
                <a:cs typeface="Helvetica"/>
              </a:rPr>
              <a:t>i</a:t>
            </a:r>
            <a:r>
              <a:rPr lang="it-IT" sz="2400" dirty="0">
                <a:latin typeface="Helvetica"/>
                <a:cs typeface="Helvetica"/>
              </a:rPr>
              <a:t>)==0 </a:t>
            </a:r>
            <a:r>
              <a:rPr lang="it-IT" sz="2400" b="1" dirty="0" err="1">
                <a:latin typeface="Helvetica"/>
                <a:cs typeface="Helvetica"/>
              </a:rPr>
              <a:t>then</a:t>
            </a:r>
            <a:endParaRPr lang="it-IT" sz="2400" b="1" dirty="0">
              <a:latin typeface="Helvetica"/>
              <a:cs typeface="Helvetica"/>
            </a:endParaRPr>
          </a:p>
          <a:p>
            <a:pPr marL="0" indent="0">
              <a:buNone/>
            </a:pPr>
            <a:r>
              <a:rPr lang="it-IT" sz="2400" b="1" dirty="0">
                <a:latin typeface="Helvetica"/>
                <a:cs typeface="Helvetica"/>
              </a:rPr>
              <a:t>				</a:t>
            </a:r>
            <a:r>
              <a:rPr lang="it-IT" sz="2400" b="1" dirty="0" err="1">
                <a:latin typeface="Helvetica"/>
                <a:cs typeface="Helvetica"/>
              </a:rPr>
              <a:t>return</a:t>
            </a:r>
            <a:r>
              <a:rPr lang="it-IT" sz="2400" b="1" dirty="0">
                <a:latin typeface="Helvetica"/>
                <a:cs typeface="Helvetica"/>
              </a:rPr>
              <a:t> </a:t>
            </a:r>
            <a:r>
              <a:rPr lang="it-IT" sz="2400" dirty="0">
                <a:latin typeface="Helvetica"/>
                <a:cs typeface="Helvetica"/>
              </a:rPr>
              <a:t>FALSE</a:t>
            </a:r>
          </a:p>
          <a:p>
            <a:pPr marL="0" indent="0">
              <a:buNone/>
            </a:pPr>
            <a:r>
              <a:rPr lang="it-IT" sz="2400" b="1" dirty="0">
                <a:latin typeface="Helvetica"/>
                <a:cs typeface="Helvetica"/>
              </a:rPr>
              <a:t>			for </a:t>
            </a:r>
            <a:r>
              <a:rPr lang="it-IT" sz="2400" b="1" dirty="0" err="1">
                <a:latin typeface="Helvetica"/>
                <a:cs typeface="Helvetica"/>
              </a:rPr>
              <a:t>each</a:t>
            </a:r>
            <a:r>
              <a:rPr lang="it-IT" sz="2400" b="1" dirty="0">
                <a:latin typeface="Helvetica"/>
                <a:cs typeface="Helvetica"/>
              </a:rPr>
              <a:t> </a:t>
            </a:r>
            <a:r>
              <a:rPr lang="it-IT" sz="2400" dirty="0" err="1">
                <a:latin typeface="Helvetica"/>
                <a:cs typeface="Helvetica"/>
              </a:rPr>
              <a:t>X</a:t>
            </a:r>
            <a:r>
              <a:rPr lang="it-IT" sz="2400" baseline="-25000" dirty="0" err="1">
                <a:latin typeface="Helvetica"/>
                <a:cs typeface="Helvetica"/>
              </a:rPr>
              <a:t>k</a:t>
            </a:r>
            <a:r>
              <a:rPr lang="it-IT" sz="2400" dirty="0">
                <a:latin typeface="Helvetica"/>
                <a:cs typeface="Helvetica"/>
              </a:rPr>
              <a:t> in </a:t>
            </a:r>
            <a:r>
              <a:rPr lang="it-IT" sz="2400" dirty="0" err="1">
                <a:latin typeface="Helvetica"/>
                <a:cs typeface="Helvetica"/>
              </a:rPr>
              <a:t>X</a:t>
            </a:r>
            <a:r>
              <a:rPr lang="it-IT" sz="2400" baseline="-25000" dirty="0" err="1">
                <a:latin typeface="Helvetica"/>
                <a:cs typeface="Helvetica"/>
              </a:rPr>
              <a:t>i</a:t>
            </a:r>
            <a:r>
              <a:rPr lang="it-IT" sz="2400" dirty="0" err="1">
                <a:latin typeface="Helvetica"/>
                <a:cs typeface="Helvetica"/>
              </a:rPr>
              <a:t>.ADJ</a:t>
            </a:r>
            <a:r>
              <a:rPr lang="it-IT" sz="2400" b="1" dirty="0">
                <a:latin typeface="Helvetica"/>
                <a:cs typeface="Helvetica"/>
              </a:rPr>
              <a:t>∖</a:t>
            </a:r>
            <a:r>
              <a:rPr lang="it-IT" sz="2400" dirty="0">
                <a:latin typeface="Helvetica"/>
                <a:cs typeface="Helvetica"/>
              </a:rPr>
              <a:t>{</a:t>
            </a:r>
            <a:r>
              <a:rPr lang="it-IT" sz="2400" dirty="0" err="1">
                <a:latin typeface="Helvetica"/>
                <a:cs typeface="Helvetica"/>
              </a:rPr>
              <a:t>X</a:t>
            </a:r>
            <a:r>
              <a:rPr lang="it-IT" sz="2400" baseline="-25000" dirty="0" err="1">
                <a:latin typeface="Helvetica"/>
                <a:cs typeface="Helvetica"/>
              </a:rPr>
              <a:t>j</a:t>
            </a:r>
            <a:r>
              <a:rPr lang="it-IT" sz="2400" dirty="0">
                <a:latin typeface="Helvetica"/>
                <a:cs typeface="Helvetica"/>
              </a:rPr>
              <a:t>} </a:t>
            </a:r>
            <a:r>
              <a:rPr lang="it-IT" sz="2400" b="1" dirty="0">
                <a:latin typeface="Helvetica"/>
                <a:cs typeface="Helvetica"/>
              </a:rPr>
              <a:t>do</a:t>
            </a:r>
          </a:p>
          <a:p>
            <a:pPr marL="0" indent="0">
              <a:buNone/>
            </a:pPr>
            <a:r>
              <a:rPr lang="it-IT" sz="2400" b="1" dirty="0">
                <a:latin typeface="Helvetica"/>
                <a:cs typeface="Helvetica"/>
              </a:rPr>
              <a:t>				</a:t>
            </a:r>
            <a:r>
              <a:rPr lang="it-IT" sz="2400" b="1" dirty="0" err="1">
                <a:latin typeface="Helvetica"/>
                <a:cs typeface="Helvetica"/>
              </a:rPr>
              <a:t>add</a:t>
            </a:r>
            <a:r>
              <a:rPr lang="it-IT" sz="2400" dirty="0">
                <a:latin typeface="Helvetica"/>
                <a:cs typeface="Helvetica"/>
              </a:rPr>
              <a:t>(</a:t>
            </a:r>
            <a:r>
              <a:rPr lang="it-IT" sz="2400" dirty="0" err="1">
                <a:latin typeface="Helvetica"/>
                <a:cs typeface="Helvetica"/>
              </a:rPr>
              <a:t>X</a:t>
            </a:r>
            <a:r>
              <a:rPr lang="it-IT" sz="2400" baseline="-25000" dirty="0" err="1">
                <a:latin typeface="Helvetica"/>
                <a:cs typeface="Helvetica"/>
              </a:rPr>
              <a:t>k</a:t>
            </a:r>
            <a:r>
              <a:rPr lang="it-IT" sz="2400" dirty="0" err="1">
                <a:latin typeface="Helvetica"/>
                <a:cs typeface="Helvetica"/>
              </a:rPr>
              <a:t>,X</a:t>
            </a:r>
            <a:r>
              <a:rPr lang="it-IT" sz="2400" baseline="-25000" dirty="0" err="1">
                <a:latin typeface="Helvetica"/>
                <a:cs typeface="Helvetica"/>
              </a:rPr>
              <a:t>i</a:t>
            </a:r>
            <a:r>
              <a:rPr lang="it-IT" sz="2400" dirty="0">
                <a:latin typeface="Helvetica"/>
                <a:cs typeface="Helvetica"/>
              </a:rPr>
              <a:t>) </a:t>
            </a:r>
            <a:r>
              <a:rPr lang="it-IT" sz="2400" b="1" dirty="0">
                <a:latin typeface="Helvetica"/>
                <a:cs typeface="Helvetica"/>
              </a:rPr>
              <a:t>to</a:t>
            </a:r>
            <a:r>
              <a:rPr lang="it-IT" sz="2400" dirty="0">
                <a:latin typeface="Helvetica"/>
                <a:cs typeface="Helvetica"/>
              </a:rPr>
              <a:t> </a:t>
            </a:r>
            <a:r>
              <a:rPr lang="it-IT" sz="2400" dirty="0" err="1">
                <a:latin typeface="Helvetica"/>
                <a:cs typeface="Helvetica"/>
              </a:rPr>
              <a:t>q</a:t>
            </a:r>
            <a:endParaRPr lang="it-IT" sz="2400" dirty="0">
              <a:latin typeface="Helvetica"/>
              <a:cs typeface="Helvetica"/>
            </a:endParaRPr>
          </a:p>
          <a:p>
            <a:pPr marL="0" indent="0">
              <a:buNone/>
            </a:pPr>
            <a:r>
              <a:rPr lang="it-IT" sz="2400" b="1" dirty="0">
                <a:latin typeface="Helvetica"/>
                <a:cs typeface="Helvetica"/>
              </a:rPr>
              <a:t>	</a:t>
            </a:r>
            <a:r>
              <a:rPr lang="it-IT" sz="2400" b="1" dirty="0" err="1">
                <a:latin typeface="Helvetica"/>
                <a:cs typeface="Helvetica"/>
              </a:rPr>
              <a:t>return</a:t>
            </a:r>
            <a:r>
              <a:rPr lang="it-IT" sz="2400" b="1" dirty="0">
                <a:latin typeface="Helvetica"/>
                <a:cs typeface="Helvetica"/>
              </a:rPr>
              <a:t> </a:t>
            </a:r>
            <a:r>
              <a:rPr lang="it-IT" sz="2400" dirty="0">
                <a:latin typeface="Helvetica"/>
                <a:cs typeface="Helvetica"/>
              </a:rPr>
              <a:t>TRUE</a:t>
            </a:r>
            <a:endParaRPr lang="it-IT" sz="2400" b="1" dirty="0">
              <a:latin typeface="Helvetica"/>
              <a:cs typeface="Helvetica"/>
            </a:endParaRPr>
          </a:p>
          <a:p>
            <a:pPr marL="0" indent="0">
              <a:buNone/>
            </a:pPr>
            <a:endParaRPr lang="it-IT" sz="2400" b="1" dirty="0">
              <a:latin typeface="Helvetica"/>
              <a:cs typeface="Helvetica"/>
            </a:endParaRPr>
          </a:p>
          <a:p>
            <a:endParaRPr lang="it-IT" dirty="0">
              <a:latin typeface="Helvetica"/>
              <a:cs typeface="Helvetica"/>
            </a:endParaRPr>
          </a:p>
          <a:p>
            <a:endParaRPr lang="it-IT" dirty="0">
              <a:latin typeface="Helvetica"/>
              <a:cs typeface="Helvetica"/>
            </a:endParaRPr>
          </a:p>
        </p:txBody>
      </p:sp>
      <p:sp>
        <p:nvSpPr>
          <p:cNvPr id="11" name="Fumetto 1 10"/>
          <p:cNvSpPr/>
          <p:nvPr/>
        </p:nvSpPr>
        <p:spPr>
          <a:xfrm>
            <a:off x="6300192" y="3861048"/>
            <a:ext cx="2664296" cy="2808312"/>
          </a:xfrm>
          <a:prstGeom prst="wedgeRectCallout">
            <a:avLst>
              <a:gd name="adj1" fmla="val -116270"/>
              <a:gd name="adj2" fmla="val -76446"/>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prstClr val="black"/>
                </a:solidFill>
                <a:latin typeface="Helvetica"/>
                <a:cs typeface="Helvetica"/>
              </a:rPr>
              <a:t>REVISE è una funzione che restringe il dominio di </a:t>
            </a:r>
            <a:r>
              <a:rPr lang="it-IT" dirty="0" err="1">
                <a:solidFill>
                  <a:prstClr val="black"/>
                </a:solidFill>
                <a:latin typeface="Helvetica"/>
                <a:cs typeface="Helvetica"/>
              </a:rPr>
              <a:t>X</a:t>
            </a:r>
            <a:r>
              <a:rPr lang="it-IT" baseline="-25000" dirty="0" err="1">
                <a:solidFill>
                  <a:prstClr val="black"/>
                </a:solidFill>
                <a:latin typeface="Helvetica"/>
                <a:cs typeface="Helvetica"/>
              </a:rPr>
              <a:t>i</a:t>
            </a:r>
            <a:r>
              <a:rPr lang="it-IT" dirty="0">
                <a:solidFill>
                  <a:prstClr val="black"/>
                </a:solidFill>
                <a:latin typeface="Helvetica"/>
                <a:cs typeface="Helvetica"/>
              </a:rPr>
              <a:t> per far rispettare i suoi vincoli con </a:t>
            </a:r>
            <a:r>
              <a:rPr lang="it-IT" dirty="0" err="1">
                <a:solidFill>
                  <a:prstClr val="black"/>
                </a:solidFill>
                <a:latin typeface="Helvetica"/>
                <a:cs typeface="Helvetica"/>
              </a:rPr>
              <a:t>X</a:t>
            </a:r>
            <a:r>
              <a:rPr lang="it-IT" baseline="-25000" dirty="0" err="1">
                <a:solidFill>
                  <a:prstClr val="black"/>
                </a:solidFill>
                <a:latin typeface="Helvetica"/>
                <a:cs typeface="Helvetica"/>
              </a:rPr>
              <a:t>j</a:t>
            </a:r>
            <a:r>
              <a:rPr lang="it-IT" dirty="0">
                <a:solidFill>
                  <a:prstClr val="black"/>
                </a:solidFill>
                <a:latin typeface="Helvetica"/>
                <a:cs typeface="Helvetica"/>
              </a:rPr>
              <a:t>. Restituisce TRUE quando c’è stato un restringimento. FALSE vuol dire che il dominio è compatibile con tutti i vincoli e siamo a posto.</a:t>
            </a:r>
          </a:p>
        </p:txBody>
      </p:sp>
      <p:sp>
        <p:nvSpPr>
          <p:cNvPr id="12" name="Fumetto 1 11"/>
          <p:cNvSpPr/>
          <p:nvPr/>
        </p:nvSpPr>
        <p:spPr>
          <a:xfrm>
            <a:off x="6228184" y="1124744"/>
            <a:ext cx="2736304" cy="1440160"/>
          </a:xfrm>
          <a:prstGeom prst="wedgeRectCallout">
            <a:avLst>
              <a:gd name="adj1" fmla="val -203735"/>
              <a:gd name="adj2" fmla="val 27255"/>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a:solidFill>
                  <a:prstClr val="black"/>
                </a:solidFill>
                <a:latin typeface="Helvetica"/>
                <a:cs typeface="Helvetica"/>
              </a:rPr>
              <a:t>q</a:t>
            </a:r>
            <a:r>
              <a:rPr lang="it-IT" dirty="0">
                <a:solidFill>
                  <a:prstClr val="black"/>
                </a:solidFill>
                <a:latin typeface="Helvetica"/>
                <a:cs typeface="Helvetica"/>
              </a:rPr>
              <a:t> è una variabile locale: una coda di archi di </a:t>
            </a:r>
            <a:r>
              <a:rPr lang="it-IT" dirty="0" err="1">
                <a:solidFill>
                  <a:prstClr val="black"/>
                </a:solidFill>
                <a:latin typeface="Helvetica"/>
                <a:cs typeface="Helvetica"/>
              </a:rPr>
              <a:t>csp</a:t>
            </a:r>
            <a:r>
              <a:rPr lang="it-IT" dirty="0">
                <a:solidFill>
                  <a:prstClr val="black"/>
                </a:solidFill>
                <a:latin typeface="Helvetica"/>
                <a:cs typeface="Helvetica"/>
              </a:rPr>
              <a:t> valore iniziale: l’insieme di tutti gli archi in </a:t>
            </a:r>
            <a:r>
              <a:rPr lang="it-IT" dirty="0" err="1">
                <a:solidFill>
                  <a:prstClr val="black"/>
                </a:solidFill>
                <a:latin typeface="Helvetica"/>
                <a:cs typeface="Helvetica"/>
              </a:rPr>
              <a:t>csp</a:t>
            </a:r>
            <a:endParaRPr lang="it-IT" dirty="0">
              <a:solidFill>
                <a:prstClr val="black"/>
              </a:solidFill>
              <a:latin typeface="Helvetica"/>
              <a:cs typeface="Helvetica"/>
            </a:endParaRPr>
          </a:p>
        </p:txBody>
      </p:sp>
      <p:sp>
        <p:nvSpPr>
          <p:cNvPr id="19" name="Fumetto 1 18"/>
          <p:cNvSpPr/>
          <p:nvPr/>
        </p:nvSpPr>
        <p:spPr>
          <a:xfrm>
            <a:off x="6228184" y="2636912"/>
            <a:ext cx="2736304" cy="1152128"/>
          </a:xfrm>
          <a:prstGeom prst="wedgeRectCallout">
            <a:avLst>
              <a:gd name="adj1" fmla="val -126376"/>
              <a:gd name="adj2" fmla="val -45322"/>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prstClr val="black"/>
                </a:solidFill>
                <a:latin typeface="Helvetica"/>
                <a:cs typeface="Helvetica"/>
              </a:rPr>
              <a:t>si toglie da </a:t>
            </a:r>
            <a:r>
              <a:rPr lang="it-IT" dirty="0" err="1">
                <a:solidFill>
                  <a:prstClr val="black"/>
                </a:solidFill>
                <a:latin typeface="Helvetica"/>
                <a:cs typeface="Helvetica"/>
              </a:rPr>
              <a:t>q</a:t>
            </a:r>
            <a:r>
              <a:rPr lang="it-IT" dirty="0">
                <a:solidFill>
                  <a:prstClr val="black"/>
                </a:solidFill>
                <a:latin typeface="Helvetica"/>
                <a:cs typeface="Helvetica"/>
              </a:rPr>
              <a:t> il primo arco disponibile e lo si assegna alla variabile locale strutturata</a:t>
            </a:r>
          </a:p>
        </p:txBody>
      </p:sp>
      <p:sp>
        <p:nvSpPr>
          <p:cNvPr id="20" name="Fumetto 1 19"/>
          <p:cNvSpPr/>
          <p:nvPr/>
        </p:nvSpPr>
        <p:spPr>
          <a:xfrm>
            <a:off x="0" y="2276872"/>
            <a:ext cx="1835696" cy="2520280"/>
          </a:xfrm>
          <a:prstGeom prst="wedgeRectCallout">
            <a:avLst>
              <a:gd name="adj1" fmla="val 176540"/>
              <a:gd name="adj2" fmla="val -4593"/>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prstClr val="black"/>
                </a:solidFill>
                <a:latin typeface="Helvetica"/>
                <a:cs typeface="Helvetica"/>
              </a:rPr>
              <a:t>Se REVISE ha ridotto il dominio di </a:t>
            </a:r>
            <a:r>
              <a:rPr lang="it-IT" dirty="0" err="1">
                <a:solidFill>
                  <a:prstClr val="black"/>
                </a:solidFill>
                <a:latin typeface="Helvetica"/>
                <a:cs typeface="Helvetica"/>
              </a:rPr>
              <a:t>X</a:t>
            </a:r>
            <a:r>
              <a:rPr lang="it-IT" baseline="-25000" dirty="0" err="1">
                <a:solidFill>
                  <a:prstClr val="black"/>
                </a:solidFill>
                <a:latin typeface="Helvetica"/>
                <a:cs typeface="Helvetica"/>
              </a:rPr>
              <a:t>i</a:t>
            </a:r>
            <a:r>
              <a:rPr lang="it-IT" baseline="-25000" dirty="0">
                <a:solidFill>
                  <a:prstClr val="black"/>
                </a:solidFill>
                <a:latin typeface="Helvetica"/>
                <a:cs typeface="Helvetica"/>
              </a:rPr>
              <a:t> </a:t>
            </a:r>
            <a:r>
              <a:rPr lang="it-IT" dirty="0">
                <a:solidFill>
                  <a:prstClr val="black"/>
                </a:solidFill>
                <a:latin typeface="Helvetica"/>
                <a:cs typeface="Helvetica"/>
              </a:rPr>
              <a:t>all’insieme vuoto, vuol dire che i vincoli (</a:t>
            </a:r>
            <a:r>
              <a:rPr lang="it-IT" dirty="0" err="1">
                <a:solidFill>
                  <a:prstClr val="black"/>
                </a:solidFill>
                <a:latin typeface="Helvetica"/>
                <a:cs typeface="Helvetica"/>
              </a:rPr>
              <a:t>X</a:t>
            </a:r>
            <a:r>
              <a:rPr lang="it-IT" baseline="-25000" dirty="0" err="1">
                <a:solidFill>
                  <a:prstClr val="black"/>
                </a:solidFill>
                <a:latin typeface="Helvetica"/>
                <a:cs typeface="Helvetica"/>
              </a:rPr>
              <a:t>i,</a:t>
            </a:r>
            <a:r>
              <a:rPr lang="it-IT" dirty="0" err="1">
                <a:solidFill>
                  <a:prstClr val="black"/>
                </a:solidFill>
                <a:latin typeface="Helvetica"/>
                <a:cs typeface="Helvetica"/>
              </a:rPr>
              <a:t>X</a:t>
            </a:r>
            <a:r>
              <a:rPr lang="it-IT" baseline="-25000" dirty="0" err="1">
                <a:solidFill>
                  <a:prstClr val="black"/>
                </a:solidFill>
                <a:latin typeface="Helvetica"/>
                <a:cs typeface="Helvetica"/>
              </a:rPr>
              <a:t>j</a:t>
            </a:r>
            <a:r>
              <a:rPr lang="it-IT" dirty="0">
                <a:solidFill>
                  <a:prstClr val="black"/>
                </a:solidFill>
                <a:latin typeface="Helvetica"/>
                <a:cs typeface="Helvetica"/>
              </a:rPr>
              <a:t>) non possono essere soddisfatti</a:t>
            </a:r>
          </a:p>
        </p:txBody>
      </p:sp>
      <p:sp>
        <p:nvSpPr>
          <p:cNvPr id="21" name="Fumetto 1 20"/>
          <p:cNvSpPr/>
          <p:nvPr/>
        </p:nvSpPr>
        <p:spPr>
          <a:xfrm>
            <a:off x="4716016" y="5157192"/>
            <a:ext cx="1440160" cy="1512168"/>
          </a:xfrm>
          <a:prstGeom prst="wedgeRectCallout">
            <a:avLst>
              <a:gd name="adj1" fmla="val -37392"/>
              <a:gd name="adj2" fmla="val -97241"/>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prstClr val="black"/>
                </a:solidFill>
                <a:latin typeface="Helvetica"/>
                <a:cs typeface="Helvetica"/>
              </a:rPr>
              <a:t>ciclo FOR su tutti i nodi adiacenti a </a:t>
            </a:r>
            <a:r>
              <a:rPr lang="it-IT" dirty="0" err="1">
                <a:solidFill>
                  <a:prstClr val="black"/>
                </a:solidFill>
                <a:latin typeface="Helvetica"/>
                <a:cs typeface="Helvetica"/>
              </a:rPr>
              <a:t>X</a:t>
            </a:r>
            <a:r>
              <a:rPr lang="it-IT" baseline="-25000" dirty="0" err="1">
                <a:solidFill>
                  <a:prstClr val="black"/>
                </a:solidFill>
                <a:latin typeface="Helvetica"/>
                <a:cs typeface="Helvetica"/>
              </a:rPr>
              <a:t>i</a:t>
            </a:r>
            <a:r>
              <a:rPr lang="it-IT" baseline="-25000" dirty="0">
                <a:solidFill>
                  <a:prstClr val="black"/>
                </a:solidFill>
                <a:latin typeface="Helvetica"/>
                <a:cs typeface="Helvetica"/>
              </a:rPr>
              <a:t> </a:t>
            </a:r>
            <a:r>
              <a:rPr lang="it-IT" dirty="0">
                <a:solidFill>
                  <a:prstClr val="black"/>
                </a:solidFill>
                <a:latin typeface="Helvetica"/>
                <a:cs typeface="Helvetica"/>
              </a:rPr>
              <a:t>escluso </a:t>
            </a:r>
            <a:r>
              <a:rPr lang="it-IT" dirty="0" err="1">
                <a:solidFill>
                  <a:prstClr val="black"/>
                </a:solidFill>
                <a:latin typeface="Helvetica"/>
                <a:cs typeface="Helvetica"/>
              </a:rPr>
              <a:t>X</a:t>
            </a:r>
            <a:r>
              <a:rPr lang="it-IT" baseline="-25000" dirty="0" err="1">
                <a:solidFill>
                  <a:prstClr val="black"/>
                </a:solidFill>
                <a:latin typeface="Helvetica"/>
                <a:cs typeface="Helvetica"/>
              </a:rPr>
              <a:t>j</a:t>
            </a:r>
            <a:endParaRPr lang="it-IT" baseline="-25000" dirty="0">
              <a:solidFill>
                <a:prstClr val="black"/>
              </a:solidFill>
              <a:latin typeface="Helvetica"/>
              <a:cs typeface="Helvetica"/>
            </a:endParaRPr>
          </a:p>
        </p:txBody>
      </p:sp>
      <p:sp>
        <p:nvSpPr>
          <p:cNvPr id="22" name="Fumetto 1 21"/>
          <p:cNvSpPr/>
          <p:nvPr/>
        </p:nvSpPr>
        <p:spPr>
          <a:xfrm>
            <a:off x="1331640" y="5345832"/>
            <a:ext cx="3312368" cy="1512168"/>
          </a:xfrm>
          <a:prstGeom prst="wedgeRectCallout">
            <a:avLst>
              <a:gd name="adj1" fmla="val 41424"/>
              <a:gd name="adj2" fmla="val -82075"/>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prstClr val="black"/>
                </a:solidFill>
                <a:latin typeface="Helvetica"/>
                <a:cs typeface="Helvetica"/>
              </a:rPr>
              <a:t>Visto che c’è stato un restringimento di D</a:t>
            </a:r>
            <a:r>
              <a:rPr lang="it-IT" baseline="-25000" dirty="0">
                <a:solidFill>
                  <a:prstClr val="black"/>
                </a:solidFill>
                <a:latin typeface="Helvetica"/>
                <a:cs typeface="Helvetica"/>
              </a:rPr>
              <a:t>i</a:t>
            </a:r>
            <a:r>
              <a:rPr lang="it-IT" dirty="0">
                <a:solidFill>
                  <a:prstClr val="black"/>
                </a:solidFill>
                <a:latin typeface="Helvetica"/>
                <a:cs typeface="Helvetica"/>
              </a:rPr>
              <a:t> per rispettare i vincoli con </a:t>
            </a:r>
            <a:r>
              <a:rPr lang="it-IT" dirty="0" err="1">
                <a:solidFill>
                  <a:prstClr val="black"/>
                </a:solidFill>
                <a:latin typeface="Helvetica"/>
                <a:cs typeface="Helvetica"/>
              </a:rPr>
              <a:t>X</a:t>
            </a:r>
            <a:r>
              <a:rPr lang="it-IT" baseline="-25000" dirty="0" err="1">
                <a:solidFill>
                  <a:prstClr val="black"/>
                </a:solidFill>
                <a:latin typeface="Helvetica"/>
                <a:cs typeface="Helvetica"/>
              </a:rPr>
              <a:t>j</a:t>
            </a:r>
            <a:r>
              <a:rPr lang="it-IT" dirty="0">
                <a:solidFill>
                  <a:prstClr val="black"/>
                </a:solidFill>
                <a:latin typeface="Helvetica"/>
                <a:cs typeface="Helvetica"/>
              </a:rPr>
              <a:t>, dobbiamo ricontrollare i vincoli con tutti gli altri vicini di </a:t>
            </a:r>
            <a:r>
              <a:rPr lang="it-IT" dirty="0" err="1">
                <a:solidFill>
                  <a:prstClr val="black"/>
                </a:solidFill>
                <a:latin typeface="Helvetica"/>
                <a:cs typeface="Helvetica"/>
              </a:rPr>
              <a:t>X</a:t>
            </a:r>
            <a:r>
              <a:rPr lang="it-IT" baseline="-25000" dirty="0" err="1">
                <a:solidFill>
                  <a:prstClr val="black"/>
                </a:solidFill>
                <a:latin typeface="Helvetica"/>
                <a:cs typeface="Helvetica"/>
              </a:rPr>
              <a:t>i</a:t>
            </a:r>
            <a:endParaRPr lang="it-IT" baseline="-25000" dirty="0">
              <a:solidFill>
                <a:prstClr val="black"/>
              </a:solidFill>
              <a:latin typeface="Helvetica"/>
              <a:cs typeface="Helvetica"/>
            </a:endParaRPr>
          </a:p>
        </p:txBody>
      </p:sp>
      <p:sp>
        <p:nvSpPr>
          <p:cNvPr id="23" name="Fumetto 1 22"/>
          <p:cNvSpPr/>
          <p:nvPr/>
        </p:nvSpPr>
        <p:spPr>
          <a:xfrm>
            <a:off x="38084" y="5013176"/>
            <a:ext cx="1077532" cy="1512168"/>
          </a:xfrm>
          <a:prstGeom prst="wedgeRectCallout">
            <a:avLst>
              <a:gd name="adj1" fmla="val 72291"/>
              <a:gd name="adj2" fmla="val -40077"/>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a:solidFill>
                  <a:prstClr val="black"/>
                </a:solidFill>
                <a:latin typeface="Helvetica"/>
                <a:cs typeface="Helvetica"/>
              </a:rPr>
              <a:t>q</a:t>
            </a:r>
            <a:r>
              <a:rPr lang="it-IT" dirty="0">
                <a:solidFill>
                  <a:prstClr val="black"/>
                </a:solidFill>
                <a:latin typeface="Helvetica"/>
                <a:cs typeface="Helvetica"/>
              </a:rPr>
              <a:t> vuota: tutti i vincoli controllati e OK</a:t>
            </a:r>
            <a:endParaRPr lang="it-IT" baseline="-25000" dirty="0">
              <a:solidFill>
                <a:prstClr val="black"/>
              </a:solidFill>
              <a:latin typeface="Helvetica"/>
              <a:cs typeface="Helvetica"/>
            </a:endParaRPr>
          </a:p>
        </p:txBody>
      </p:sp>
    </p:spTree>
    <p:extLst>
      <p:ext uri="{BB962C8B-B14F-4D97-AF65-F5344CB8AC3E}">
        <p14:creationId xmlns:p14="http://schemas.microsoft.com/office/powerpoint/2010/main" val="418075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Funzione REVISE</a:t>
            </a:r>
          </a:p>
        </p:txBody>
      </p:sp>
      <p:sp>
        <p:nvSpPr>
          <p:cNvPr id="3" name="Segnaposto contenuto 2"/>
          <p:cNvSpPr>
            <a:spLocks noGrp="1"/>
          </p:cNvSpPr>
          <p:nvPr>
            <p:ph idx="1"/>
          </p:nvPr>
        </p:nvSpPr>
        <p:spPr>
          <a:xfrm>
            <a:off x="35496" y="1412776"/>
            <a:ext cx="8229600" cy="5645224"/>
          </a:xfrm>
        </p:spPr>
        <p:txBody>
          <a:bodyPr>
            <a:normAutofit/>
          </a:bodyPr>
          <a:lstStyle/>
          <a:p>
            <a:pPr marL="0" indent="0">
              <a:buNone/>
            </a:pPr>
            <a:r>
              <a:rPr lang="it-IT" sz="2400" b="1" dirty="0" err="1">
                <a:latin typeface="Helvetica"/>
                <a:cs typeface="Helvetica"/>
              </a:rPr>
              <a:t>function</a:t>
            </a:r>
            <a:r>
              <a:rPr lang="it-IT" sz="2400" dirty="0">
                <a:latin typeface="Helvetica"/>
                <a:cs typeface="Helvetica"/>
              </a:rPr>
              <a:t> REVISE (</a:t>
            </a:r>
            <a:r>
              <a:rPr lang="it-IT" sz="2400" dirty="0" err="1">
                <a:latin typeface="Helvetica"/>
                <a:cs typeface="Helvetica"/>
              </a:rPr>
              <a:t>csp,X</a:t>
            </a:r>
            <a:r>
              <a:rPr lang="it-IT" sz="2400" baseline="-25000" dirty="0" err="1">
                <a:latin typeface="Helvetica"/>
                <a:cs typeface="Helvetica"/>
              </a:rPr>
              <a:t>i</a:t>
            </a:r>
            <a:r>
              <a:rPr lang="it-IT" sz="2400" dirty="0" err="1">
                <a:latin typeface="Helvetica"/>
                <a:cs typeface="Helvetica"/>
              </a:rPr>
              <a:t>,X</a:t>
            </a:r>
            <a:r>
              <a:rPr lang="it-IT" sz="2400" baseline="-25000" dirty="0" err="1">
                <a:latin typeface="Helvetica"/>
                <a:cs typeface="Helvetica"/>
              </a:rPr>
              <a:t>j</a:t>
            </a:r>
            <a:r>
              <a:rPr lang="it-IT" sz="2400" dirty="0">
                <a:latin typeface="Helvetica"/>
                <a:cs typeface="Helvetica"/>
              </a:rPr>
              <a:t>) </a:t>
            </a:r>
            <a:r>
              <a:rPr lang="it-IT" sz="2400" b="1" dirty="0" err="1">
                <a:latin typeface="Helvetica"/>
                <a:cs typeface="Helvetica"/>
              </a:rPr>
              <a:t>returns</a:t>
            </a:r>
            <a:r>
              <a:rPr lang="it-IT" sz="2400" dirty="0">
                <a:latin typeface="Helvetica"/>
                <a:cs typeface="Helvetica"/>
              </a:rPr>
              <a:t> </a:t>
            </a:r>
            <a:r>
              <a:rPr lang="it-IT" sz="2400" dirty="0" err="1">
                <a:latin typeface="Helvetica"/>
                <a:cs typeface="Helvetica"/>
              </a:rPr>
              <a:t>bool</a:t>
            </a:r>
            <a:endParaRPr lang="it-IT" sz="2400" dirty="0">
              <a:latin typeface="Helvetica"/>
              <a:cs typeface="Helvetica"/>
            </a:endParaRPr>
          </a:p>
          <a:p>
            <a:pPr marL="0" indent="0">
              <a:buNone/>
            </a:pPr>
            <a:r>
              <a:rPr lang="it-IT" sz="2400" dirty="0">
                <a:latin typeface="Helvetica"/>
                <a:cs typeface="Helvetica"/>
              </a:rPr>
              <a:t>	</a:t>
            </a:r>
            <a:r>
              <a:rPr lang="it-IT" sz="2400" dirty="0" err="1">
                <a:latin typeface="Helvetica"/>
                <a:cs typeface="Helvetica"/>
              </a:rPr>
              <a:t>bool</a:t>
            </a:r>
            <a:r>
              <a:rPr lang="it-IT" sz="2400" dirty="0">
                <a:latin typeface="Helvetica"/>
                <a:cs typeface="Helvetica"/>
              </a:rPr>
              <a:t> </a:t>
            </a:r>
            <a:r>
              <a:rPr lang="it-IT" sz="2400" dirty="0" err="1">
                <a:latin typeface="Helvetica"/>
                <a:cs typeface="Helvetica"/>
              </a:rPr>
              <a:t>revised</a:t>
            </a:r>
            <a:r>
              <a:rPr lang="it-IT" sz="2400" dirty="0">
                <a:latin typeface="Helvetica"/>
                <a:cs typeface="Helvetica"/>
              </a:rPr>
              <a:t> </a:t>
            </a:r>
            <a:r>
              <a:rPr lang="it-IT" sz="2400" dirty="0">
                <a:solidFill>
                  <a:prstClr val="black"/>
                </a:solidFill>
                <a:latin typeface="ArialMT"/>
              </a:rPr>
              <a:t>← FALSE</a:t>
            </a:r>
          </a:p>
          <a:p>
            <a:pPr marL="0" indent="0">
              <a:buNone/>
            </a:pPr>
            <a:r>
              <a:rPr lang="it-IT" sz="2400" b="1" dirty="0">
                <a:latin typeface="Helvetica"/>
                <a:cs typeface="Helvetica"/>
              </a:rPr>
              <a:t>	for </a:t>
            </a:r>
            <a:r>
              <a:rPr lang="it-IT" sz="2400" b="1" dirty="0" err="1">
                <a:latin typeface="Helvetica"/>
                <a:cs typeface="Helvetica"/>
              </a:rPr>
              <a:t>each</a:t>
            </a:r>
            <a:r>
              <a:rPr lang="it-IT" sz="2400" b="1" dirty="0">
                <a:latin typeface="Helvetica"/>
                <a:cs typeface="Helvetica"/>
              </a:rPr>
              <a:t> </a:t>
            </a:r>
            <a:r>
              <a:rPr lang="it-IT" sz="2400" dirty="0">
                <a:latin typeface="Helvetica"/>
                <a:cs typeface="Helvetica"/>
              </a:rPr>
              <a:t>x in D</a:t>
            </a:r>
            <a:r>
              <a:rPr lang="it-IT" sz="2400" baseline="-25000" dirty="0">
                <a:latin typeface="Helvetica"/>
                <a:cs typeface="Helvetica"/>
              </a:rPr>
              <a:t>i</a:t>
            </a:r>
            <a:r>
              <a:rPr lang="it-IT" sz="2400" dirty="0">
                <a:latin typeface="Helvetica"/>
                <a:cs typeface="Helvetica"/>
              </a:rPr>
              <a:t> </a:t>
            </a:r>
            <a:r>
              <a:rPr lang="it-IT" sz="2400" b="1" dirty="0">
                <a:latin typeface="Helvetica"/>
                <a:cs typeface="Helvetica"/>
              </a:rPr>
              <a:t>do</a:t>
            </a:r>
          </a:p>
          <a:p>
            <a:pPr marL="0" indent="0">
              <a:buNone/>
            </a:pPr>
            <a:r>
              <a:rPr lang="it-IT" sz="2400" dirty="0">
                <a:solidFill>
                  <a:prstClr val="black"/>
                </a:solidFill>
                <a:latin typeface="ArialMT"/>
              </a:rPr>
              <a:t>		</a:t>
            </a:r>
            <a:r>
              <a:rPr lang="it-IT" sz="2400" b="1" dirty="0" err="1">
                <a:solidFill>
                  <a:prstClr val="black"/>
                </a:solidFill>
                <a:latin typeface="ArialMT"/>
                <a:cs typeface="Helvetica"/>
              </a:rPr>
              <a:t>if</a:t>
            </a:r>
            <a:r>
              <a:rPr lang="it-IT" sz="2400" b="1" dirty="0">
                <a:solidFill>
                  <a:prstClr val="black"/>
                </a:solidFill>
                <a:latin typeface="ArialMT"/>
                <a:cs typeface="Helvetica"/>
              </a:rPr>
              <a:t> </a:t>
            </a:r>
            <a:r>
              <a:rPr lang="it-IT" sz="2400" dirty="0">
                <a:solidFill>
                  <a:prstClr val="black"/>
                </a:solidFill>
                <a:latin typeface="Meiryo"/>
              </a:rPr>
              <a:t>∄</a:t>
            </a:r>
            <a:r>
              <a:rPr lang="it-IT" sz="2400" dirty="0" err="1">
                <a:solidFill>
                  <a:prstClr val="black"/>
                </a:solidFill>
                <a:latin typeface="Meiryo"/>
              </a:rPr>
              <a:t>y</a:t>
            </a:r>
            <a:r>
              <a:rPr lang="it-IT" sz="2400" dirty="0" err="1">
                <a:solidFill>
                  <a:prstClr val="black"/>
                </a:solidFill>
                <a:latin typeface="ArialUnicodeMS"/>
              </a:rPr>
              <a:t>∈D</a:t>
            </a:r>
            <a:r>
              <a:rPr lang="it-IT" sz="2400" baseline="-25000" dirty="0" err="1">
                <a:solidFill>
                  <a:prstClr val="black"/>
                </a:solidFill>
                <a:latin typeface="ArialUnicodeMS"/>
              </a:rPr>
              <a:t>j</a:t>
            </a:r>
            <a:r>
              <a:rPr lang="it-IT" sz="2400" dirty="0">
                <a:solidFill>
                  <a:prstClr val="black"/>
                </a:solidFill>
                <a:latin typeface="ArialUnicodeMS"/>
              </a:rPr>
              <a:t> : (</a:t>
            </a:r>
            <a:r>
              <a:rPr lang="it-IT" sz="2400" dirty="0" err="1">
                <a:solidFill>
                  <a:prstClr val="black"/>
                </a:solidFill>
                <a:latin typeface="ArialUnicodeMS"/>
              </a:rPr>
              <a:t>x,y</a:t>
            </a:r>
            <a:r>
              <a:rPr lang="it-IT" sz="2400" dirty="0">
                <a:solidFill>
                  <a:prstClr val="black"/>
                </a:solidFill>
                <a:latin typeface="ArialUnicodeMS"/>
              </a:rPr>
              <a:t>) soddisfa il vincolo (</a:t>
            </a:r>
            <a:r>
              <a:rPr lang="it-IT" sz="2400" dirty="0" err="1">
                <a:solidFill>
                  <a:prstClr val="black"/>
                </a:solidFill>
                <a:latin typeface="ArialUnicodeMS"/>
              </a:rPr>
              <a:t>X</a:t>
            </a:r>
            <a:r>
              <a:rPr lang="it-IT" sz="2400" baseline="-25000" dirty="0" err="1">
                <a:solidFill>
                  <a:prstClr val="black"/>
                </a:solidFill>
                <a:latin typeface="ArialUnicodeMS"/>
              </a:rPr>
              <a:t>i</a:t>
            </a:r>
            <a:r>
              <a:rPr lang="it-IT" sz="2400" dirty="0" err="1">
                <a:solidFill>
                  <a:prstClr val="black"/>
                </a:solidFill>
                <a:latin typeface="ArialUnicodeMS"/>
              </a:rPr>
              <a:t>,X</a:t>
            </a:r>
            <a:r>
              <a:rPr lang="it-IT" sz="2400" baseline="-25000" dirty="0" err="1">
                <a:solidFill>
                  <a:prstClr val="black"/>
                </a:solidFill>
                <a:latin typeface="ArialUnicodeMS"/>
              </a:rPr>
              <a:t>j</a:t>
            </a:r>
            <a:r>
              <a:rPr lang="it-IT" sz="2400" dirty="0">
                <a:solidFill>
                  <a:prstClr val="black"/>
                </a:solidFill>
                <a:latin typeface="ArialUnicodeMS"/>
              </a:rPr>
              <a:t>)</a:t>
            </a:r>
          </a:p>
          <a:p>
            <a:pPr marL="0" indent="0">
              <a:buNone/>
            </a:pPr>
            <a:r>
              <a:rPr lang="it-IT" sz="2400" dirty="0">
                <a:solidFill>
                  <a:prstClr val="black"/>
                </a:solidFill>
                <a:latin typeface="ArialUnicodeMS"/>
              </a:rPr>
              <a:t>			</a:t>
            </a:r>
            <a:r>
              <a:rPr lang="it-IT" sz="2400" b="1" dirty="0" err="1">
                <a:solidFill>
                  <a:prstClr val="black"/>
                </a:solidFill>
                <a:latin typeface="ArialUnicodeMS"/>
              </a:rPr>
              <a:t>then</a:t>
            </a:r>
            <a:r>
              <a:rPr lang="it-IT" sz="2400" b="1" dirty="0">
                <a:solidFill>
                  <a:prstClr val="black"/>
                </a:solidFill>
                <a:latin typeface="ArialUnicodeMS"/>
              </a:rPr>
              <a:t> 	</a:t>
            </a:r>
            <a:r>
              <a:rPr lang="it-IT" sz="2400" dirty="0">
                <a:solidFill>
                  <a:prstClr val="black"/>
                </a:solidFill>
                <a:latin typeface="ArialUnicodeMS"/>
              </a:rPr>
              <a:t>D</a:t>
            </a:r>
            <a:r>
              <a:rPr lang="it-IT" sz="2400" baseline="-25000" dirty="0">
                <a:solidFill>
                  <a:prstClr val="black"/>
                </a:solidFill>
                <a:latin typeface="ArialUnicodeMS"/>
              </a:rPr>
              <a:t>i </a:t>
            </a:r>
            <a:r>
              <a:rPr lang="it-IT" sz="2400" dirty="0">
                <a:solidFill>
                  <a:prstClr val="black"/>
                </a:solidFill>
                <a:latin typeface="ArialMT"/>
              </a:rPr>
              <a:t>← </a:t>
            </a:r>
            <a:r>
              <a:rPr lang="it-IT" sz="2400" dirty="0">
                <a:solidFill>
                  <a:prstClr val="black"/>
                </a:solidFill>
                <a:latin typeface="ArialUnicodeMS"/>
              </a:rPr>
              <a:t>D</a:t>
            </a:r>
            <a:r>
              <a:rPr lang="it-IT" sz="2400" baseline="-25000" dirty="0">
                <a:solidFill>
                  <a:prstClr val="black"/>
                </a:solidFill>
                <a:latin typeface="ArialUnicodeMS"/>
              </a:rPr>
              <a:t>i</a:t>
            </a:r>
            <a:r>
              <a:rPr lang="it-IT" sz="2400" b="1" dirty="0">
                <a:latin typeface="Helvetica"/>
                <a:cs typeface="Helvetica"/>
              </a:rPr>
              <a:t>∖</a:t>
            </a:r>
            <a:r>
              <a:rPr lang="it-IT" sz="2400" dirty="0">
                <a:latin typeface="Helvetica"/>
                <a:cs typeface="Helvetica"/>
              </a:rPr>
              <a:t>{x}</a:t>
            </a:r>
          </a:p>
          <a:p>
            <a:pPr marL="0" indent="0">
              <a:buNone/>
            </a:pPr>
            <a:r>
              <a:rPr lang="it-IT" sz="2400" dirty="0">
                <a:latin typeface="Helvetica"/>
                <a:cs typeface="Helvetica"/>
              </a:rPr>
              <a:t>					</a:t>
            </a:r>
            <a:r>
              <a:rPr lang="it-IT" sz="2400" dirty="0" err="1">
                <a:latin typeface="Helvetica"/>
                <a:cs typeface="Helvetica"/>
              </a:rPr>
              <a:t>revised</a:t>
            </a:r>
            <a:r>
              <a:rPr lang="it-IT" sz="2400" dirty="0">
                <a:latin typeface="Helvetica"/>
                <a:cs typeface="Helvetica"/>
              </a:rPr>
              <a:t> </a:t>
            </a:r>
            <a:r>
              <a:rPr lang="it-IT" sz="2400" dirty="0">
                <a:solidFill>
                  <a:prstClr val="black"/>
                </a:solidFill>
                <a:latin typeface="ArialMT"/>
              </a:rPr>
              <a:t>← TRUE</a:t>
            </a:r>
            <a:endParaRPr lang="it-IT" sz="2400" dirty="0">
              <a:latin typeface="Helvetica"/>
              <a:cs typeface="Helvetica"/>
            </a:endParaRPr>
          </a:p>
          <a:p>
            <a:pPr marL="0" indent="0">
              <a:buNone/>
            </a:pPr>
            <a:r>
              <a:rPr lang="it-IT" sz="2400" b="1" baseline="-25000" dirty="0">
                <a:solidFill>
                  <a:prstClr val="black"/>
                </a:solidFill>
                <a:latin typeface="Helvetica"/>
                <a:cs typeface="Helvetica"/>
              </a:rPr>
              <a:t>	</a:t>
            </a:r>
            <a:r>
              <a:rPr lang="it-IT" sz="2400" b="1" dirty="0" err="1">
                <a:latin typeface="Helvetica"/>
                <a:cs typeface="Helvetica"/>
              </a:rPr>
              <a:t>return</a:t>
            </a:r>
            <a:r>
              <a:rPr lang="it-IT" sz="2400" b="1" dirty="0">
                <a:latin typeface="Helvetica"/>
                <a:cs typeface="Helvetica"/>
              </a:rPr>
              <a:t> </a:t>
            </a:r>
            <a:r>
              <a:rPr lang="it-IT" sz="2400" dirty="0" err="1">
                <a:latin typeface="Helvetica"/>
                <a:cs typeface="Helvetica"/>
              </a:rPr>
              <a:t>revised</a:t>
            </a:r>
            <a:endParaRPr lang="it-IT" sz="2400" b="1" dirty="0">
              <a:latin typeface="Helvetica"/>
              <a:cs typeface="Helvetica"/>
            </a:endParaRPr>
          </a:p>
          <a:p>
            <a:pPr marL="0" indent="0">
              <a:buNone/>
            </a:pPr>
            <a:endParaRPr lang="it-IT" sz="2400" b="1" dirty="0">
              <a:latin typeface="Helvetica"/>
              <a:cs typeface="Helvetica"/>
            </a:endParaRPr>
          </a:p>
          <a:p>
            <a:endParaRPr lang="it-IT" dirty="0">
              <a:latin typeface="Helvetica"/>
              <a:cs typeface="Helvetica"/>
            </a:endParaRPr>
          </a:p>
          <a:p>
            <a:endParaRPr lang="it-IT" dirty="0">
              <a:latin typeface="Helvetica"/>
              <a:cs typeface="Helvetica"/>
            </a:endParaRPr>
          </a:p>
        </p:txBody>
      </p:sp>
      <p:sp>
        <p:nvSpPr>
          <p:cNvPr id="4" name="CasellaDiTesto 3"/>
          <p:cNvSpPr txBox="1"/>
          <p:nvPr/>
        </p:nvSpPr>
        <p:spPr>
          <a:xfrm>
            <a:off x="-2208918" y="3533676"/>
            <a:ext cx="184666" cy="369332"/>
          </a:xfrm>
          <a:prstGeom prst="rect">
            <a:avLst/>
          </a:prstGeom>
          <a:noFill/>
        </p:spPr>
        <p:txBody>
          <a:bodyPr wrap="none" rtlCol="0">
            <a:spAutoFit/>
          </a:bodyPr>
          <a:lstStyle/>
          <a:p>
            <a:endParaRPr lang="it-IT" dirty="0">
              <a:solidFill>
                <a:prstClr val="black"/>
              </a:solidFill>
              <a:latin typeface="Calibri"/>
            </a:endParaRPr>
          </a:p>
        </p:txBody>
      </p:sp>
    </p:spTree>
    <p:extLst>
      <p:ext uri="{BB962C8B-B14F-4D97-AF65-F5344CB8AC3E}">
        <p14:creationId xmlns:p14="http://schemas.microsoft.com/office/powerpoint/2010/main" val="1595018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Funzione REVISE</a:t>
            </a:r>
          </a:p>
        </p:txBody>
      </p:sp>
      <p:sp>
        <p:nvSpPr>
          <p:cNvPr id="3" name="Segnaposto contenuto 2"/>
          <p:cNvSpPr>
            <a:spLocks noGrp="1"/>
          </p:cNvSpPr>
          <p:nvPr>
            <p:ph idx="1"/>
          </p:nvPr>
        </p:nvSpPr>
        <p:spPr>
          <a:xfrm>
            <a:off x="35496" y="1412776"/>
            <a:ext cx="8229600" cy="5645224"/>
          </a:xfrm>
        </p:spPr>
        <p:txBody>
          <a:bodyPr>
            <a:normAutofit/>
          </a:bodyPr>
          <a:lstStyle/>
          <a:p>
            <a:pPr marL="0" indent="0">
              <a:buNone/>
            </a:pPr>
            <a:r>
              <a:rPr lang="it-IT" sz="2400" b="1" dirty="0" err="1">
                <a:latin typeface="Helvetica"/>
                <a:cs typeface="Helvetica"/>
              </a:rPr>
              <a:t>function</a:t>
            </a:r>
            <a:r>
              <a:rPr lang="it-IT" sz="2400" dirty="0">
                <a:latin typeface="Helvetica"/>
                <a:cs typeface="Helvetica"/>
              </a:rPr>
              <a:t> REVISE (</a:t>
            </a:r>
            <a:r>
              <a:rPr lang="it-IT" sz="2400" dirty="0" err="1">
                <a:latin typeface="Helvetica"/>
                <a:cs typeface="Helvetica"/>
              </a:rPr>
              <a:t>csp,X</a:t>
            </a:r>
            <a:r>
              <a:rPr lang="it-IT" sz="2400" baseline="-25000" dirty="0" err="1">
                <a:latin typeface="Helvetica"/>
                <a:cs typeface="Helvetica"/>
              </a:rPr>
              <a:t>i</a:t>
            </a:r>
            <a:r>
              <a:rPr lang="it-IT" sz="2400" dirty="0" err="1">
                <a:latin typeface="Helvetica"/>
                <a:cs typeface="Helvetica"/>
              </a:rPr>
              <a:t>,X</a:t>
            </a:r>
            <a:r>
              <a:rPr lang="it-IT" sz="2400" baseline="-25000" dirty="0" err="1">
                <a:latin typeface="Helvetica"/>
                <a:cs typeface="Helvetica"/>
              </a:rPr>
              <a:t>j</a:t>
            </a:r>
            <a:r>
              <a:rPr lang="it-IT" sz="2400" dirty="0">
                <a:latin typeface="Helvetica"/>
                <a:cs typeface="Helvetica"/>
              </a:rPr>
              <a:t>) </a:t>
            </a:r>
            <a:r>
              <a:rPr lang="it-IT" sz="2400" b="1" dirty="0" err="1">
                <a:latin typeface="Helvetica"/>
                <a:cs typeface="Helvetica"/>
              </a:rPr>
              <a:t>returns</a:t>
            </a:r>
            <a:r>
              <a:rPr lang="it-IT" sz="2400" dirty="0">
                <a:latin typeface="Helvetica"/>
                <a:cs typeface="Helvetica"/>
              </a:rPr>
              <a:t> </a:t>
            </a:r>
            <a:r>
              <a:rPr lang="it-IT" sz="2400" dirty="0" err="1">
                <a:latin typeface="Helvetica"/>
                <a:cs typeface="Helvetica"/>
              </a:rPr>
              <a:t>bool</a:t>
            </a:r>
            <a:endParaRPr lang="it-IT" sz="2400" dirty="0">
              <a:latin typeface="Helvetica"/>
              <a:cs typeface="Helvetica"/>
            </a:endParaRPr>
          </a:p>
          <a:p>
            <a:pPr marL="0" indent="0">
              <a:buNone/>
            </a:pPr>
            <a:r>
              <a:rPr lang="it-IT" sz="2400" dirty="0">
                <a:latin typeface="Helvetica"/>
                <a:cs typeface="Helvetica"/>
              </a:rPr>
              <a:t>	</a:t>
            </a:r>
            <a:r>
              <a:rPr lang="it-IT" sz="2400" dirty="0" err="1">
                <a:latin typeface="Helvetica"/>
                <a:cs typeface="Helvetica"/>
              </a:rPr>
              <a:t>bool</a:t>
            </a:r>
            <a:r>
              <a:rPr lang="it-IT" sz="2400" dirty="0">
                <a:latin typeface="Helvetica"/>
                <a:cs typeface="Helvetica"/>
              </a:rPr>
              <a:t> </a:t>
            </a:r>
            <a:r>
              <a:rPr lang="it-IT" sz="2400" dirty="0" err="1">
                <a:latin typeface="Helvetica"/>
                <a:cs typeface="Helvetica"/>
              </a:rPr>
              <a:t>revised</a:t>
            </a:r>
            <a:r>
              <a:rPr lang="it-IT" sz="2400" dirty="0">
                <a:latin typeface="Helvetica"/>
                <a:cs typeface="Helvetica"/>
              </a:rPr>
              <a:t> </a:t>
            </a:r>
            <a:r>
              <a:rPr lang="it-IT" sz="2400" dirty="0">
                <a:solidFill>
                  <a:prstClr val="black"/>
                </a:solidFill>
                <a:latin typeface="ArialMT"/>
              </a:rPr>
              <a:t>← FALSE</a:t>
            </a:r>
          </a:p>
          <a:p>
            <a:pPr marL="0" indent="0">
              <a:buNone/>
            </a:pPr>
            <a:r>
              <a:rPr lang="it-IT" sz="2400" b="1" dirty="0">
                <a:latin typeface="Helvetica"/>
                <a:cs typeface="Helvetica"/>
              </a:rPr>
              <a:t>	for </a:t>
            </a:r>
            <a:r>
              <a:rPr lang="it-IT" sz="2400" b="1" dirty="0" err="1">
                <a:latin typeface="Helvetica"/>
                <a:cs typeface="Helvetica"/>
              </a:rPr>
              <a:t>each</a:t>
            </a:r>
            <a:r>
              <a:rPr lang="it-IT" sz="2400" b="1" dirty="0">
                <a:latin typeface="Helvetica"/>
                <a:cs typeface="Helvetica"/>
              </a:rPr>
              <a:t> </a:t>
            </a:r>
            <a:r>
              <a:rPr lang="it-IT" sz="2400" dirty="0">
                <a:latin typeface="Helvetica"/>
                <a:cs typeface="Helvetica"/>
              </a:rPr>
              <a:t>x in D</a:t>
            </a:r>
            <a:r>
              <a:rPr lang="it-IT" sz="2400" baseline="-25000" dirty="0">
                <a:latin typeface="Helvetica"/>
                <a:cs typeface="Helvetica"/>
              </a:rPr>
              <a:t>i</a:t>
            </a:r>
            <a:r>
              <a:rPr lang="it-IT" sz="2400" dirty="0">
                <a:latin typeface="Helvetica"/>
                <a:cs typeface="Helvetica"/>
              </a:rPr>
              <a:t> </a:t>
            </a:r>
            <a:r>
              <a:rPr lang="it-IT" sz="2400" b="1" dirty="0">
                <a:latin typeface="Helvetica"/>
                <a:cs typeface="Helvetica"/>
              </a:rPr>
              <a:t>do</a:t>
            </a:r>
          </a:p>
          <a:p>
            <a:pPr marL="0" indent="0">
              <a:buNone/>
            </a:pPr>
            <a:r>
              <a:rPr lang="it-IT" sz="2400" dirty="0">
                <a:solidFill>
                  <a:prstClr val="black"/>
                </a:solidFill>
                <a:latin typeface="ArialMT"/>
              </a:rPr>
              <a:t>		</a:t>
            </a:r>
            <a:r>
              <a:rPr lang="it-IT" sz="2400" b="1" dirty="0" err="1">
                <a:solidFill>
                  <a:prstClr val="black"/>
                </a:solidFill>
                <a:latin typeface="ArialMT"/>
                <a:cs typeface="Helvetica"/>
              </a:rPr>
              <a:t>if</a:t>
            </a:r>
            <a:r>
              <a:rPr lang="it-IT" sz="2400" b="1" dirty="0">
                <a:solidFill>
                  <a:prstClr val="black"/>
                </a:solidFill>
                <a:latin typeface="ArialMT"/>
                <a:cs typeface="Helvetica"/>
              </a:rPr>
              <a:t> </a:t>
            </a:r>
            <a:r>
              <a:rPr lang="it-IT" sz="2400" dirty="0">
                <a:solidFill>
                  <a:prstClr val="black"/>
                </a:solidFill>
                <a:latin typeface="Meiryo"/>
              </a:rPr>
              <a:t>∄</a:t>
            </a:r>
            <a:r>
              <a:rPr lang="it-IT" sz="2400" dirty="0" err="1">
                <a:solidFill>
                  <a:prstClr val="black"/>
                </a:solidFill>
                <a:latin typeface="Meiryo"/>
              </a:rPr>
              <a:t>y</a:t>
            </a:r>
            <a:r>
              <a:rPr lang="it-IT" sz="2400" dirty="0" err="1">
                <a:solidFill>
                  <a:prstClr val="black"/>
                </a:solidFill>
                <a:latin typeface="ArialUnicodeMS"/>
              </a:rPr>
              <a:t>∈D</a:t>
            </a:r>
            <a:r>
              <a:rPr lang="it-IT" sz="2400" baseline="-25000" dirty="0" err="1">
                <a:solidFill>
                  <a:prstClr val="black"/>
                </a:solidFill>
                <a:latin typeface="ArialUnicodeMS"/>
              </a:rPr>
              <a:t>j</a:t>
            </a:r>
            <a:r>
              <a:rPr lang="it-IT" sz="2400" dirty="0">
                <a:solidFill>
                  <a:prstClr val="black"/>
                </a:solidFill>
                <a:latin typeface="ArialUnicodeMS"/>
              </a:rPr>
              <a:t> : (</a:t>
            </a:r>
            <a:r>
              <a:rPr lang="it-IT" sz="2400" dirty="0" err="1">
                <a:solidFill>
                  <a:prstClr val="black"/>
                </a:solidFill>
                <a:latin typeface="ArialUnicodeMS"/>
              </a:rPr>
              <a:t>x,y</a:t>
            </a:r>
            <a:r>
              <a:rPr lang="it-IT" sz="2400" dirty="0">
                <a:solidFill>
                  <a:prstClr val="black"/>
                </a:solidFill>
                <a:latin typeface="ArialUnicodeMS"/>
              </a:rPr>
              <a:t>) soddisfa il vincolo (</a:t>
            </a:r>
            <a:r>
              <a:rPr lang="it-IT" sz="2400" dirty="0" err="1">
                <a:solidFill>
                  <a:prstClr val="black"/>
                </a:solidFill>
                <a:latin typeface="ArialUnicodeMS"/>
              </a:rPr>
              <a:t>X</a:t>
            </a:r>
            <a:r>
              <a:rPr lang="it-IT" sz="2400" baseline="-25000" dirty="0" err="1">
                <a:solidFill>
                  <a:prstClr val="black"/>
                </a:solidFill>
                <a:latin typeface="ArialUnicodeMS"/>
              </a:rPr>
              <a:t>i</a:t>
            </a:r>
            <a:r>
              <a:rPr lang="it-IT" sz="2400" dirty="0" err="1">
                <a:solidFill>
                  <a:prstClr val="black"/>
                </a:solidFill>
                <a:latin typeface="ArialUnicodeMS"/>
              </a:rPr>
              <a:t>,X</a:t>
            </a:r>
            <a:r>
              <a:rPr lang="it-IT" sz="2400" baseline="-25000" dirty="0" err="1">
                <a:solidFill>
                  <a:prstClr val="black"/>
                </a:solidFill>
                <a:latin typeface="ArialUnicodeMS"/>
              </a:rPr>
              <a:t>j</a:t>
            </a:r>
            <a:r>
              <a:rPr lang="it-IT" sz="2400" dirty="0">
                <a:solidFill>
                  <a:prstClr val="black"/>
                </a:solidFill>
                <a:latin typeface="ArialUnicodeMS"/>
              </a:rPr>
              <a:t>)</a:t>
            </a:r>
          </a:p>
          <a:p>
            <a:pPr marL="0" indent="0">
              <a:buNone/>
            </a:pPr>
            <a:r>
              <a:rPr lang="it-IT" sz="2400" dirty="0">
                <a:solidFill>
                  <a:prstClr val="black"/>
                </a:solidFill>
                <a:latin typeface="ArialUnicodeMS"/>
              </a:rPr>
              <a:t>			</a:t>
            </a:r>
            <a:r>
              <a:rPr lang="it-IT" sz="2400" b="1" dirty="0" err="1">
                <a:solidFill>
                  <a:prstClr val="black"/>
                </a:solidFill>
                <a:latin typeface="ArialUnicodeMS"/>
              </a:rPr>
              <a:t>then</a:t>
            </a:r>
            <a:r>
              <a:rPr lang="it-IT" sz="2400" b="1" dirty="0">
                <a:solidFill>
                  <a:prstClr val="black"/>
                </a:solidFill>
                <a:latin typeface="ArialUnicodeMS"/>
              </a:rPr>
              <a:t> 	</a:t>
            </a:r>
            <a:r>
              <a:rPr lang="it-IT" sz="2400" dirty="0">
                <a:solidFill>
                  <a:prstClr val="black"/>
                </a:solidFill>
                <a:latin typeface="ArialUnicodeMS"/>
              </a:rPr>
              <a:t>D</a:t>
            </a:r>
            <a:r>
              <a:rPr lang="it-IT" sz="2400" baseline="-25000" dirty="0">
                <a:solidFill>
                  <a:prstClr val="black"/>
                </a:solidFill>
                <a:latin typeface="ArialUnicodeMS"/>
              </a:rPr>
              <a:t>i </a:t>
            </a:r>
            <a:r>
              <a:rPr lang="it-IT" sz="2400" dirty="0">
                <a:solidFill>
                  <a:prstClr val="black"/>
                </a:solidFill>
                <a:latin typeface="ArialMT"/>
              </a:rPr>
              <a:t>← </a:t>
            </a:r>
            <a:r>
              <a:rPr lang="it-IT" sz="2400" dirty="0">
                <a:solidFill>
                  <a:prstClr val="black"/>
                </a:solidFill>
                <a:latin typeface="ArialUnicodeMS"/>
              </a:rPr>
              <a:t>D</a:t>
            </a:r>
            <a:r>
              <a:rPr lang="it-IT" sz="2400" baseline="-25000" dirty="0">
                <a:solidFill>
                  <a:prstClr val="black"/>
                </a:solidFill>
                <a:latin typeface="ArialUnicodeMS"/>
              </a:rPr>
              <a:t>i</a:t>
            </a:r>
            <a:r>
              <a:rPr lang="it-IT" sz="2400" b="1" dirty="0">
                <a:latin typeface="Helvetica"/>
                <a:cs typeface="Helvetica"/>
              </a:rPr>
              <a:t>∖</a:t>
            </a:r>
            <a:r>
              <a:rPr lang="it-IT" sz="2400" dirty="0">
                <a:latin typeface="Helvetica"/>
                <a:cs typeface="Helvetica"/>
              </a:rPr>
              <a:t>{x}</a:t>
            </a:r>
          </a:p>
          <a:p>
            <a:pPr marL="0" indent="0">
              <a:buNone/>
            </a:pPr>
            <a:r>
              <a:rPr lang="it-IT" sz="2400" dirty="0">
                <a:latin typeface="Helvetica"/>
                <a:cs typeface="Helvetica"/>
              </a:rPr>
              <a:t>					</a:t>
            </a:r>
            <a:r>
              <a:rPr lang="it-IT" sz="2400" dirty="0" err="1">
                <a:latin typeface="Helvetica"/>
                <a:cs typeface="Helvetica"/>
              </a:rPr>
              <a:t>revised</a:t>
            </a:r>
            <a:r>
              <a:rPr lang="it-IT" sz="2400" dirty="0">
                <a:latin typeface="Helvetica"/>
                <a:cs typeface="Helvetica"/>
              </a:rPr>
              <a:t> </a:t>
            </a:r>
            <a:r>
              <a:rPr lang="it-IT" sz="2400" dirty="0">
                <a:solidFill>
                  <a:prstClr val="black"/>
                </a:solidFill>
                <a:latin typeface="ArialMT"/>
              </a:rPr>
              <a:t>← TRUE</a:t>
            </a:r>
            <a:endParaRPr lang="it-IT" sz="2400" dirty="0">
              <a:latin typeface="Helvetica"/>
              <a:cs typeface="Helvetica"/>
            </a:endParaRPr>
          </a:p>
          <a:p>
            <a:pPr marL="0" indent="0">
              <a:buNone/>
            </a:pPr>
            <a:r>
              <a:rPr lang="it-IT" sz="2400" b="1" baseline="-25000" dirty="0">
                <a:solidFill>
                  <a:prstClr val="black"/>
                </a:solidFill>
                <a:latin typeface="Helvetica"/>
                <a:cs typeface="Helvetica"/>
              </a:rPr>
              <a:t>	</a:t>
            </a:r>
            <a:r>
              <a:rPr lang="it-IT" sz="2400" b="1" dirty="0" err="1">
                <a:latin typeface="Helvetica"/>
                <a:cs typeface="Helvetica"/>
              </a:rPr>
              <a:t>return</a:t>
            </a:r>
            <a:r>
              <a:rPr lang="it-IT" sz="2400" b="1" dirty="0">
                <a:latin typeface="Helvetica"/>
                <a:cs typeface="Helvetica"/>
              </a:rPr>
              <a:t> </a:t>
            </a:r>
            <a:r>
              <a:rPr lang="it-IT" sz="2400" dirty="0" err="1">
                <a:latin typeface="Helvetica"/>
                <a:cs typeface="Helvetica"/>
              </a:rPr>
              <a:t>revised</a:t>
            </a:r>
            <a:endParaRPr lang="it-IT" sz="2400" b="1" dirty="0">
              <a:latin typeface="Helvetica"/>
              <a:cs typeface="Helvetica"/>
            </a:endParaRPr>
          </a:p>
          <a:p>
            <a:pPr marL="0" indent="0">
              <a:buNone/>
            </a:pPr>
            <a:endParaRPr lang="it-IT" sz="2400" b="1" dirty="0">
              <a:latin typeface="Helvetica"/>
              <a:cs typeface="Helvetica"/>
            </a:endParaRPr>
          </a:p>
          <a:p>
            <a:endParaRPr lang="it-IT" dirty="0">
              <a:latin typeface="Helvetica"/>
              <a:cs typeface="Helvetica"/>
            </a:endParaRPr>
          </a:p>
          <a:p>
            <a:endParaRPr lang="it-IT" dirty="0">
              <a:latin typeface="Helvetica"/>
              <a:cs typeface="Helvetica"/>
            </a:endParaRPr>
          </a:p>
        </p:txBody>
      </p:sp>
      <p:sp>
        <p:nvSpPr>
          <p:cNvPr id="4" name="CasellaDiTesto 3"/>
          <p:cNvSpPr txBox="1"/>
          <p:nvPr/>
        </p:nvSpPr>
        <p:spPr>
          <a:xfrm>
            <a:off x="-2208918" y="3533676"/>
            <a:ext cx="184666" cy="369332"/>
          </a:xfrm>
          <a:prstGeom prst="rect">
            <a:avLst/>
          </a:prstGeom>
          <a:noFill/>
        </p:spPr>
        <p:txBody>
          <a:bodyPr wrap="none" rtlCol="0">
            <a:spAutoFit/>
          </a:bodyPr>
          <a:lstStyle/>
          <a:p>
            <a:endParaRPr lang="it-IT" dirty="0">
              <a:solidFill>
                <a:prstClr val="black"/>
              </a:solidFill>
              <a:latin typeface="Calibri"/>
            </a:endParaRPr>
          </a:p>
        </p:txBody>
      </p:sp>
      <p:sp>
        <p:nvSpPr>
          <p:cNvPr id="9" name="Fumetto 1 8"/>
          <p:cNvSpPr/>
          <p:nvPr/>
        </p:nvSpPr>
        <p:spPr>
          <a:xfrm>
            <a:off x="6228184" y="1124744"/>
            <a:ext cx="2736304" cy="1440160"/>
          </a:xfrm>
          <a:prstGeom prst="wedgeRectCallout">
            <a:avLst>
              <a:gd name="adj1" fmla="val -132178"/>
              <a:gd name="adj2" fmla="val -20518"/>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prstClr val="black"/>
                </a:solidFill>
                <a:latin typeface="Helvetica"/>
                <a:cs typeface="Helvetica"/>
              </a:rPr>
              <a:t>In input arrivano il </a:t>
            </a:r>
            <a:r>
              <a:rPr lang="it-IT" dirty="0" err="1">
                <a:solidFill>
                  <a:prstClr val="black"/>
                </a:solidFill>
                <a:latin typeface="Helvetica"/>
                <a:cs typeface="Helvetica"/>
              </a:rPr>
              <a:t>csp</a:t>
            </a:r>
            <a:r>
              <a:rPr lang="it-IT" dirty="0">
                <a:solidFill>
                  <a:prstClr val="black"/>
                </a:solidFill>
                <a:latin typeface="Helvetica"/>
                <a:cs typeface="Helvetica"/>
              </a:rPr>
              <a:t> e due variabili. L’output è TRUE se il dominio di </a:t>
            </a:r>
            <a:r>
              <a:rPr lang="it-IT" dirty="0" err="1">
                <a:solidFill>
                  <a:prstClr val="black"/>
                </a:solidFill>
                <a:latin typeface="Helvetica"/>
                <a:cs typeface="Helvetica"/>
              </a:rPr>
              <a:t>X</a:t>
            </a:r>
            <a:r>
              <a:rPr lang="it-IT" baseline="-25000" dirty="0" err="1">
                <a:solidFill>
                  <a:prstClr val="black"/>
                </a:solidFill>
                <a:latin typeface="Helvetica"/>
                <a:cs typeface="Helvetica"/>
              </a:rPr>
              <a:t>i</a:t>
            </a:r>
            <a:r>
              <a:rPr lang="it-IT" dirty="0">
                <a:solidFill>
                  <a:prstClr val="black"/>
                </a:solidFill>
                <a:latin typeface="Helvetica"/>
                <a:cs typeface="Helvetica"/>
              </a:rPr>
              <a:t> ha dovuto </a:t>
            </a:r>
            <a:r>
              <a:rPr lang="it-IT" dirty="0" err="1">
                <a:solidFill>
                  <a:prstClr val="black"/>
                </a:solidFill>
                <a:latin typeface="Helvetica"/>
                <a:cs typeface="Helvetica"/>
              </a:rPr>
              <a:t>restingersi</a:t>
            </a:r>
            <a:r>
              <a:rPr lang="it-IT" dirty="0">
                <a:solidFill>
                  <a:prstClr val="black"/>
                </a:solidFill>
                <a:latin typeface="Helvetica"/>
                <a:cs typeface="Helvetica"/>
              </a:rPr>
              <a:t> per rispettare i vincoli con </a:t>
            </a:r>
            <a:r>
              <a:rPr lang="it-IT" dirty="0" err="1">
                <a:solidFill>
                  <a:prstClr val="black"/>
                </a:solidFill>
                <a:latin typeface="Helvetica"/>
                <a:cs typeface="Helvetica"/>
              </a:rPr>
              <a:t>X</a:t>
            </a:r>
            <a:r>
              <a:rPr lang="it-IT" baseline="-25000" dirty="0" err="1">
                <a:solidFill>
                  <a:prstClr val="black"/>
                </a:solidFill>
                <a:latin typeface="Helvetica"/>
                <a:cs typeface="Helvetica"/>
              </a:rPr>
              <a:t>j</a:t>
            </a:r>
            <a:r>
              <a:rPr lang="it-IT" dirty="0">
                <a:solidFill>
                  <a:prstClr val="black"/>
                </a:solidFill>
                <a:latin typeface="Helvetica"/>
                <a:cs typeface="Helvetica"/>
              </a:rPr>
              <a:t> </a:t>
            </a:r>
          </a:p>
        </p:txBody>
      </p:sp>
      <p:sp>
        <p:nvSpPr>
          <p:cNvPr id="10" name="Fumetto 1 9"/>
          <p:cNvSpPr/>
          <p:nvPr/>
        </p:nvSpPr>
        <p:spPr>
          <a:xfrm>
            <a:off x="7128792" y="2636912"/>
            <a:ext cx="1907704" cy="1224136"/>
          </a:xfrm>
          <a:prstGeom prst="wedgeRectCallout">
            <a:avLst>
              <a:gd name="adj1" fmla="val -263519"/>
              <a:gd name="adj2" fmla="val -57781"/>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prstClr val="black"/>
                </a:solidFill>
                <a:latin typeface="Helvetica"/>
                <a:cs typeface="Helvetica"/>
              </a:rPr>
              <a:t>Il ciclo di controlli si svolge su ciascun valore nel dominio D</a:t>
            </a:r>
            <a:r>
              <a:rPr lang="it-IT" baseline="-25000" dirty="0">
                <a:solidFill>
                  <a:prstClr val="black"/>
                </a:solidFill>
                <a:latin typeface="Helvetica"/>
                <a:cs typeface="Helvetica"/>
              </a:rPr>
              <a:t>i</a:t>
            </a:r>
          </a:p>
        </p:txBody>
      </p:sp>
      <p:sp>
        <p:nvSpPr>
          <p:cNvPr id="11" name="Fumetto 1 10"/>
          <p:cNvSpPr/>
          <p:nvPr/>
        </p:nvSpPr>
        <p:spPr>
          <a:xfrm>
            <a:off x="7092280" y="4005064"/>
            <a:ext cx="1907704" cy="2016224"/>
          </a:xfrm>
          <a:prstGeom prst="wedgeRectCallout">
            <a:avLst>
              <a:gd name="adj1" fmla="val -234855"/>
              <a:gd name="adj2" fmla="val -91287"/>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prstClr val="black"/>
                </a:solidFill>
                <a:latin typeface="Helvetica"/>
                <a:cs typeface="Helvetica"/>
              </a:rPr>
              <a:t>Dato il valore x in D</a:t>
            </a:r>
            <a:r>
              <a:rPr lang="it-IT" baseline="-25000" dirty="0">
                <a:solidFill>
                  <a:prstClr val="black"/>
                </a:solidFill>
                <a:latin typeface="Helvetica"/>
                <a:cs typeface="Helvetica"/>
              </a:rPr>
              <a:t>i</a:t>
            </a:r>
            <a:r>
              <a:rPr lang="it-IT" dirty="0">
                <a:solidFill>
                  <a:prstClr val="black"/>
                </a:solidFill>
                <a:latin typeface="Helvetica"/>
                <a:cs typeface="Helvetica"/>
              </a:rPr>
              <a:t>, se non si trova un valore y in D</a:t>
            </a:r>
            <a:r>
              <a:rPr lang="it-IT" baseline="-25000" dirty="0">
                <a:solidFill>
                  <a:prstClr val="black"/>
                </a:solidFill>
                <a:latin typeface="Helvetica"/>
                <a:cs typeface="Helvetica"/>
              </a:rPr>
              <a:t>j</a:t>
            </a:r>
            <a:r>
              <a:rPr lang="it-IT" dirty="0">
                <a:solidFill>
                  <a:prstClr val="black"/>
                </a:solidFill>
                <a:latin typeface="Helvetica"/>
                <a:cs typeface="Helvetica"/>
              </a:rPr>
              <a:t> per cui (</a:t>
            </a:r>
            <a:r>
              <a:rPr lang="it-IT" dirty="0" err="1">
                <a:solidFill>
                  <a:prstClr val="black"/>
                </a:solidFill>
                <a:latin typeface="Helvetica"/>
                <a:cs typeface="Helvetica"/>
              </a:rPr>
              <a:t>x,y</a:t>
            </a:r>
            <a:r>
              <a:rPr lang="it-IT" dirty="0">
                <a:solidFill>
                  <a:prstClr val="black"/>
                </a:solidFill>
                <a:latin typeface="Helvetica"/>
                <a:cs typeface="Helvetica"/>
              </a:rPr>
              <a:t>) soddisfa il vincolo, x va eliminato.</a:t>
            </a:r>
            <a:endParaRPr lang="it-IT" baseline="-25000" dirty="0">
              <a:solidFill>
                <a:prstClr val="black"/>
              </a:solidFill>
              <a:latin typeface="Helvetica"/>
              <a:cs typeface="Helvetica"/>
            </a:endParaRPr>
          </a:p>
        </p:txBody>
      </p:sp>
      <p:sp>
        <p:nvSpPr>
          <p:cNvPr id="12" name="Fumetto 1 11"/>
          <p:cNvSpPr/>
          <p:nvPr/>
        </p:nvSpPr>
        <p:spPr>
          <a:xfrm>
            <a:off x="4139952" y="4725144"/>
            <a:ext cx="2592288" cy="2016224"/>
          </a:xfrm>
          <a:prstGeom prst="wedgeRectCallout">
            <a:avLst>
              <a:gd name="adj1" fmla="val -79027"/>
              <a:gd name="adj2" fmla="val -85163"/>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prstClr val="black"/>
                </a:solidFill>
                <a:latin typeface="Helvetica"/>
                <a:cs typeface="Helvetica"/>
              </a:rPr>
              <a:t>Dopo l’eliminazione di un elemento del dominio Di, la variabile booleana </a:t>
            </a:r>
            <a:r>
              <a:rPr lang="it-IT" dirty="0" err="1">
                <a:solidFill>
                  <a:prstClr val="black"/>
                </a:solidFill>
                <a:latin typeface="Helvetica"/>
                <a:cs typeface="Helvetica"/>
              </a:rPr>
              <a:t>revised</a:t>
            </a:r>
            <a:r>
              <a:rPr lang="it-IT" dirty="0">
                <a:solidFill>
                  <a:prstClr val="black"/>
                </a:solidFill>
                <a:latin typeface="Helvetica"/>
                <a:cs typeface="Helvetica"/>
              </a:rPr>
              <a:t>, inizializzata a FALSE, deve essere modificata  TRUE</a:t>
            </a:r>
            <a:endParaRPr lang="it-IT" baseline="-25000" dirty="0">
              <a:solidFill>
                <a:prstClr val="black"/>
              </a:solidFill>
              <a:latin typeface="Helvetica"/>
              <a:cs typeface="Helvetica"/>
            </a:endParaRPr>
          </a:p>
        </p:txBody>
      </p:sp>
    </p:spTree>
    <p:extLst>
      <p:ext uri="{BB962C8B-B14F-4D97-AF65-F5344CB8AC3E}">
        <p14:creationId xmlns:p14="http://schemas.microsoft.com/office/powerpoint/2010/main" val="385002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 Satisfaction problem</a:t>
            </a:r>
          </a:p>
        </p:txBody>
      </p:sp>
      <p:sp>
        <p:nvSpPr>
          <p:cNvPr id="3" name="Content Placeholder 2"/>
          <p:cNvSpPr>
            <a:spLocks noGrp="1"/>
          </p:cNvSpPr>
          <p:nvPr>
            <p:ph idx="1"/>
          </p:nvPr>
        </p:nvSpPr>
        <p:spPr/>
        <p:txBody>
          <a:bodyPr/>
          <a:lstStyle/>
          <a:p>
            <a:r>
              <a:rPr lang="en-US" dirty="0" err="1"/>
              <a:t>Fino</a:t>
            </a:r>
            <a:r>
              <a:rPr lang="en-US" dirty="0"/>
              <a:t> ad </a:t>
            </a:r>
            <a:r>
              <a:rPr lang="en-US" dirty="0" err="1"/>
              <a:t>ora</a:t>
            </a:r>
            <a:r>
              <a:rPr lang="en-US" dirty="0"/>
              <a:t> </a:t>
            </a:r>
            <a:r>
              <a:rPr lang="en-US" dirty="0" err="1"/>
              <a:t>ogni</a:t>
            </a:r>
            <a:r>
              <a:rPr lang="en-US" dirty="0"/>
              <a:t> </a:t>
            </a:r>
            <a:r>
              <a:rPr lang="en-US" dirty="0" err="1"/>
              <a:t>stato</a:t>
            </a:r>
            <a:r>
              <a:rPr lang="en-US" dirty="0"/>
              <a:t> </a:t>
            </a:r>
            <a:r>
              <a:rPr lang="en-US" dirty="0" err="1"/>
              <a:t>è</a:t>
            </a:r>
            <a:r>
              <a:rPr lang="en-US" dirty="0"/>
              <a:t> </a:t>
            </a:r>
            <a:r>
              <a:rPr lang="en-US" dirty="0" err="1"/>
              <a:t>stato</a:t>
            </a:r>
            <a:r>
              <a:rPr lang="en-US" dirty="0"/>
              <a:t> </a:t>
            </a:r>
            <a:r>
              <a:rPr lang="en-US" dirty="0" err="1"/>
              <a:t>modellizzato</a:t>
            </a:r>
            <a:r>
              <a:rPr lang="en-US" dirty="0"/>
              <a:t> come una “black-box” a cui </a:t>
            </a:r>
            <a:r>
              <a:rPr lang="en-US" dirty="0" err="1"/>
              <a:t>si</a:t>
            </a:r>
            <a:r>
              <a:rPr lang="en-US" dirty="0"/>
              <a:t> </a:t>
            </a:r>
            <a:r>
              <a:rPr lang="en-US" dirty="0" err="1"/>
              <a:t>poteva</a:t>
            </a:r>
            <a:r>
              <a:rPr lang="en-US" dirty="0"/>
              <a:t> </a:t>
            </a:r>
            <a:r>
              <a:rPr lang="en-US" dirty="0" err="1"/>
              <a:t>applicare</a:t>
            </a:r>
            <a:r>
              <a:rPr lang="en-US" dirty="0"/>
              <a:t> una </a:t>
            </a:r>
            <a:r>
              <a:rPr lang="en-US" dirty="0" err="1"/>
              <a:t>funzione</a:t>
            </a:r>
            <a:r>
              <a:rPr lang="en-US" dirty="0"/>
              <a:t> di </a:t>
            </a:r>
            <a:r>
              <a:rPr lang="en-US" dirty="0" err="1"/>
              <a:t>valutazione</a:t>
            </a:r>
            <a:r>
              <a:rPr lang="en-US" dirty="0"/>
              <a:t> per </a:t>
            </a:r>
            <a:r>
              <a:rPr lang="en-US" dirty="0" err="1"/>
              <a:t>verificare</a:t>
            </a:r>
            <a:r>
              <a:rPr lang="en-US" dirty="0"/>
              <a:t> se fosse </a:t>
            </a:r>
            <a:r>
              <a:rPr lang="en-US" dirty="0" err="1"/>
              <a:t>l’obiettivo</a:t>
            </a:r>
            <a:r>
              <a:rPr lang="en-US" dirty="0"/>
              <a:t>, </a:t>
            </a:r>
            <a:r>
              <a:rPr lang="en-US" dirty="0" err="1"/>
              <a:t>oppure</a:t>
            </a:r>
            <a:r>
              <a:rPr lang="en-US" dirty="0"/>
              <a:t> per </a:t>
            </a:r>
            <a:r>
              <a:rPr lang="en-US" dirty="0" err="1"/>
              <a:t>calcolare</a:t>
            </a:r>
            <a:r>
              <a:rPr lang="en-US" dirty="0"/>
              <a:t> una </a:t>
            </a:r>
            <a:r>
              <a:rPr lang="en-US" dirty="0" err="1"/>
              <a:t>stima</a:t>
            </a:r>
            <a:r>
              <a:rPr lang="en-US" dirty="0"/>
              <a:t> del </a:t>
            </a:r>
            <a:r>
              <a:rPr lang="en-US" dirty="0" err="1"/>
              <a:t>costo</a:t>
            </a:r>
            <a:r>
              <a:rPr lang="en-US" dirty="0"/>
              <a:t> per </a:t>
            </a:r>
            <a:r>
              <a:rPr lang="en-US" dirty="0" err="1"/>
              <a:t>arrivare</a:t>
            </a:r>
            <a:r>
              <a:rPr lang="en-US" dirty="0"/>
              <a:t> da </a:t>
            </a:r>
            <a:r>
              <a:rPr lang="en-US" dirty="0" err="1"/>
              <a:t>quello</a:t>
            </a:r>
            <a:r>
              <a:rPr lang="en-US" dirty="0"/>
              <a:t> </a:t>
            </a:r>
            <a:r>
              <a:rPr lang="en-US" dirty="0" err="1"/>
              <a:t>stato</a:t>
            </a:r>
            <a:r>
              <a:rPr lang="en-US" dirty="0"/>
              <a:t> </a:t>
            </a:r>
            <a:r>
              <a:rPr lang="en-US" dirty="0" err="1"/>
              <a:t>all’obiettivo</a:t>
            </a:r>
            <a:r>
              <a:rPr lang="en-US" dirty="0"/>
              <a:t> finale.</a:t>
            </a:r>
          </a:p>
          <a:p>
            <a:endParaRPr lang="en-US" dirty="0"/>
          </a:p>
          <a:p>
            <a:r>
              <a:rPr lang="en-US" dirty="0" err="1"/>
              <a:t>Proviamo</a:t>
            </a:r>
            <a:r>
              <a:rPr lang="en-US" dirty="0"/>
              <a:t> </a:t>
            </a:r>
            <a:r>
              <a:rPr lang="en-US" dirty="0" err="1"/>
              <a:t>ora</a:t>
            </a:r>
            <a:r>
              <a:rPr lang="en-US" dirty="0"/>
              <a:t> a </a:t>
            </a:r>
            <a:r>
              <a:rPr lang="en-US" dirty="0" err="1"/>
              <a:t>considerare</a:t>
            </a:r>
            <a:r>
              <a:rPr lang="en-US" dirty="0"/>
              <a:t> una </a:t>
            </a:r>
            <a:r>
              <a:rPr lang="en-US" b="1" dirty="0" err="1"/>
              <a:t>rappresentazione</a:t>
            </a:r>
            <a:r>
              <a:rPr lang="en-US" b="1" dirty="0"/>
              <a:t> </a:t>
            </a:r>
            <a:r>
              <a:rPr lang="en-US" b="1" dirty="0" err="1"/>
              <a:t>fattorizzata</a:t>
            </a:r>
            <a:r>
              <a:rPr lang="en-US" dirty="0"/>
              <a:t> per </a:t>
            </a:r>
            <a:r>
              <a:rPr lang="en-US" dirty="0" err="1"/>
              <a:t>ogni</a:t>
            </a:r>
            <a:r>
              <a:rPr lang="en-US" dirty="0"/>
              <a:t> </a:t>
            </a:r>
            <a:r>
              <a:rPr lang="en-US" dirty="0" err="1"/>
              <a:t>stato</a:t>
            </a:r>
            <a:r>
              <a:rPr lang="en-US" dirty="0"/>
              <a:t>, in cui </a:t>
            </a:r>
            <a:r>
              <a:rPr lang="en-US" dirty="0" err="1"/>
              <a:t>ogni</a:t>
            </a:r>
            <a:r>
              <a:rPr lang="en-US" dirty="0"/>
              <a:t> </a:t>
            </a:r>
            <a:r>
              <a:rPr lang="en-US" dirty="0" err="1"/>
              <a:t>stato</a:t>
            </a:r>
            <a:r>
              <a:rPr lang="en-US" dirty="0"/>
              <a:t> </a:t>
            </a:r>
            <a:r>
              <a:rPr lang="en-US" dirty="0" err="1"/>
              <a:t>è</a:t>
            </a:r>
            <a:r>
              <a:rPr lang="en-US" dirty="0"/>
              <a:t> </a:t>
            </a:r>
            <a:r>
              <a:rPr lang="en-US" dirty="0" err="1"/>
              <a:t>rappresentato</a:t>
            </a:r>
            <a:r>
              <a:rPr lang="en-US" dirty="0"/>
              <a:t> da un </a:t>
            </a:r>
            <a:r>
              <a:rPr lang="en-US" dirty="0" err="1"/>
              <a:t>insieme</a:t>
            </a:r>
            <a:r>
              <a:rPr lang="en-US" dirty="0"/>
              <a:t> di </a:t>
            </a:r>
            <a:r>
              <a:rPr lang="en-US" dirty="0" err="1"/>
              <a:t>variabili</a:t>
            </a:r>
            <a:r>
              <a:rPr lang="en-US" dirty="0"/>
              <a:t> con </a:t>
            </a:r>
            <a:r>
              <a:rPr lang="en-US" dirty="0" err="1"/>
              <a:t>valore</a:t>
            </a:r>
            <a:r>
              <a:rPr lang="en-US" dirty="0"/>
              <a:t>.</a:t>
            </a:r>
          </a:p>
          <a:p>
            <a:endParaRPr lang="en-US" dirty="0"/>
          </a:p>
          <a:p>
            <a:r>
              <a:rPr lang="en-US" dirty="0"/>
              <a:t>Un </a:t>
            </a:r>
            <a:r>
              <a:rPr lang="en-US" dirty="0" err="1"/>
              <a:t>problema</a:t>
            </a:r>
            <a:r>
              <a:rPr lang="en-US" dirty="0"/>
              <a:t> </a:t>
            </a:r>
            <a:r>
              <a:rPr lang="en-US" dirty="0" err="1"/>
              <a:t>è</a:t>
            </a:r>
            <a:r>
              <a:rPr lang="en-US" dirty="0"/>
              <a:t> </a:t>
            </a:r>
            <a:r>
              <a:rPr lang="en-US" dirty="0" err="1"/>
              <a:t>risolto</a:t>
            </a:r>
            <a:r>
              <a:rPr lang="en-US" dirty="0"/>
              <a:t> </a:t>
            </a:r>
            <a:r>
              <a:rPr lang="en-US" dirty="0" err="1"/>
              <a:t>quando</a:t>
            </a:r>
            <a:r>
              <a:rPr lang="en-US" dirty="0"/>
              <a:t> tutti </a:t>
            </a:r>
            <a:r>
              <a:rPr lang="en-US" dirty="0" err="1"/>
              <a:t>i</a:t>
            </a:r>
            <a:r>
              <a:rPr lang="en-US" dirty="0"/>
              <a:t> </a:t>
            </a:r>
            <a:r>
              <a:rPr lang="en-US" dirty="0" err="1"/>
              <a:t>valori</a:t>
            </a:r>
            <a:r>
              <a:rPr lang="en-US" dirty="0"/>
              <a:t> </a:t>
            </a:r>
            <a:r>
              <a:rPr lang="en-US" dirty="0" err="1"/>
              <a:t>dati</a:t>
            </a:r>
            <a:r>
              <a:rPr lang="en-US" dirty="0"/>
              <a:t> alle </a:t>
            </a:r>
            <a:r>
              <a:rPr lang="en-US" dirty="0" err="1"/>
              <a:t>variabili</a:t>
            </a:r>
            <a:r>
              <a:rPr lang="en-US" dirty="0"/>
              <a:t> </a:t>
            </a:r>
            <a:r>
              <a:rPr lang="en-US" dirty="0" err="1"/>
              <a:t>soddisfano</a:t>
            </a:r>
            <a:r>
              <a:rPr lang="en-US" dirty="0"/>
              <a:t> un set di </a:t>
            </a:r>
            <a:r>
              <a:rPr lang="en-US" dirty="0" err="1"/>
              <a:t>vincoli</a:t>
            </a:r>
            <a:r>
              <a:rPr lang="en-US" dirty="0"/>
              <a:t>.</a:t>
            </a:r>
          </a:p>
          <a:p>
            <a:endParaRPr lang="en-US" dirty="0"/>
          </a:p>
          <a:p>
            <a:r>
              <a:rPr lang="en-US" dirty="0"/>
              <a:t>Idea: </a:t>
            </a:r>
            <a:r>
              <a:rPr lang="en-US" dirty="0" err="1"/>
              <a:t>elimino</a:t>
            </a:r>
            <a:r>
              <a:rPr lang="en-US" dirty="0"/>
              <a:t> </a:t>
            </a:r>
            <a:r>
              <a:rPr lang="en-US" dirty="0" err="1"/>
              <a:t>delle</a:t>
            </a:r>
            <a:r>
              <a:rPr lang="en-US" dirty="0"/>
              <a:t> </a:t>
            </a:r>
            <a:r>
              <a:rPr lang="en-US" dirty="0" err="1"/>
              <a:t>porzioni</a:t>
            </a:r>
            <a:r>
              <a:rPr lang="en-US" dirty="0"/>
              <a:t> di </a:t>
            </a:r>
            <a:r>
              <a:rPr lang="en-US" dirty="0" err="1"/>
              <a:t>spazio</a:t>
            </a:r>
            <a:r>
              <a:rPr lang="en-US" dirty="0"/>
              <a:t> di </a:t>
            </a:r>
            <a:r>
              <a:rPr lang="en-US" dirty="0" err="1"/>
              <a:t>ricerca</a:t>
            </a:r>
            <a:r>
              <a:rPr lang="en-US" dirty="0"/>
              <a:t> </a:t>
            </a:r>
            <a:r>
              <a:rPr lang="en-US" dirty="0" err="1"/>
              <a:t>che</a:t>
            </a:r>
            <a:r>
              <a:rPr lang="en-US" dirty="0"/>
              <a:t> </a:t>
            </a:r>
            <a:r>
              <a:rPr lang="en-US" dirty="0" err="1"/>
              <a:t>sicuramente</a:t>
            </a:r>
            <a:r>
              <a:rPr lang="en-US" dirty="0"/>
              <a:t> non </a:t>
            </a:r>
            <a:r>
              <a:rPr lang="en-US" dirty="0" err="1"/>
              <a:t>soddisfano</a:t>
            </a:r>
            <a:r>
              <a:rPr lang="en-US" dirty="0"/>
              <a:t> </a:t>
            </a:r>
            <a:r>
              <a:rPr lang="en-US" dirty="0" err="1"/>
              <a:t>i</a:t>
            </a:r>
            <a:r>
              <a:rPr lang="en-US" dirty="0"/>
              <a:t> </a:t>
            </a:r>
            <a:r>
              <a:rPr lang="en-US" dirty="0" err="1"/>
              <a:t>vincoli</a:t>
            </a:r>
            <a:r>
              <a:rPr lang="en-US" dirty="0"/>
              <a:t>.</a:t>
            </a:r>
          </a:p>
        </p:txBody>
      </p:sp>
    </p:spTree>
    <p:extLst>
      <p:ext uri="{BB962C8B-B14F-4D97-AF65-F5344CB8AC3E}">
        <p14:creationId xmlns:p14="http://schemas.microsoft.com/office/powerpoint/2010/main" val="112539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Esempio: </a:t>
            </a:r>
            <a:r>
              <a:rPr lang="it-IT" b="1" dirty="0" err="1">
                <a:latin typeface="Helvetica"/>
                <a:cs typeface="Helvetica"/>
              </a:rPr>
              <a:t>sudoku</a:t>
            </a:r>
            <a:endParaRPr lang="it-IT" b="1" dirty="0">
              <a:latin typeface="Helvetica"/>
              <a:cs typeface="Helvetica"/>
            </a:endParaRPr>
          </a:p>
        </p:txBody>
      </p:sp>
      <p:sp>
        <p:nvSpPr>
          <p:cNvPr id="4" name="CasellaDiTesto 3"/>
          <p:cNvSpPr txBox="1"/>
          <p:nvPr/>
        </p:nvSpPr>
        <p:spPr>
          <a:xfrm>
            <a:off x="107504" y="1196752"/>
            <a:ext cx="4680520" cy="4524315"/>
          </a:xfrm>
          <a:prstGeom prst="rect">
            <a:avLst/>
          </a:prstGeom>
          <a:noFill/>
        </p:spPr>
        <p:txBody>
          <a:bodyPr wrap="square" rtlCol="0">
            <a:spAutoFit/>
          </a:bodyPr>
          <a:lstStyle/>
          <a:p>
            <a:r>
              <a:rPr lang="it-IT" sz="2400" dirty="0">
                <a:solidFill>
                  <a:prstClr val="black"/>
                </a:solidFill>
                <a:latin typeface="Helvetica"/>
                <a:cs typeface="Helvetica"/>
              </a:rPr>
              <a:t>Il </a:t>
            </a:r>
            <a:r>
              <a:rPr lang="it-IT" sz="2400" dirty="0" err="1">
                <a:solidFill>
                  <a:prstClr val="black"/>
                </a:solidFill>
                <a:latin typeface="Helvetica"/>
                <a:cs typeface="Helvetica"/>
              </a:rPr>
              <a:t>sudoku</a:t>
            </a:r>
            <a:r>
              <a:rPr lang="it-IT" sz="2400" dirty="0">
                <a:solidFill>
                  <a:prstClr val="black"/>
                </a:solidFill>
                <a:latin typeface="Helvetica"/>
                <a:cs typeface="Helvetica"/>
              </a:rPr>
              <a:t> è un CSP con 81 variabili (A1, A2, </a:t>
            </a:r>
            <a:r>
              <a:rPr lang="mr-IN" sz="2400" dirty="0">
                <a:solidFill>
                  <a:prstClr val="black"/>
                </a:solidFill>
                <a:latin typeface="Helvetica"/>
                <a:cs typeface="Helvetica"/>
              </a:rPr>
              <a:t>…</a:t>
            </a:r>
            <a:r>
              <a:rPr lang="it-IT" sz="2400" dirty="0">
                <a:solidFill>
                  <a:prstClr val="black"/>
                </a:solidFill>
                <a:latin typeface="Helvetica"/>
                <a:cs typeface="Helvetica"/>
              </a:rPr>
              <a:t>, I8, I9).</a:t>
            </a:r>
          </a:p>
          <a:p>
            <a:r>
              <a:rPr lang="it-IT" sz="2400" dirty="0">
                <a:solidFill>
                  <a:prstClr val="black"/>
                </a:solidFill>
                <a:latin typeface="Helvetica"/>
                <a:cs typeface="Helvetica"/>
              </a:rPr>
              <a:t>I domini delle celle vuote sono tutti {1,</a:t>
            </a:r>
            <a:r>
              <a:rPr lang="mr-IN" sz="2400" dirty="0">
                <a:solidFill>
                  <a:prstClr val="black"/>
                </a:solidFill>
                <a:latin typeface="Helvetica"/>
                <a:cs typeface="Helvetica"/>
              </a:rPr>
              <a:t>…</a:t>
            </a:r>
            <a:r>
              <a:rPr lang="it-IT" sz="2400" dirty="0">
                <a:solidFill>
                  <a:prstClr val="black"/>
                </a:solidFill>
                <a:latin typeface="Helvetica"/>
                <a:cs typeface="Helvetica"/>
              </a:rPr>
              <a:t>,9}.</a:t>
            </a:r>
          </a:p>
          <a:p>
            <a:r>
              <a:rPr lang="it-IT" sz="2400" dirty="0">
                <a:solidFill>
                  <a:prstClr val="black"/>
                </a:solidFill>
                <a:latin typeface="Helvetica"/>
                <a:cs typeface="Helvetica"/>
              </a:rPr>
              <a:t>I domini delle celle precompilate contengono un solo valore.</a:t>
            </a:r>
          </a:p>
          <a:p>
            <a:r>
              <a:rPr lang="it-IT" sz="2400" dirty="0">
                <a:solidFill>
                  <a:prstClr val="black"/>
                </a:solidFill>
                <a:latin typeface="Helvetica"/>
                <a:cs typeface="Helvetica"/>
              </a:rPr>
              <a:t>Ad esempio: D</a:t>
            </a:r>
            <a:r>
              <a:rPr lang="it-IT" sz="2400" baseline="-25000" dirty="0">
                <a:solidFill>
                  <a:prstClr val="black"/>
                </a:solidFill>
                <a:latin typeface="Helvetica"/>
                <a:cs typeface="Helvetica"/>
              </a:rPr>
              <a:t>H1 </a:t>
            </a:r>
            <a:r>
              <a:rPr lang="it-IT" sz="2400" dirty="0">
                <a:solidFill>
                  <a:prstClr val="black"/>
                </a:solidFill>
                <a:latin typeface="Helvetica"/>
                <a:cs typeface="Helvetica"/>
              </a:rPr>
              <a:t>= {8}.</a:t>
            </a:r>
            <a:endParaRPr lang="it-IT" sz="2400" baseline="-25000" dirty="0">
              <a:solidFill>
                <a:prstClr val="black"/>
              </a:solidFill>
              <a:latin typeface="Helvetica"/>
              <a:cs typeface="Helvetica"/>
            </a:endParaRPr>
          </a:p>
          <a:p>
            <a:r>
              <a:rPr lang="it-IT" sz="2400" dirty="0">
                <a:solidFill>
                  <a:prstClr val="black"/>
                </a:solidFill>
                <a:latin typeface="Helvetica"/>
                <a:cs typeface="Helvetica"/>
              </a:rPr>
              <a:t>Ci sono 27 vincoli </a:t>
            </a:r>
            <a:r>
              <a:rPr lang="it-IT" sz="2400" dirty="0" err="1">
                <a:solidFill>
                  <a:prstClr val="black"/>
                </a:solidFill>
                <a:latin typeface="Helvetica"/>
                <a:cs typeface="Helvetica"/>
              </a:rPr>
              <a:t>AllDiff</a:t>
            </a:r>
            <a:r>
              <a:rPr lang="it-IT" sz="2400" dirty="0">
                <a:solidFill>
                  <a:prstClr val="black"/>
                </a:solidFill>
                <a:latin typeface="Helvetica"/>
                <a:cs typeface="Helvetica"/>
              </a:rPr>
              <a:t>:</a:t>
            </a:r>
          </a:p>
          <a:p>
            <a:pPr marL="342900" indent="-342900">
              <a:buFont typeface="Arial"/>
              <a:buChar char="•"/>
            </a:pPr>
            <a:r>
              <a:rPr lang="it-IT" sz="2400" dirty="0">
                <a:solidFill>
                  <a:prstClr val="black"/>
                </a:solidFill>
                <a:latin typeface="Helvetica"/>
                <a:cs typeface="Helvetica"/>
              </a:rPr>
              <a:t>9 righe: </a:t>
            </a:r>
            <a:r>
              <a:rPr lang="it-IT" sz="2400" dirty="0" err="1">
                <a:solidFill>
                  <a:prstClr val="black"/>
                </a:solidFill>
                <a:latin typeface="Helvetica"/>
                <a:cs typeface="Helvetica"/>
              </a:rPr>
              <a:t>AllDiff</a:t>
            </a:r>
            <a:r>
              <a:rPr lang="it-IT" sz="2400" dirty="0">
                <a:solidFill>
                  <a:prstClr val="black"/>
                </a:solidFill>
                <a:latin typeface="Helvetica"/>
                <a:cs typeface="Helvetica"/>
              </a:rPr>
              <a:t>(A1,A2,</a:t>
            </a:r>
            <a:r>
              <a:rPr lang="mr-IN" sz="2400" dirty="0">
                <a:solidFill>
                  <a:prstClr val="black"/>
                </a:solidFill>
                <a:latin typeface="Helvetica"/>
                <a:cs typeface="Helvetica"/>
              </a:rPr>
              <a:t>…</a:t>
            </a:r>
            <a:r>
              <a:rPr lang="it-IT" sz="2400" dirty="0">
                <a:solidFill>
                  <a:prstClr val="black"/>
                </a:solidFill>
                <a:latin typeface="Helvetica"/>
                <a:cs typeface="Helvetica"/>
              </a:rPr>
              <a:t>,A9), </a:t>
            </a:r>
            <a:r>
              <a:rPr lang="it-IT" sz="2400" dirty="0" err="1">
                <a:solidFill>
                  <a:prstClr val="black"/>
                </a:solidFill>
                <a:latin typeface="Helvetica"/>
                <a:cs typeface="Helvetica"/>
              </a:rPr>
              <a:t>AllDiff</a:t>
            </a:r>
            <a:r>
              <a:rPr lang="it-IT" sz="2400" dirty="0">
                <a:solidFill>
                  <a:prstClr val="black"/>
                </a:solidFill>
                <a:latin typeface="Helvetica"/>
                <a:cs typeface="Helvetica"/>
              </a:rPr>
              <a:t>(B1,B2,</a:t>
            </a:r>
            <a:r>
              <a:rPr lang="mr-IN" sz="2400" dirty="0">
                <a:solidFill>
                  <a:prstClr val="black"/>
                </a:solidFill>
                <a:latin typeface="Helvetica"/>
                <a:cs typeface="Helvetica"/>
              </a:rPr>
              <a:t>…</a:t>
            </a:r>
            <a:r>
              <a:rPr lang="it-IT" sz="2400" dirty="0">
                <a:solidFill>
                  <a:prstClr val="black"/>
                </a:solidFill>
                <a:latin typeface="Helvetica"/>
                <a:cs typeface="Helvetica"/>
              </a:rPr>
              <a:t>,B9),</a:t>
            </a:r>
            <a:r>
              <a:rPr lang="mr-IN" sz="2400" dirty="0">
                <a:solidFill>
                  <a:prstClr val="black"/>
                </a:solidFill>
                <a:latin typeface="Helvetica"/>
                <a:cs typeface="Helvetica"/>
              </a:rPr>
              <a:t>…</a:t>
            </a:r>
            <a:endParaRPr lang="it-IT" sz="2400" dirty="0">
              <a:solidFill>
                <a:prstClr val="black"/>
              </a:solidFill>
              <a:latin typeface="Helvetica"/>
              <a:cs typeface="Helvetica"/>
            </a:endParaRPr>
          </a:p>
          <a:p>
            <a:pPr marL="342900" indent="-342900">
              <a:buFont typeface="Arial"/>
              <a:buChar char="•"/>
            </a:pPr>
            <a:r>
              <a:rPr lang="it-IT" sz="2400" dirty="0">
                <a:solidFill>
                  <a:prstClr val="black"/>
                </a:solidFill>
                <a:latin typeface="Helvetica"/>
                <a:cs typeface="Helvetica"/>
              </a:rPr>
              <a:t>9 colonne: </a:t>
            </a:r>
            <a:r>
              <a:rPr lang="it-IT" sz="2400" dirty="0" err="1">
                <a:solidFill>
                  <a:prstClr val="black"/>
                </a:solidFill>
                <a:latin typeface="Helvetica"/>
                <a:cs typeface="Helvetica"/>
              </a:rPr>
              <a:t>AllDiff</a:t>
            </a:r>
            <a:r>
              <a:rPr lang="it-IT" sz="2400" dirty="0">
                <a:solidFill>
                  <a:prstClr val="black"/>
                </a:solidFill>
                <a:latin typeface="Helvetica"/>
                <a:cs typeface="Helvetica"/>
              </a:rPr>
              <a:t>(A1,B1,</a:t>
            </a:r>
            <a:r>
              <a:rPr lang="mr-IN" sz="2400" dirty="0">
                <a:solidFill>
                  <a:prstClr val="black"/>
                </a:solidFill>
                <a:latin typeface="Helvetica"/>
                <a:cs typeface="Helvetica"/>
              </a:rPr>
              <a:t>…</a:t>
            </a:r>
            <a:r>
              <a:rPr lang="it-IT" sz="2400" dirty="0">
                <a:solidFill>
                  <a:prstClr val="black"/>
                </a:solidFill>
                <a:latin typeface="Helvetica"/>
                <a:cs typeface="Helvetica"/>
              </a:rPr>
              <a:t>,I1), </a:t>
            </a:r>
            <a:r>
              <a:rPr lang="it-IT" sz="2400" dirty="0" err="1">
                <a:solidFill>
                  <a:prstClr val="black"/>
                </a:solidFill>
                <a:latin typeface="Helvetica"/>
                <a:cs typeface="Helvetica"/>
              </a:rPr>
              <a:t>AllDiff</a:t>
            </a:r>
            <a:r>
              <a:rPr lang="it-IT" sz="2400" dirty="0">
                <a:solidFill>
                  <a:prstClr val="black"/>
                </a:solidFill>
                <a:latin typeface="Helvetica"/>
                <a:cs typeface="Helvetica"/>
              </a:rPr>
              <a:t>(A2,B2,</a:t>
            </a:r>
            <a:r>
              <a:rPr lang="mr-IN" sz="2400" dirty="0">
                <a:solidFill>
                  <a:prstClr val="black"/>
                </a:solidFill>
                <a:latin typeface="Helvetica"/>
                <a:cs typeface="Helvetica"/>
              </a:rPr>
              <a:t>…</a:t>
            </a:r>
            <a:r>
              <a:rPr lang="it-IT" sz="2400" dirty="0">
                <a:solidFill>
                  <a:prstClr val="black"/>
                </a:solidFill>
                <a:latin typeface="Helvetica"/>
                <a:cs typeface="Helvetica"/>
              </a:rPr>
              <a:t>,I2),</a:t>
            </a:r>
            <a:r>
              <a:rPr lang="mr-IN" sz="2400" dirty="0">
                <a:solidFill>
                  <a:prstClr val="black"/>
                </a:solidFill>
                <a:latin typeface="Helvetica"/>
                <a:cs typeface="Helvetica"/>
              </a:rPr>
              <a:t>…</a:t>
            </a:r>
          </a:p>
        </p:txBody>
      </p:sp>
      <p:pic>
        <p:nvPicPr>
          <p:cNvPr id="19" name="Picture 3"/>
          <p:cNvPicPr>
            <a:picLocks noChangeAspect="1"/>
          </p:cNvPicPr>
          <p:nvPr/>
        </p:nvPicPr>
        <p:blipFill>
          <a:blip r:embed="rId2"/>
          <a:stretch>
            <a:fillRect/>
          </a:stretch>
        </p:blipFill>
        <p:spPr>
          <a:xfrm>
            <a:off x="4646543" y="1124744"/>
            <a:ext cx="4461961" cy="4474900"/>
          </a:xfrm>
          <a:prstGeom prst="rect">
            <a:avLst/>
          </a:prstGeom>
        </p:spPr>
      </p:pic>
      <p:sp>
        <p:nvSpPr>
          <p:cNvPr id="3" name="CasellaDiTesto 2"/>
          <p:cNvSpPr txBox="1"/>
          <p:nvPr/>
        </p:nvSpPr>
        <p:spPr>
          <a:xfrm>
            <a:off x="118770" y="5589240"/>
            <a:ext cx="9139491" cy="1107996"/>
          </a:xfrm>
          <a:prstGeom prst="rect">
            <a:avLst/>
          </a:prstGeom>
          <a:noFill/>
        </p:spPr>
        <p:txBody>
          <a:bodyPr wrap="none" rtlCol="0">
            <a:spAutoFit/>
          </a:bodyPr>
          <a:lstStyle/>
          <a:p>
            <a:pPr marL="342900" lvl="0" indent="-342900">
              <a:buFont typeface="Arial"/>
              <a:buChar char="•"/>
            </a:pPr>
            <a:r>
              <a:rPr lang="it-IT" sz="2400" dirty="0">
                <a:solidFill>
                  <a:prstClr val="black"/>
                </a:solidFill>
                <a:latin typeface="Helvetica"/>
                <a:cs typeface="Helvetica"/>
              </a:rPr>
              <a:t>9 unità: </a:t>
            </a:r>
            <a:r>
              <a:rPr lang="it-IT" sz="2400" dirty="0" err="1">
                <a:solidFill>
                  <a:prstClr val="black"/>
                </a:solidFill>
                <a:latin typeface="Helvetica"/>
                <a:cs typeface="Helvetica"/>
              </a:rPr>
              <a:t>AllDiff</a:t>
            </a:r>
            <a:r>
              <a:rPr lang="it-IT" sz="2400" dirty="0">
                <a:solidFill>
                  <a:prstClr val="black"/>
                </a:solidFill>
                <a:latin typeface="Helvetica"/>
                <a:cs typeface="Helvetica"/>
              </a:rPr>
              <a:t>(A1,A2,A3,B1,B2,B3,C1,C2,C3),</a:t>
            </a:r>
            <a:r>
              <a:rPr lang="mr-IN" sz="2400" dirty="0">
                <a:solidFill>
                  <a:prstClr val="black"/>
                </a:solidFill>
                <a:latin typeface="Helvetica"/>
                <a:cs typeface="Helvetica"/>
              </a:rPr>
              <a:t>…</a:t>
            </a:r>
            <a:endParaRPr lang="it-IT" sz="2400" dirty="0">
              <a:solidFill>
                <a:prstClr val="black"/>
              </a:solidFill>
              <a:latin typeface="Helvetica"/>
              <a:cs typeface="Helvetica"/>
            </a:endParaRPr>
          </a:p>
          <a:p>
            <a:pPr lvl="0"/>
            <a:r>
              <a:rPr lang="it-IT" sz="2400" dirty="0">
                <a:solidFill>
                  <a:prstClr val="black"/>
                </a:solidFill>
                <a:latin typeface="Helvetica"/>
                <a:cs typeface="Helvetica"/>
              </a:rPr>
              <a:t>I vincoli </a:t>
            </a:r>
            <a:r>
              <a:rPr lang="it-IT" sz="2400" dirty="0" err="1">
                <a:solidFill>
                  <a:prstClr val="black"/>
                </a:solidFill>
                <a:latin typeface="Helvetica"/>
                <a:cs typeface="Helvetica"/>
              </a:rPr>
              <a:t>AllDiff</a:t>
            </a:r>
            <a:r>
              <a:rPr lang="it-IT" sz="2400" dirty="0">
                <a:solidFill>
                  <a:prstClr val="black"/>
                </a:solidFill>
                <a:latin typeface="Helvetica"/>
                <a:cs typeface="Helvetica"/>
              </a:rPr>
              <a:t> si possono ridurre a vincoli binari: A1≠A2, A2≠A3,</a:t>
            </a:r>
            <a:r>
              <a:rPr lang="mr-IN" sz="2400" dirty="0">
                <a:solidFill>
                  <a:prstClr val="black"/>
                </a:solidFill>
                <a:latin typeface="Helvetica"/>
                <a:cs typeface="Helvetica"/>
              </a:rPr>
              <a:t>…</a:t>
            </a:r>
            <a:endParaRPr lang="it-IT" sz="2400" dirty="0">
              <a:solidFill>
                <a:prstClr val="black"/>
              </a:solidFill>
              <a:latin typeface="Helvetica"/>
              <a:cs typeface="Helvetica"/>
            </a:endParaRPr>
          </a:p>
          <a:p>
            <a:pPr marL="285750" indent="-285750">
              <a:buFont typeface="Arial"/>
              <a:buChar char="•"/>
            </a:pPr>
            <a:endParaRPr lang="it-IT" dirty="0"/>
          </a:p>
        </p:txBody>
      </p:sp>
    </p:spTree>
    <p:extLst>
      <p:ext uri="{BB962C8B-B14F-4D97-AF65-F5344CB8AC3E}">
        <p14:creationId xmlns:p14="http://schemas.microsoft.com/office/powerpoint/2010/main" val="244076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Uso di AC3 per calcolare E6</a:t>
            </a:r>
          </a:p>
        </p:txBody>
      </p:sp>
      <p:pic>
        <p:nvPicPr>
          <p:cNvPr id="19" name="Picture 3"/>
          <p:cNvPicPr>
            <a:picLocks noChangeAspect="1"/>
          </p:cNvPicPr>
          <p:nvPr/>
        </p:nvPicPr>
        <p:blipFill>
          <a:blip r:embed="rId2"/>
          <a:stretch>
            <a:fillRect/>
          </a:stretch>
        </p:blipFill>
        <p:spPr>
          <a:xfrm>
            <a:off x="4646543" y="1124744"/>
            <a:ext cx="4461961" cy="4474900"/>
          </a:xfrm>
          <a:prstGeom prst="rect">
            <a:avLst/>
          </a:prstGeom>
        </p:spPr>
      </p:pic>
      <p:sp>
        <p:nvSpPr>
          <p:cNvPr id="3" name="CasellaDiTesto 2"/>
          <p:cNvSpPr txBox="1"/>
          <p:nvPr/>
        </p:nvSpPr>
        <p:spPr>
          <a:xfrm>
            <a:off x="35496" y="1340768"/>
            <a:ext cx="4741262" cy="4524315"/>
          </a:xfrm>
          <a:prstGeom prst="rect">
            <a:avLst/>
          </a:prstGeom>
          <a:noFill/>
        </p:spPr>
        <p:txBody>
          <a:bodyPr wrap="square" rtlCol="0">
            <a:spAutoFit/>
          </a:bodyPr>
          <a:lstStyle/>
          <a:p>
            <a:r>
              <a:rPr lang="it-IT" sz="2400" dirty="0">
                <a:latin typeface="Helvetica"/>
                <a:cs typeface="Helvetica"/>
              </a:rPr>
              <a:t>Il dominio iniziale è come segue:</a:t>
            </a:r>
          </a:p>
          <a:p>
            <a:r>
              <a:rPr lang="it-IT" sz="2400" dirty="0">
                <a:latin typeface="Helvetica"/>
                <a:cs typeface="Helvetica"/>
              </a:rPr>
              <a:t>D</a:t>
            </a:r>
            <a:r>
              <a:rPr lang="it-IT" sz="2400" baseline="-25000" dirty="0">
                <a:latin typeface="Helvetica"/>
                <a:cs typeface="Helvetica"/>
              </a:rPr>
              <a:t>E6</a:t>
            </a:r>
            <a:r>
              <a:rPr lang="it-IT" sz="2400" dirty="0">
                <a:latin typeface="Helvetica"/>
                <a:cs typeface="Helvetica"/>
              </a:rPr>
              <a:t> = {1;2;3;4;5;6;7;8;9}</a:t>
            </a:r>
          </a:p>
          <a:p>
            <a:r>
              <a:rPr lang="it-IT" sz="2400" dirty="0">
                <a:latin typeface="Helvetica"/>
                <a:cs typeface="Helvetica"/>
              </a:rPr>
              <a:t>AC3 in realtà si occupa di tutti i vincoli del </a:t>
            </a:r>
            <a:r>
              <a:rPr lang="it-IT" sz="2400" dirty="0" err="1">
                <a:latin typeface="Helvetica"/>
                <a:cs typeface="Helvetica"/>
              </a:rPr>
              <a:t>sudoku</a:t>
            </a:r>
            <a:r>
              <a:rPr lang="it-IT" sz="2400" dirty="0">
                <a:latin typeface="Helvetica"/>
                <a:cs typeface="Helvetica"/>
              </a:rPr>
              <a:t>. Focalizziamoci sulle chiamate a REVISE tra E6 e</a:t>
            </a:r>
            <a:r>
              <a:rPr lang="mr-IN" sz="2400" dirty="0">
                <a:latin typeface="Helvetica"/>
                <a:cs typeface="Helvetica"/>
              </a:rPr>
              <a:t>…</a:t>
            </a:r>
            <a:endParaRPr lang="it-IT" sz="2400" dirty="0">
              <a:latin typeface="Helvetica"/>
              <a:cs typeface="Helvetica"/>
            </a:endParaRPr>
          </a:p>
          <a:p>
            <a:pPr marL="176213" indent="-176213">
              <a:buFont typeface="Arial"/>
              <a:buChar char="•"/>
            </a:pPr>
            <a:r>
              <a:rPr lang="it-IT" sz="2400" dirty="0">
                <a:latin typeface="Helvetica"/>
                <a:cs typeface="Helvetica"/>
              </a:rPr>
              <a:t>i suoi adiacenti di </a:t>
            </a:r>
            <a:r>
              <a:rPr lang="it-IT" sz="2400" dirty="0">
                <a:solidFill>
                  <a:srgbClr val="3366FF"/>
                </a:solidFill>
                <a:latin typeface="Helvetica"/>
                <a:cs typeface="Helvetica"/>
              </a:rPr>
              <a:t>colonna</a:t>
            </a:r>
            <a:r>
              <a:rPr lang="it-IT" sz="2400" dirty="0">
                <a:latin typeface="Helvetica"/>
                <a:cs typeface="Helvetica"/>
              </a:rPr>
              <a:t>, con cui vale </a:t>
            </a:r>
            <a:r>
              <a:rPr lang="it-IT" sz="2400" dirty="0" err="1">
                <a:latin typeface="Helvetica"/>
                <a:cs typeface="Helvetica"/>
              </a:rPr>
              <a:t>AllDiff</a:t>
            </a:r>
            <a:r>
              <a:rPr lang="it-IT" sz="2400" dirty="0">
                <a:latin typeface="Helvetica"/>
                <a:cs typeface="Helvetica"/>
              </a:rPr>
              <a:t>(A6,</a:t>
            </a:r>
            <a:r>
              <a:rPr lang="mr-IN" sz="2400" dirty="0">
                <a:latin typeface="Helvetica"/>
                <a:cs typeface="Helvetica"/>
              </a:rPr>
              <a:t>…</a:t>
            </a:r>
            <a:r>
              <a:rPr lang="it-IT" sz="2400" dirty="0">
                <a:latin typeface="Helvetica"/>
                <a:cs typeface="Helvetica"/>
              </a:rPr>
              <a:t>,I6), per soddisfare il quale restringiamo D</a:t>
            </a:r>
            <a:r>
              <a:rPr lang="it-IT" sz="2400" baseline="-25000" dirty="0">
                <a:latin typeface="Helvetica"/>
                <a:cs typeface="Helvetica"/>
              </a:rPr>
              <a:t>E6</a:t>
            </a:r>
            <a:r>
              <a:rPr lang="it-IT" sz="2400" dirty="0">
                <a:latin typeface="Helvetica"/>
                <a:cs typeface="Helvetica"/>
              </a:rPr>
              <a:t> così D</a:t>
            </a:r>
            <a:r>
              <a:rPr lang="it-IT" sz="2400" baseline="-25000" dirty="0">
                <a:latin typeface="Helvetica"/>
                <a:cs typeface="Helvetica"/>
              </a:rPr>
              <a:t>E6</a:t>
            </a:r>
            <a:r>
              <a:rPr lang="it-IT" sz="2400" dirty="0">
                <a:latin typeface="Helvetica"/>
                <a:cs typeface="Helvetica"/>
              </a:rPr>
              <a:t> ={1;2;3;4;5;6;7;8;9}</a:t>
            </a:r>
          </a:p>
          <a:p>
            <a:pPr marL="176213" indent="-176213">
              <a:buFont typeface="Arial"/>
              <a:buChar char="•"/>
            </a:pPr>
            <a:r>
              <a:rPr lang="it-IT" sz="2400" dirty="0">
                <a:latin typeface="Helvetica"/>
                <a:cs typeface="Helvetica"/>
              </a:rPr>
              <a:t>i suoi adiacenti di </a:t>
            </a:r>
            <a:r>
              <a:rPr lang="it-IT" sz="2400" dirty="0">
                <a:solidFill>
                  <a:srgbClr val="FF6600"/>
                </a:solidFill>
                <a:latin typeface="Helvetica"/>
                <a:cs typeface="Helvetica"/>
              </a:rPr>
              <a:t>riga</a:t>
            </a:r>
            <a:r>
              <a:rPr lang="it-IT" sz="2400" dirty="0">
                <a:latin typeface="Helvetica"/>
                <a:cs typeface="Helvetica"/>
              </a:rPr>
              <a:t>, con cui vale </a:t>
            </a:r>
            <a:r>
              <a:rPr lang="it-IT" sz="2400" dirty="0" err="1">
                <a:latin typeface="Helvetica"/>
                <a:cs typeface="Helvetica"/>
              </a:rPr>
              <a:t>AllDiff</a:t>
            </a:r>
            <a:r>
              <a:rPr lang="it-IT" sz="2400" dirty="0">
                <a:latin typeface="Helvetica"/>
                <a:cs typeface="Helvetica"/>
              </a:rPr>
              <a:t>(E1,</a:t>
            </a:r>
            <a:r>
              <a:rPr lang="mr-IN" sz="2400" dirty="0">
                <a:latin typeface="Helvetica"/>
                <a:cs typeface="Helvetica"/>
              </a:rPr>
              <a:t>…</a:t>
            </a:r>
            <a:r>
              <a:rPr lang="it-IT" sz="2400" dirty="0">
                <a:latin typeface="Helvetica"/>
                <a:cs typeface="Helvetica"/>
              </a:rPr>
              <a:t>,E9), per cui</a:t>
            </a:r>
          </a:p>
        </p:txBody>
      </p:sp>
      <p:sp>
        <p:nvSpPr>
          <p:cNvPr id="20" name="Rectangle 6"/>
          <p:cNvSpPr/>
          <p:nvPr/>
        </p:nvSpPr>
        <p:spPr>
          <a:xfrm>
            <a:off x="7236296" y="3284984"/>
            <a:ext cx="432048" cy="432048"/>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tx1"/>
              </a:solidFill>
              <a:latin typeface="Times New Roman"/>
              <a:cs typeface="Times New Roman"/>
            </a:endParaRPr>
          </a:p>
        </p:txBody>
      </p:sp>
      <p:cxnSp>
        <p:nvCxnSpPr>
          <p:cNvPr id="7" name="Connettore 1 6"/>
          <p:cNvCxnSpPr/>
          <p:nvPr/>
        </p:nvCxnSpPr>
        <p:spPr>
          <a:xfrm>
            <a:off x="2627784" y="4653136"/>
            <a:ext cx="0" cy="432048"/>
          </a:xfrm>
          <a:prstGeom prst="line">
            <a:avLst/>
          </a:prstGeom>
          <a:ln w="50800">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3419872" y="4653136"/>
            <a:ext cx="0" cy="432048"/>
          </a:xfrm>
          <a:prstGeom prst="line">
            <a:avLst/>
          </a:prstGeom>
          <a:ln w="50800">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3635896" y="4653136"/>
            <a:ext cx="0" cy="432048"/>
          </a:xfrm>
          <a:prstGeom prst="line">
            <a:avLst/>
          </a:prstGeom>
          <a:ln w="50800">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4211960" y="4653136"/>
            <a:ext cx="0" cy="432048"/>
          </a:xfrm>
          <a:prstGeom prst="line">
            <a:avLst/>
          </a:prstGeom>
          <a:ln w="50800">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4427984" y="4653136"/>
            <a:ext cx="0" cy="432048"/>
          </a:xfrm>
          <a:prstGeom prst="line">
            <a:avLst/>
          </a:prstGeom>
          <a:ln w="50800">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2915816" y="4653136"/>
            <a:ext cx="0" cy="432048"/>
          </a:xfrm>
          <a:prstGeom prst="line">
            <a:avLst/>
          </a:prstGeom>
          <a:ln w="50800">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6" name="CasellaDiTesto 25"/>
          <p:cNvSpPr txBox="1"/>
          <p:nvPr/>
        </p:nvSpPr>
        <p:spPr>
          <a:xfrm>
            <a:off x="35496" y="5661248"/>
            <a:ext cx="8964488" cy="1200328"/>
          </a:xfrm>
          <a:prstGeom prst="rect">
            <a:avLst/>
          </a:prstGeom>
          <a:noFill/>
        </p:spPr>
        <p:txBody>
          <a:bodyPr wrap="square" rtlCol="0">
            <a:spAutoFit/>
          </a:bodyPr>
          <a:lstStyle/>
          <a:p>
            <a:r>
              <a:rPr lang="it-IT" sz="2400" dirty="0">
                <a:latin typeface="Helvetica"/>
                <a:cs typeface="Helvetica"/>
              </a:rPr>
              <a:t>  restringiamo ulteriormente a D</a:t>
            </a:r>
            <a:r>
              <a:rPr lang="it-IT" sz="2400" baseline="-25000" dirty="0">
                <a:latin typeface="Helvetica"/>
                <a:cs typeface="Helvetica"/>
              </a:rPr>
              <a:t>E6</a:t>
            </a:r>
            <a:r>
              <a:rPr lang="it-IT" sz="2400" dirty="0">
                <a:latin typeface="Helvetica"/>
                <a:cs typeface="Helvetica"/>
              </a:rPr>
              <a:t> = {1;4;7} </a:t>
            </a:r>
          </a:p>
          <a:p>
            <a:pPr marL="176213" indent="-176213">
              <a:buFont typeface="Arial"/>
              <a:buChar char="•"/>
            </a:pPr>
            <a:r>
              <a:rPr lang="it-IT" sz="2400" dirty="0">
                <a:latin typeface="Helvetica"/>
                <a:cs typeface="Helvetica"/>
              </a:rPr>
              <a:t>con il vincolo di </a:t>
            </a:r>
            <a:r>
              <a:rPr lang="it-IT" sz="2400" dirty="0">
                <a:solidFill>
                  <a:srgbClr val="008000"/>
                </a:solidFill>
                <a:latin typeface="Helvetica"/>
                <a:cs typeface="Helvetica"/>
              </a:rPr>
              <a:t>unità</a:t>
            </a:r>
            <a:r>
              <a:rPr lang="it-IT" sz="2400" dirty="0">
                <a:latin typeface="Helvetica"/>
                <a:cs typeface="Helvetica"/>
              </a:rPr>
              <a:t> </a:t>
            </a:r>
            <a:r>
              <a:rPr lang="it-IT" sz="2400" dirty="0" err="1">
                <a:latin typeface="Helvetica"/>
                <a:cs typeface="Helvetica"/>
              </a:rPr>
              <a:t>AllDiff</a:t>
            </a:r>
            <a:r>
              <a:rPr lang="it-IT" sz="2400" dirty="0">
                <a:latin typeface="Helvetica"/>
                <a:cs typeface="Helvetica"/>
              </a:rPr>
              <a:t>(D4,D5,D6,E4,E5,E6,F4,F5,F6) il dominio si restringe a un solo valore D</a:t>
            </a:r>
            <a:r>
              <a:rPr lang="it-IT" sz="2400" baseline="-25000" dirty="0">
                <a:latin typeface="Helvetica"/>
                <a:cs typeface="Helvetica"/>
              </a:rPr>
              <a:t>E6</a:t>
            </a:r>
            <a:r>
              <a:rPr lang="it-IT" sz="2400" dirty="0">
                <a:latin typeface="Helvetica"/>
                <a:cs typeface="Helvetica"/>
              </a:rPr>
              <a:t> = {1;4}: E6 risolto.</a:t>
            </a:r>
            <a:endParaRPr lang="it-IT" sz="2400" dirty="0">
              <a:solidFill>
                <a:srgbClr val="008000"/>
              </a:solidFill>
              <a:latin typeface="Helvetica"/>
              <a:cs typeface="Helvetica"/>
            </a:endParaRPr>
          </a:p>
        </p:txBody>
      </p:sp>
      <p:cxnSp>
        <p:nvCxnSpPr>
          <p:cNvPr id="9" name="Connettore 1 8"/>
          <p:cNvCxnSpPr/>
          <p:nvPr/>
        </p:nvCxnSpPr>
        <p:spPr>
          <a:xfrm>
            <a:off x="5508104" y="5877272"/>
            <a:ext cx="360040" cy="0"/>
          </a:xfrm>
          <a:prstGeom prst="line">
            <a:avLst/>
          </a:prstGeom>
          <a:ln w="76200">
            <a:solidFill>
              <a:srgbClr val="EA9F76"/>
            </a:solidFill>
          </a:ln>
          <a:effectLst/>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flipV="1">
            <a:off x="6084168" y="6453336"/>
            <a:ext cx="288032" cy="332656"/>
          </a:xfrm>
          <a:prstGeom prst="line">
            <a:avLst/>
          </a:prstGeom>
          <a:ln w="76200">
            <a:solidFill>
              <a:srgbClr val="008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0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Inferenze vs tentativi</a:t>
            </a:r>
          </a:p>
        </p:txBody>
      </p:sp>
      <p:pic>
        <p:nvPicPr>
          <p:cNvPr id="19" name="Picture 3"/>
          <p:cNvPicPr>
            <a:picLocks noChangeAspect="1"/>
          </p:cNvPicPr>
          <p:nvPr/>
        </p:nvPicPr>
        <p:blipFill>
          <a:blip r:embed="rId2"/>
          <a:stretch>
            <a:fillRect/>
          </a:stretch>
        </p:blipFill>
        <p:spPr>
          <a:xfrm>
            <a:off x="4646543" y="1124744"/>
            <a:ext cx="4461961" cy="4474900"/>
          </a:xfrm>
          <a:prstGeom prst="rect">
            <a:avLst/>
          </a:prstGeom>
        </p:spPr>
      </p:pic>
      <p:sp>
        <p:nvSpPr>
          <p:cNvPr id="20" name="Rectangle 6"/>
          <p:cNvSpPr/>
          <p:nvPr/>
        </p:nvSpPr>
        <p:spPr>
          <a:xfrm>
            <a:off x="7236296" y="3284984"/>
            <a:ext cx="432048" cy="432048"/>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tx1"/>
                </a:solidFill>
                <a:latin typeface="Times New Roman"/>
                <a:cs typeface="Times New Roman"/>
              </a:rPr>
              <a:t>4</a:t>
            </a:r>
          </a:p>
        </p:txBody>
      </p:sp>
      <p:sp>
        <p:nvSpPr>
          <p:cNvPr id="5" name="CasellaDiTesto 4"/>
          <p:cNvSpPr txBox="1"/>
          <p:nvPr/>
        </p:nvSpPr>
        <p:spPr>
          <a:xfrm>
            <a:off x="35496" y="1412776"/>
            <a:ext cx="4752528" cy="4524315"/>
          </a:xfrm>
          <a:prstGeom prst="rect">
            <a:avLst/>
          </a:prstGeom>
          <a:noFill/>
        </p:spPr>
        <p:txBody>
          <a:bodyPr wrap="square" rtlCol="0">
            <a:spAutoFit/>
          </a:bodyPr>
          <a:lstStyle/>
          <a:p>
            <a:pPr marL="176213" indent="-176213">
              <a:buFont typeface="Arial"/>
              <a:buChar char="•"/>
            </a:pPr>
            <a:r>
              <a:rPr lang="it-IT" sz="2400" dirty="0">
                <a:solidFill>
                  <a:prstClr val="black"/>
                </a:solidFill>
                <a:latin typeface="Helvetica"/>
                <a:cs typeface="Helvetica"/>
              </a:rPr>
              <a:t>Siamo arrivati a D</a:t>
            </a:r>
            <a:r>
              <a:rPr lang="it-IT" sz="2400" baseline="-25000" dirty="0">
                <a:solidFill>
                  <a:prstClr val="black"/>
                </a:solidFill>
                <a:latin typeface="Helvetica"/>
                <a:cs typeface="Helvetica"/>
              </a:rPr>
              <a:t>E6</a:t>
            </a:r>
            <a:r>
              <a:rPr lang="it-IT" sz="2400" dirty="0">
                <a:solidFill>
                  <a:prstClr val="black"/>
                </a:solidFill>
                <a:latin typeface="Helvetica"/>
                <a:cs typeface="Helvetica"/>
              </a:rPr>
              <a:t> = {4} per mezzo di inferenze basate sui vincoli.</a:t>
            </a:r>
          </a:p>
          <a:p>
            <a:pPr marL="176213" indent="-176213">
              <a:buFont typeface="Arial"/>
              <a:buChar char="•"/>
            </a:pPr>
            <a:r>
              <a:rPr lang="it-IT" sz="2400" dirty="0">
                <a:solidFill>
                  <a:prstClr val="black"/>
                </a:solidFill>
                <a:latin typeface="Helvetica"/>
                <a:cs typeface="Helvetica"/>
              </a:rPr>
              <a:t>In maniera analoga possiamo ottenere D</a:t>
            </a:r>
            <a:r>
              <a:rPr lang="it-IT" sz="2400" baseline="-25000" dirty="0">
                <a:solidFill>
                  <a:prstClr val="black"/>
                </a:solidFill>
                <a:latin typeface="Helvetica"/>
                <a:cs typeface="Helvetica"/>
              </a:rPr>
              <a:t>I6</a:t>
            </a:r>
            <a:r>
              <a:rPr lang="it-IT" sz="2400" dirty="0">
                <a:solidFill>
                  <a:prstClr val="black"/>
                </a:solidFill>
                <a:latin typeface="Helvetica"/>
                <a:cs typeface="Helvetica"/>
              </a:rPr>
              <a:t> = {7} e poi </a:t>
            </a:r>
            <a:br>
              <a:rPr lang="it-IT" sz="2400" dirty="0">
                <a:solidFill>
                  <a:prstClr val="black"/>
                </a:solidFill>
                <a:latin typeface="Helvetica"/>
                <a:cs typeface="Helvetica"/>
              </a:rPr>
            </a:br>
            <a:r>
              <a:rPr lang="it-IT" sz="2400" dirty="0">
                <a:solidFill>
                  <a:prstClr val="black"/>
                </a:solidFill>
                <a:latin typeface="Helvetica"/>
                <a:cs typeface="Helvetica"/>
              </a:rPr>
              <a:t>D</a:t>
            </a:r>
            <a:r>
              <a:rPr lang="it-IT" sz="2400" baseline="-25000" dirty="0">
                <a:solidFill>
                  <a:prstClr val="black"/>
                </a:solidFill>
                <a:latin typeface="Helvetica"/>
                <a:cs typeface="Helvetica"/>
              </a:rPr>
              <a:t>A6</a:t>
            </a:r>
            <a:r>
              <a:rPr lang="it-IT" sz="2400" dirty="0">
                <a:solidFill>
                  <a:prstClr val="black"/>
                </a:solidFill>
                <a:latin typeface="Helvetica"/>
                <a:cs typeface="Helvetica"/>
              </a:rPr>
              <a:t>= {1}.</a:t>
            </a:r>
          </a:p>
          <a:p>
            <a:pPr marL="176213" indent="-176213">
              <a:buFont typeface="Arial"/>
              <a:buChar char="•"/>
            </a:pPr>
            <a:r>
              <a:rPr lang="it-IT" sz="2400" dirty="0">
                <a:solidFill>
                  <a:prstClr val="black"/>
                </a:solidFill>
                <a:latin typeface="Helvetica"/>
                <a:cs typeface="Helvetica"/>
              </a:rPr>
              <a:t>Alcuni CSP non possono essere risolti con la sola inferenza: può servire andare a tentativi e tornare indietro quando si trovano inconsistenze.</a:t>
            </a:r>
          </a:p>
          <a:p>
            <a:pPr marL="176213" indent="-176213">
              <a:buFont typeface="Arial"/>
              <a:buChar char="•"/>
            </a:pPr>
            <a:r>
              <a:rPr lang="it-IT" sz="2400" dirty="0">
                <a:solidFill>
                  <a:prstClr val="black"/>
                </a:solidFill>
                <a:latin typeface="Helvetica"/>
                <a:cs typeface="Helvetica"/>
              </a:rPr>
              <a:t>Questi tentativi ci riportano alla </a:t>
            </a:r>
            <a:endParaRPr lang="it-IT" dirty="0"/>
          </a:p>
        </p:txBody>
      </p:sp>
      <p:sp>
        <p:nvSpPr>
          <p:cNvPr id="28" name="Rectangle 6"/>
          <p:cNvSpPr/>
          <p:nvPr/>
        </p:nvSpPr>
        <p:spPr>
          <a:xfrm>
            <a:off x="7236296" y="5085184"/>
            <a:ext cx="432048" cy="432048"/>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tx1"/>
                </a:solidFill>
                <a:latin typeface="Times New Roman"/>
                <a:cs typeface="Times New Roman"/>
              </a:rPr>
              <a:t>7</a:t>
            </a:r>
          </a:p>
        </p:txBody>
      </p:sp>
      <p:sp>
        <p:nvSpPr>
          <p:cNvPr id="29" name="Rectangle 6"/>
          <p:cNvSpPr/>
          <p:nvPr/>
        </p:nvSpPr>
        <p:spPr>
          <a:xfrm>
            <a:off x="7236296" y="1484784"/>
            <a:ext cx="432048" cy="432048"/>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tx1"/>
                </a:solidFill>
                <a:latin typeface="Times New Roman"/>
                <a:cs typeface="Times New Roman"/>
              </a:rPr>
              <a:t>1</a:t>
            </a:r>
          </a:p>
        </p:txBody>
      </p:sp>
      <p:sp>
        <p:nvSpPr>
          <p:cNvPr id="8" name="CasellaDiTesto 7"/>
          <p:cNvSpPr txBox="1"/>
          <p:nvPr/>
        </p:nvSpPr>
        <p:spPr>
          <a:xfrm>
            <a:off x="231737" y="5775647"/>
            <a:ext cx="8732751" cy="830997"/>
          </a:xfrm>
          <a:prstGeom prst="rect">
            <a:avLst/>
          </a:prstGeom>
          <a:noFill/>
        </p:spPr>
        <p:txBody>
          <a:bodyPr wrap="square" rtlCol="0">
            <a:spAutoFit/>
          </a:bodyPr>
          <a:lstStyle/>
          <a:p>
            <a:r>
              <a:rPr lang="it-IT" sz="2400" dirty="0" err="1">
                <a:solidFill>
                  <a:prstClr val="black"/>
                </a:solidFill>
                <a:latin typeface="Helvetica"/>
                <a:cs typeface="Helvetica"/>
              </a:rPr>
              <a:t>search</a:t>
            </a:r>
            <a:r>
              <a:rPr lang="it-IT" sz="2400" dirty="0">
                <a:solidFill>
                  <a:prstClr val="black"/>
                </a:solidFill>
                <a:latin typeface="Helvetica"/>
                <a:cs typeface="Helvetica"/>
              </a:rPr>
              <a:t> in una struttura ad albero, dove il branching è dato dalle diverse mosse possibili</a:t>
            </a:r>
            <a:endParaRPr lang="it-IT" dirty="0"/>
          </a:p>
        </p:txBody>
      </p:sp>
    </p:spTree>
    <p:extLst>
      <p:ext uri="{BB962C8B-B14F-4D97-AF65-F5344CB8AC3E}">
        <p14:creationId xmlns:p14="http://schemas.microsoft.com/office/powerpoint/2010/main" val="268186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err="1">
                <a:latin typeface="Helvetica"/>
                <a:cs typeface="Helvetica"/>
              </a:rPr>
              <a:t>Search</a:t>
            </a:r>
            <a:r>
              <a:rPr lang="it-IT" b="1" dirty="0">
                <a:latin typeface="Helvetica"/>
                <a:cs typeface="Helvetica"/>
              </a:rPr>
              <a:t> in CSP</a:t>
            </a:r>
          </a:p>
        </p:txBody>
      </p:sp>
      <p:sp>
        <p:nvSpPr>
          <p:cNvPr id="9" name="Segnaposto contenuto 8"/>
          <p:cNvSpPr>
            <a:spLocks noGrp="1"/>
          </p:cNvSpPr>
          <p:nvPr>
            <p:ph idx="1"/>
          </p:nvPr>
        </p:nvSpPr>
        <p:spPr>
          <a:xfrm>
            <a:off x="180528" y="1384176"/>
            <a:ext cx="9144000" cy="5501208"/>
          </a:xfrm>
        </p:spPr>
        <p:txBody>
          <a:bodyPr>
            <a:normAutofit fontScale="92500" lnSpcReduction="10000"/>
          </a:bodyPr>
          <a:lstStyle/>
          <a:p>
            <a:r>
              <a:rPr lang="it-IT" sz="3000" dirty="0">
                <a:latin typeface="Helvetica"/>
                <a:cs typeface="Helvetica"/>
              </a:rPr>
              <a:t>Per un CSP con:</a:t>
            </a:r>
          </a:p>
          <a:p>
            <a:pPr lvl="1"/>
            <a:r>
              <a:rPr lang="it-IT" dirty="0" err="1">
                <a:latin typeface="Helvetica"/>
                <a:cs typeface="Helvetica"/>
              </a:rPr>
              <a:t>n</a:t>
            </a:r>
            <a:r>
              <a:rPr lang="it-IT" dirty="0">
                <a:latin typeface="Helvetica"/>
                <a:cs typeface="Helvetica"/>
              </a:rPr>
              <a:t> variabili, ciascuna con</a:t>
            </a:r>
          </a:p>
          <a:p>
            <a:pPr lvl="1"/>
            <a:r>
              <a:rPr lang="it-IT" dirty="0">
                <a:latin typeface="Helvetica"/>
                <a:cs typeface="Helvetica"/>
              </a:rPr>
              <a:t>domini di dimensione d</a:t>
            </a:r>
          </a:p>
          <a:p>
            <a:pPr marL="457200" lvl="1" indent="0">
              <a:buNone/>
            </a:pPr>
            <a:r>
              <a:rPr lang="it-IT" sz="3000" dirty="0">
                <a:latin typeface="Helvetica"/>
                <a:cs typeface="Helvetica"/>
              </a:rPr>
              <a:t>il branching </a:t>
            </a:r>
            <a:r>
              <a:rPr lang="it-IT" sz="3000" dirty="0" err="1">
                <a:latin typeface="Helvetica"/>
                <a:cs typeface="Helvetica"/>
              </a:rPr>
              <a:t>factor</a:t>
            </a:r>
            <a:r>
              <a:rPr lang="it-IT" sz="3000" dirty="0">
                <a:latin typeface="Helvetica"/>
                <a:cs typeface="Helvetica"/>
              </a:rPr>
              <a:t> iniziale è </a:t>
            </a:r>
            <a:r>
              <a:rPr lang="it-IT" sz="3000" dirty="0" err="1">
                <a:latin typeface="Helvetica"/>
                <a:cs typeface="Helvetica"/>
              </a:rPr>
              <a:t>n×d</a:t>
            </a:r>
            <a:r>
              <a:rPr lang="it-IT" sz="3000" dirty="0">
                <a:latin typeface="Helvetica"/>
                <a:cs typeface="Helvetica"/>
              </a:rPr>
              <a:t> (la scelta è tra qualunque valore da assegnare a qualunque variabile).</a:t>
            </a:r>
          </a:p>
          <a:p>
            <a:r>
              <a:rPr lang="it-IT" sz="3000" dirty="0">
                <a:latin typeface="Helvetica"/>
                <a:cs typeface="Helvetica"/>
              </a:rPr>
              <a:t>Al livello successivo avremo (n-1)×d, e poi (n-2)×d, e così via</a:t>
            </a:r>
          </a:p>
          <a:p>
            <a:r>
              <a:rPr lang="it-IT" sz="3000" dirty="0">
                <a:latin typeface="Helvetica"/>
                <a:cs typeface="Helvetica"/>
              </a:rPr>
              <a:t>Questo calcolo mostra che ci sono </a:t>
            </a:r>
            <a:r>
              <a:rPr lang="it-IT" sz="3000" dirty="0" err="1">
                <a:latin typeface="Helvetica"/>
                <a:cs typeface="Helvetica"/>
              </a:rPr>
              <a:t>n!d</a:t>
            </a:r>
            <a:r>
              <a:rPr lang="it-IT" sz="3000" baseline="30000" dirty="0" err="1">
                <a:latin typeface="Helvetica"/>
                <a:cs typeface="Helvetica"/>
              </a:rPr>
              <a:t>n</a:t>
            </a:r>
            <a:r>
              <a:rPr lang="it-IT" sz="3000" dirty="0">
                <a:latin typeface="Helvetica"/>
                <a:cs typeface="Helvetica"/>
              </a:rPr>
              <a:t> foglie, ma in realtà ci sono solo </a:t>
            </a:r>
            <a:r>
              <a:rPr lang="it-IT" sz="3000" dirty="0" err="1">
                <a:latin typeface="Helvetica"/>
                <a:cs typeface="Helvetica"/>
              </a:rPr>
              <a:t>d</a:t>
            </a:r>
            <a:r>
              <a:rPr lang="it-IT" sz="3000" baseline="30000" dirty="0" err="1">
                <a:latin typeface="Helvetica"/>
                <a:cs typeface="Helvetica"/>
              </a:rPr>
              <a:t>n</a:t>
            </a:r>
            <a:r>
              <a:rPr lang="it-IT" sz="3000" dirty="0">
                <a:latin typeface="Helvetica"/>
                <a:cs typeface="Helvetica"/>
              </a:rPr>
              <a:t> assegnamenti possibili di </a:t>
            </a:r>
            <a:br>
              <a:rPr lang="it-IT" sz="3000" dirty="0">
                <a:latin typeface="Helvetica"/>
                <a:cs typeface="Helvetica"/>
              </a:rPr>
            </a:br>
            <a:r>
              <a:rPr lang="it-IT" sz="3000" dirty="0">
                <a:latin typeface="Helvetica"/>
                <a:cs typeface="Helvetica"/>
              </a:rPr>
              <a:t>d valori a </a:t>
            </a:r>
            <a:r>
              <a:rPr lang="it-IT" sz="3000" dirty="0" err="1">
                <a:latin typeface="Helvetica"/>
                <a:cs typeface="Helvetica"/>
              </a:rPr>
              <a:t>n</a:t>
            </a:r>
            <a:r>
              <a:rPr lang="it-IT" sz="3000" dirty="0">
                <a:latin typeface="Helvetica"/>
                <a:cs typeface="Helvetica"/>
              </a:rPr>
              <a:t> variabili (con possibili ripetizioni). </a:t>
            </a:r>
          </a:p>
          <a:p>
            <a:r>
              <a:rPr lang="it-IT" sz="3000" dirty="0">
                <a:latin typeface="Helvetica"/>
                <a:cs typeface="Helvetica"/>
              </a:rPr>
              <a:t>Da dove viene questa inconsistenza?</a:t>
            </a:r>
            <a:endParaRPr lang="it-IT" sz="3000" baseline="30000" dirty="0">
              <a:latin typeface="Helvetica"/>
              <a:cs typeface="Helvetica"/>
            </a:endParaRPr>
          </a:p>
        </p:txBody>
      </p:sp>
      <p:sp>
        <p:nvSpPr>
          <p:cNvPr id="23" name="Rettangolo 22"/>
          <p:cNvSpPr/>
          <p:nvPr/>
        </p:nvSpPr>
        <p:spPr>
          <a:xfrm flipH="1">
            <a:off x="7599298" y="226122"/>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Rettangolo 26"/>
          <p:cNvSpPr/>
          <p:nvPr/>
        </p:nvSpPr>
        <p:spPr>
          <a:xfrm flipH="1">
            <a:off x="7109046" y="578847"/>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0" name="Rettangolo 29"/>
          <p:cNvSpPr/>
          <p:nvPr/>
        </p:nvSpPr>
        <p:spPr>
          <a:xfrm flipH="1">
            <a:off x="7608671" y="583259"/>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Rettangolo 30"/>
          <p:cNvSpPr/>
          <p:nvPr/>
        </p:nvSpPr>
        <p:spPr>
          <a:xfrm flipH="1">
            <a:off x="8354329" y="597922"/>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4" name="Rettangolo 33"/>
          <p:cNvSpPr/>
          <p:nvPr/>
        </p:nvSpPr>
        <p:spPr>
          <a:xfrm flipH="1">
            <a:off x="7525771" y="1037991"/>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5" name="Rettangolo 34"/>
          <p:cNvSpPr/>
          <p:nvPr/>
        </p:nvSpPr>
        <p:spPr>
          <a:xfrm flipH="1">
            <a:off x="8025396" y="1042403"/>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6" name="Rettangolo 35"/>
          <p:cNvSpPr/>
          <p:nvPr/>
        </p:nvSpPr>
        <p:spPr>
          <a:xfrm flipH="1">
            <a:off x="8559544" y="1057067"/>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7" name="Rettangolo 36"/>
          <p:cNvSpPr/>
          <p:nvPr/>
        </p:nvSpPr>
        <p:spPr>
          <a:xfrm flipH="1">
            <a:off x="6799734" y="1030610"/>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8" name="Rettangolo 37"/>
          <p:cNvSpPr/>
          <p:nvPr/>
        </p:nvSpPr>
        <p:spPr>
          <a:xfrm flipH="1">
            <a:off x="7126745" y="1035022"/>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1" name="Rettangolo 40"/>
          <p:cNvSpPr/>
          <p:nvPr/>
        </p:nvSpPr>
        <p:spPr>
          <a:xfrm flipH="1">
            <a:off x="7399268" y="1553286"/>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2" name="Rettangolo 41"/>
          <p:cNvSpPr/>
          <p:nvPr/>
        </p:nvSpPr>
        <p:spPr>
          <a:xfrm flipH="1">
            <a:off x="7834406" y="1556660"/>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3" name="Rettangolo 42"/>
          <p:cNvSpPr/>
          <p:nvPr/>
        </p:nvSpPr>
        <p:spPr>
          <a:xfrm flipH="1">
            <a:off x="8676879" y="1554478"/>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4" name="Rettangolo 43"/>
          <p:cNvSpPr/>
          <p:nvPr/>
        </p:nvSpPr>
        <p:spPr>
          <a:xfrm flipH="1">
            <a:off x="6582251" y="1553286"/>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5" name="Rettangolo 44"/>
          <p:cNvSpPr/>
          <p:nvPr/>
        </p:nvSpPr>
        <p:spPr>
          <a:xfrm flipH="1">
            <a:off x="6949757" y="1553286"/>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Rettangolo 47"/>
          <p:cNvSpPr/>
          <p:nvPr/>
        </p:nvSpPr>
        <p:spPr>
          <a:xfrm flipH="1">
            <a:off x="7466118" y="1956907"/>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9" name="Rettangolo 48"/>
          <p:cNvSpPr/>
          <p:nvPr/>
        </p:nvSpPr>
        <p:spPr>
          <a:xfrm flipH="1">
            <a:off x="7868929" y="1956907"/>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0" name="Rettangolo 49"/>
          <p:cNvSpPr/>
          <p:nvPr/>
        </p:nvSpPr>
        <p:spPr>
          <a:xfrm flipH="1">
            <a:off x="8663113" y="1970273"/>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1" name="Rettangolo 50"/>
          <p:cNvSpPr/>
          <p:nvPr/>
        </p:nvSpPr>
        <p:spPr>
          <a:xfrm flipH="1">
            <a:off x="6519178" y="1955650"/>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2" name="Rettangolo 51"/>
          <p:cNvSpPr/>
          <p:nvPr/>
        </p:nvSpPr>
        <p:spPr>
          <a:xfrm flipH="1">
            <a:off x="7018803" y="1958274"/>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3" name="Rettangolo 52"/>
          <p:cNvSpPr/>
          <p:nvPr/>
        </p:nvSpPr>
        <p:spPr>
          <a:xfrm flipH="1">
            <a:off x="7663863" y="1956907"/>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4" name="Rettangolo 53"/>
          <p:cNvSpPr/>
          <p:nvPr/>
        </p:nvSpPr>
        <p:spPr>
          <a:xfrm flipH="1">
            <a:off x="8128965" y="1961319"/>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5" name="Rettangolo 54"/>
          <p:cNvSpPr/>
          <p:nvPr/>
        </p:nvSpPr>
        <p:spPr>
          <a:xfrm flipH="1">
            <a:off x="6765211" y="1956907"/>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6" name="Rettangolo 55"/>
          <p:cNvSpPr/>
          <p:nvPr/>
        </p:nvSpPr>
        <p:spPr>
          <a:xfrm flipH="1">
            <a:off x="7264836" y="1953939"/>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9" name="Rettangolo 58"/>
          <p:cNvSpPr/>
          <p:nvPr/>
        </p:nvSpPr>
        <p:spPr>
          <a:xfrm flipH="1">
            <a:off x="8888477" y="1970273"/>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0" name="Rettangolo 59"/>
          <p:cNvSpPr/>
          <p:nvPr/>
        </p:nvSpPr>
        <p:spPr>
          <a:xfrm flipH="1">
            <a:off x="8388852" y="1967656"/>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2" name="Rettangolo 61"/>
          <p:cNvSpPr/>
          <p:nvPr/>
        </p:nvSpPr>
        <p:spPr>
          <a:xfrm flipH="1">
            <a:off x="8285283" y="1557852"/>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67" name="Connettore 1 66"/>
          <p:cNvCxnSpPr>
            <a:stCxn id="23" idx="1"/>
            <a:endCxn id="31" idx="0"/>
          </p:cNvCxnSpPr>
          <p:nvPr/>
        </p:nvCxnSpPr>
        <p:spPr>
          <a:xfrm>
            <a:off x="7668344" y="260648"/>
            <a:ext cx="720508" cy="33727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a:stCxn id="23" idx="2"/>
            <a:endCxn id="30" idx="0"/>
          </p:cNvCxnSpPr>
          <p:nvPr/>
        </p:nvCxnSpPr>
        <p:spPr>
          <a:xfrm>
            <a:off x="7633821" y="295173"/>
            <a:ext cx="9373" cy="2880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a:stCxn id="23" idx="3"/>
            <a:endCxn id="27" idx="0"/>
          </p:cNvCxnSpPr>
          <p:nvPr/>
        </p:nvCxnSpPr>
        <p:spPr>
          <a:xfrm flipH="1">
            <a:off x="7143569" y="260648"/>
            <a:ext cx="455729" cy="31819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a:stCxn id="36" idx="0"/>
            <a:endCxn id="31" idx="1"/>
          </p:cNvCxnSpPr>
          <p:nvPr/>
        </p:nvCxnSpPr>
        <p:spPr>
          <a:xfrm flipH="1" flipV="1">
            <a:off x="8423375" y="632448"/>
            <a:ext cx="170692" cy="4246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a:endCxn id="31" idx="2"/>
          </p:cNvCxnSpPr>
          <p:nvPr/>
        </p:nvCxnSpPr>
        <p:spPr>
          <a:xfrm flipV="1">
            <a:off x="8094442" y="666973"/>
            <a:ext cx="294410" cy="36804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a:stCxn id="34" idx="0"/>
            <a:endCxn id="30" idx="2"/>
          </p:cNvCxnSpPr>
          <p:nvPr/>
        </p:nvCxnSpPr>
        <p:spPr>
          <a:xfrm flipV="1">
            <a:off x="7560294" y="652310"/>
            <a:ext cx="82900" cy="38568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a:stCxn id="38" idx="0"/>
            <a:endCxn id="27" idx="2"/>
          </p:cNvCxnSpPr>
          <p:nvPr/>
        </p:nvCxnSpPr>
        <p:spPr>
          <a:xfrm flipH="1" flipV="1">
            <a:off x="7143568" y="647897"/>
            <a:ext cx="17699" cy="3871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a:stCxn id="37" idx="0"/>
            <a:endCxn id="27" idx="2"/>
          </p:cNvCxnSpPr>
          <p:nvPr/>
        </p:nvCxnSpPr>
        <p:spPr>
          <a:xfrm flipV="1">
            <a:off x="6834257" y="647897"/>
            <a:ext cx="309311" cy="3827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a:stCxn id="43" idx="0"/>
            <a:endCxn id="36" idx="2"/>
          </p:cNvCxnSpPr>
          <p:nvPr/>
        </p:nvCxnSpPr>
        <p:spPr>
          <a:xfrm flipH="1" flipV="1">
            <a:off x="8594067" y="1126118"/>
            <a:ext cx="117335" cy="4283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a:stCxn id="59" idx="0"/>
            <a:endCxn id="43" idx="2"/>
          </p:cNvCxnSpPr>
          <p:nvPr/>
        </p:nvCxnSpPr>
        <p:spPr>
          <a:xfrm flipH="1" flipV="1">
            <a:off x="8711402" y="1623529"/>
            <a:ext cx="211598" cy="3467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a:stCxn id="50" idx="0"/>
            <a:endCxn id="43" idx="2"/>
          </p:cNvCxnSpPr>
          <p:nvPr/>
        </p:nvCxnSpPr>
        <p:spPr>
          <a:xfrm flipV="1">
            <a:off x="8697636" y="1623529"/>
            <a:ext cx="13766" cy="3467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a:stCxn id="62" idx="0"/>
            <a:endCxn id="36" idx="2"/>
          </p:cNvCxnSpPr>
          <p:nvPr/>
        </p:nvCxnSpPr>
        <p:spPr>
          <a:xfrm flipV="1">
            <a:off x="8319806" y="1126118"/>
            <a:ext cx="274261" cy="4317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a:stCxn id="60" idx="0"/>
            <a:endCxn id="62" idx="2"/>
          </p:cNvCxnSpPr>
          <p:nvPr/>
        </p:nvCxnSpPr>
        <p:spPr>
          <a:xfrm flipH="1" flipV="1">
            <a:off x="8319806" y="1626903"/>
            <a:ext cx="103569" cy="34075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a:stCxn id="54" idx="0"/>
            <a:endCxn id="62" idx="2"/>
          </p:cNvCxnSpPr>
          <p:nvPr/>
        </p:nvCxnSpPr>
        <p:spPr>
          <a:xfrm flipV="1">
            <a:off x="8163488" y="1626903"/>
            <a:ext cx="156319" cy="33441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a:stCxn id="42" idx="0"/>
            <a:endCxn id="35" idx="2"/>
          </p:cNvCxnSpPr>
          <p:nvPr/>
        </p:nvCxnSpPr>
        <p:spPr>
          <a:xfrm flipV="1">
            <a:off x="7868929" y="1111454"/>
            <a:ext cx="190990" cy="4452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a:stCxn id="49" idx="0"/>
            <a:endCxn id="42" idx="2"/>
          </p:cNvCxnSpPr>
          <p:nvPr/>
        </p:nvCxnSpPr>
        <p:spPr>
          <a:xfrm flipH="1" flipV="1">
            <a:off x="7868929" y="1625711"/>
            <a:ext cx="34523" cy="3311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a:stCxn id="53" idx="0"/>
            <a:endCxn id="42" idx="2"/>
          </p:cNvCxnSpPr>
          <p:nvPr/>
        </p:nvCxnSpPr>
        <p:spPr>
          <a:xfrm flipV="1">
            <a:off x="7698385" y="1625711"/>
            <a:ext cx="170544" cy="3311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a:stCxn id="41" idx="0"/>
            <a:endCxn id="34" idx="2"/>
          </p:cNvCxnSpPr>
          <p:nvPr/>
        </p:nvCxnSpPr>
        <p:spPr>
          <a:xfrm flipV="1">
            <a:off x="7433791" y="1107042"/>
            <a:ext cx="126503" cy="4462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a:stCxn id="45" idx="0"/>
            <a:endCxn id="38" idx="2"/>
          </p:cNvCxnSpPr>
          <p:nvPr/>
        </p:nvCxnSpPr>
        <p:spPr>
          <a:xfrm flipV="1">
            <a:off x="6984280" y="1104073"/>
            <a:ext cx="176988" cy="4492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a:stCxn id="56" idx="0"/>
            <a:endCxn id="41" idx="2"/>
          </p:cNvCxnSpPr>
          <p:nvPr/>
        </p:nvCxnSpPr>
        <p:spPr>
          <a:xfrm flipV="1">
            <a:off x="7299359" y="1622337"/>
            <a:ext cx="134431" cy="33160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a:stCxn id="48" idx="0"/>
            <a:endCxn id="41" idx="2"/>
          </p:cNvCxnSpPr>
          <p:nvPr/>
        </p:nvCxnSpPr>
        <p:spPr>
          <a:xfrm flipH="1" flipV="1">
            <a:off x="7433791" y="1622337"/>
            <a:ext cx="66850" cy="33457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a:stCxn id="55" idx="0"/>
          </p:cNvCxnSpPr>
          <p:nvPr/>
        </p:nvCxnSpPr>
        <p:spPr>
          <a:xfrm flipV="1">
            <a:off x="6799734" y="1621080"/>
            <a:ext cx="180749" cy="3358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flipH="1" flipV="1">
            <a:off x="6980484" y="1621079"/>
            <a:ext cx="66850" cy="33457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a:stCxn id="51" idx="0"/>
            <a:endCxn id="44" idx="2"/>
          </p:cNvCxnSpPr>
          <p:nvPr/>
        </p:nvCxnSpPr>
        <p:spPr>
          <a:xfrm flipV="1">
            <a:off x="6553701" y="1622337"/>
            <a:ext cx="63073" cy="3333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a:stCxn id="44" idx="0"/>
            <a:endCxn id="37" idx="2"/>
          </p:cNvCxnSpPr>
          <p:nvPr/>
        </p:nvCxnSpPr>
        <p:spPr>
          <a:xfrm flipV="1">
            <a:off x="6616774" y="1099661"/>
            <a:ext cx="217483" cy="4536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775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err="1">
                <a:latin typeface="Helvetica"/>
                <a:cs typeface="Helvetica"/>
              </a:rPr>
              <a:t>Search</a:t>
            </a:r>
            <a:r>
              <a:rPr lang="it-IT" b="1" dirty="0">
                <a:latin typeface="Helvetica"/>
                <a:cs typeface="Helvetica"/>
              </a:rPr>
              <a:t> in CSP</a:t>
            </a:r>
          </a:p>
        </p:txBody>
      </p:sp>
      <p:sp>
        <p:nvSpPr>
          <p:cNvPr id="9" name="Segnaposto contenuto 8"/>
          <p:cNvSpPr>
            <a:spLocks noGrp="1"/>
          </p:cNvSpPr>
          <p:nvPr>
            <p:ph idx="1"/>
          </p:nvPr>
        </p:nvSpPr>
        <p:spPr>
          <a:xfrm>
            <a:off x="108520" y="1268760"/>
            <a:ext cx="9144000" cy="5501208"/>
          </a:xfrm>
        </p:spPr>
        <p:txBody>
          <a:bodyPr>
            <a:normAutofit fontScale="92500" lnSpcReduction="10000"/>
          </a:bodyPr>
          <a:lstStyle/>
          <a:p>
            <a:r>
              <a:rPr lang="it-IT" sz="3000" dirty="0">
                <a:latin typeface="Helvetica"/>
                <a:cs typeface="Helvetica"/>
              </a:rPr>
              <a:t>Nel calcolo che ci ha portati a </a:t>
            </a:r>
            <a:r>
              <a:rPr lang="it-IT" sz="3000" dirty="0" err="1">
                <a:latin typeface="Helvetica"/>
                <a:cs typeface="Helvetica"/>
              </a:rPr>
              <a:t>n!d</a:t>
            </a:r>
            <a:r>
              <a:rPr lang="it-IT" sz="3000" baseline="30000" dirty="0" err="1">
                <a:latin typeface="Helvetica"/>
                <a:cs typeface="Helvetica"/>
              </a:rPr>
              <a:t>n</a:t>
            </a:r>
            <a:r>
              <a:rPr lang="it-IT" sz="3000" dirty="0">
                <a:latin typeface="Helvetica"/>
                <a:cs typeface="Helvetica"/>
              </a:rPr>
              <a:t>,</a:t>
            </a:r>
            <a:br>
              <a:rPr lang="it-IT" sz="3000" dirty="0">
                <a:latin typeface="Helvetica"/>
                <a:cs typeface="Helvetica"/>
              </a:rPr>
            </a:br>
            <a:r>
              <a:rPr lang="it-IT" sz="3000" dirty="0">
                <a:latin typeface="Helvetica"/>
                <a:cs typeface="Helvetica"/>
              </a:rPr>
              <a:t>ci siamo concentrati sui vari </a:t>
            </a:r>
            <a:r>
              <a:rPr lang="it-IT" sz="3000" dirty="0" err="1">
                <a:latin typeface="Helvetica"/>
                <a:cs typeface="Helvetica"/>
              </a:rPr>
              <a:t>path</a:t>
            </a:r>
            <a:br>
              <a:rPr lang="it-IT" sz="3000" baseline="30000" dirty="0">
                <a:latin typeface="Helvetica"/>
                <a:cs typeface="Helvetica"/>
              </a:rPr>
            </a:br>
            <a:r>
              <a:rPr lang="it-IT" sz="3000" dirty="0">
                <a:latin typeface="Helvetica"/>
                <a:cs typeface="Helvetica"/>
              </a:rPr>
              <a:t>nell’albero.</a:t>
            </a:r>
          </a:p>
          <a:p>
            <a:r>
              <a:rPr lang="it-IT" sz="3000" dirty="0">
                <a:latin typeface="Helvetica"/>
                <a:cs typeface="Helvetica"/>
              </a:rPr>
              <a:t>Ci sono diversi </a:t>
            </a:r>
            <a:r>
              <a:rPr lang="it-IT" sz="3000" dirty="0" err="1">
                <a:latin typeface="Helvetica"/>
                <a:cs typeface="Helvetica"/>
              </a:rPr>
              <a:t>path</a:t>
            </a:r>
            <a:r>
              <a:rPr lang="it-IT" sz="3000" dirty="0">
                <a:latin typeface="Helvetica"/>
                <a:cs typeface="Helvetica"/>
              </a:rPr>
              <a:t> che portano allo stesso assegnamento finale e tale differenza deriva solo dall’ordine con cui scegliamo le variabili a cui assegnare valori</a:t>
            </a:r>
          </a:p>
          <a:p>
            <a:r>
              <a:rPr lang="it-IT" sz="3000" dirty="0">
                <a:latin typeface="Helvetica"/>
                <a:cs typeface="Helvetica"/>
              </a:rPr>
              <a:t>L’ordine con cui assegno i valori</a:t>
            </a:r>
          </a:p>
          <a:p>
            <a:pPr lvl="1"/>
            <a:r>
              <a:rPr lang="it-IT" sz="2600" dirty="0">
                <a:latin typeface="Helvetica"/>
                <a:cs typeface="Helvetica"/>
              </a:rPr>
              <a:t>non influenza il risultato finale (</a:t>
            </a:r>
            <a:r>
              <a:rPr lang="it-IT" sz="2400" dirty="0" err="1">
                <a:latin typeface="Helvetica"/>
                <a:cs typeface="Helvetica"/>
              </a:rPr>
              <a:t>d</a:t>
            </a:r>
            <a:r>
              <a:rPr lang="it-IT" sz="2400" baseline="30000" dirty="0" err="1">
                <a:latin typeface="Helvetica"/>
                <a:cs typeface="Helvetica"/>
              </a:rPr>
              <a:t>n</a:t>
            </a:r>
            <a:r>
              <a:rPr lang="it-IT" sz="2400" baseline="30000" dirty="0">
                <a:latin typeface="Helvetica"/>
                <a:cs typeface="Helvetica"/>
              </a:rPr>
              <a:t> </a:t>
            </a:r>
            <a:r>
              <a:rPr lang="it-IT" sz="2400" dirty="0">
                <a:latin typeface="Helvetica"/>
                <a:cs typeface="Helvetica"/>
              </a:rPr>
              <a:t>possibili risultati diversi)</a:t>
            </a:r>
          </a:p>
          <a:p>
            <a:pPr lvl="1"/>
            <a:r>
              <a:rPr lang="it-IT" sz="2400" dirty="0">
                <a:latin typeface="Helvetica"/>
                <a:cs typeface="Helvetica"/>
              </a:rPr>
              <a:t>bensì influenza il modo in cui vi arrivo (</a:t>
            </a:r>
            <a:r>
              <a:rPr lang="it-IT" sz="2400" dirty="0" err="1">
                <a:latin typeface="Helvetica"/>
                <a:cs typeface="Helvetica"/>
              </a:rPr>
              <a:t>n!d</a:t>
            </a:r>
            <a:r>
              <a:rPr lang="it-IT" sz="2400" baseline="30000" dirty="0" err="1">
                <a:latin typeface="Helvetica"/>
                <a:cs typeface="Helvetica"/>
              </a:rPr>
              <a:t>n</a:t>
            </a:r>
            <a:r>
              <a:rPr lang="it-IT" sz="2400" baseline="30000" dirty="0">
                <a:latin typeface="Helvetica"/>
                <a:cs typeface="Helvetica"/>
              </a:rPr>
              <a:t> </a:t>
            </a:r>
            <a:r>
              <a:rPr lang="it-IT" sz="2400" dirty="0">
                <a:latin typeface="Helvetica"/>
                <a:cs typeface="Helvetica"/>
              </a:rPr>
              <a:t>possibili </a:t>
            </a:r>
            <a:r>
              <a:rPr lang="it-IT" sz="2400" dirty="0" err="1">
                <a:latin typeface="Helvetica"/>
                <a:cs typeface="Helvetica"/>
              </a:rPr>
              <a:t>path</a:t>
            </a:r>
            <a:r>
              <a:rPr lang="it-IT" sz="2400" dirty="0">
                <a:latin typeface="Helvetica"/>
                <a:cs typeface="Helvetica"/>
              </a:rPr>
              <a:t>)</a:t>
            </a:r>
          </a:p>
          <a:p>
            <a:r>
              <a:rPr lang="it-IT" sz="3000" dirty="0">
                <a:latin typeface="Helvetica"/>
                <a:cs typeface="Helvetica"/>
              </a:rPr>
              <a:t>L’ordine non conta nei CSP, quindi possiamo restringere l’albero considerando solo una variabile per livello</a:t>
            </a:r>
          </a:p>
        </p:txBody>
      </p:sp>
      <p:sp>
        <p:nvSpPr>
          <p:cNvPr id="23" name="Rettangolo 22"/>
          <p:cNvSpPr/>
          <p:nvPr/>
        </p:nvSpPr>
        <p:spPr>
          <a:xfrm flipH="1">
            <a:off x="7599298" y="226122"/>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7" name="Rettangolo 26"/>
          <p:cNvSpPr/>
          <p:nvPr/>
        </p:nvSpPr>
        <p:spPr>
          <a:xfrm flipH="1">
            <a:off x="7109046" y="578847"/>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0" name="Rettangolo 29"/>
          <p:cNvSpPr/>
          <p:nvPr/>
        </p:nvSpPr>
        <p:spPr>
          <a:xfrm flipH="1">
            <a:off x="7608671" y="583259"/>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1" name="Rettangolo 30"/>
          <p:cNvSpPr/>
          <p:nvPr/>
        </p:nvSpPr>
        <p:spPr>
          <a:xfrm flipH="1">
            <a:off x="8354329" y="597922"/>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4" name="Rettangolo 33"/>
          <p:cNvSpPr/>
          <p:nvPr/>
        </p:nvSpPr>
        <p:spPr>
          <a:xfrm flipH="1">
            <a:off x="7525771" y="1037991"/>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5" name="Rettangolo 34"/>
          <p:cNvSpPr/>
          <p:nvPr/>
        </p:nvSpPr>
        <p:spPr>
          <a:xfrm flipH="1">
            <a:off x="8025396" y="1042403"/>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6" name="Rettangolo 35"/>
          <p:cNvSpPr/>
          <p:nvPr/>
        </p:nvSpPr>
        <p:spPr>
          <a:xfrm flipH="1">
            <a:off x="8559544" y="1057067"/>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7" name="Rettangolo 36"/>
          <p:cNvSpPr/>
          <p:nvPr/>
        </p:nvSpPr>
        <p:spPr>
          <a:xfrm flipH="1">
            <a:off x="6799734" y="1030610"/>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8" name="Rettangolo 37"/>
          <p:cNvSpPr/>
          <p:nvPr/>
        </p:nvSpPr>
        <p:spPr>
          <a:xfrm flipH="1">
            <a:off x="7126745" y="1035022"/>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41" name="Rettangolo 40"/>
          <p:cNvSpPr/>
          <p:nvPr/>
        </p:nvSpPr>
        <p:spPr>
          <a:xfrm flipH="1">
            <a:off x="7399268" y="1553286"/>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42" name="Rettangolo 41"/>
          <p:cNvSpPr/>
          <p:nvPr/>
        </p:nvSpPr>
        <p:spPr>
          <a:xfrm flipH="1">
            <a:off x="7834406" y="1556660"/>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43" name="Rettangolo 42"/>
          <p:cNvSpPr/>
          <p:nvPr/>
        </p:nvSpPr>
        <p:spPr>
          <a:xfrm flipH="1">
            <a:off x="8676879" y="1554478"/>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44" name="Rettangolo 43"/>
          <p:cNvSpPr/>
          <p:nvPr/>
        </p:nvSpPr>
        <p:spPr>
          <a:xfrm flipH="1">
            <a:off x="6582251" y="1553286"/>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45" name="Rettangolo 44"/>
          <p:cNvSpPr/>
          <p:nvPr/>
        </p:nvSpPr>
        <p:spPr>
          <a:xfrm flipH="1">
            <a:off x="6949757" y="1553286"/>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48" name="Rettangolo 47"/>
          <p:cNvSpPr/>
          <p:nvPr/>
        </p:nvSpPr>
        <p:spPr>
          <a:xfrm flipH="1">
            <a:off x="7466118" y="1956907"/>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49" name="Rettangolo 48"/>
          <p:cNvSpPr/>
          <p:nvPr/>
        </p:nvSpPr>
        <p:spPr>
          <a:xfrm flipH="1">
            <a:off x="7868929" y="1956907"/>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50" name="Rettangolo 49"/>
          <p:cNvSpPr/>
          <p:nvPr/>
        </p:nvSpPr>
        <p:spPr>
          <a:xfrm flipH="1">
            <a:off x="8663113" y="1970273"/>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51" name="Rettangolo 50"/>
          <p:cNvSpPr/>
          <p:nvPr/>
        </p:nvSpPr>
        <p:spPr>
          <a:xfrm flipH="1">
            <a:off x="6519178" y="1955650"/>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52" name="Rettangolo 51"/>
          <p:cNvSpPr/>
          <p:nvPr/>
        </p:nvSpPr>
        <p:spPr>
          <a:xfrm flipH="1">
            <a:off x="7018803" y="1958274"/>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53" name="Rettangolo 52"/>
          <p:cNvSpPr/>
          <p:nvPr/>
        </p:nvSpPr>
        <p:spPr>
          <a:xfrm flipH="1">
            <a:off x="7663863" y="1956907"/>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54" name="Rettangolo 53"/>
          <p:cNvSpPr/>
          <p:nvPr/>
        </p:nvSpPr>
        <p:spPr>
          <a:xfrm flipH="1">
            <a:off x="8128965" y="1961319"/>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55" name="Rettangolo 54"/>
          <p:cNvSpPr/>
          <p:nvPr/>
        </p:nvSpPr>
        <p:spPr>
          <a:xfrm flipH="1">
            <a:off x="6765211" y="1956907"/>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56" name="Rettangolo 55"/>
          <p:cNvSpPr/>
          <p:nvPr/>
        </p:nvSpPr>
        <p:spPr>
          <a:xfrm flipH="1">
            <a:off x="7264836" y="1953939"/>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59" name="Rettangolo 58"/>
          <p:cNvSpPr/>
          <p:nvPr/>
        </p:nvSpPr>
        <p:spPr>
          <a:xfrm flipH="1">
            <a:off x="8888477" y="1970273"/>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60" name="Rettangolo 59"/>
          <p:cNvSpPr/>
          <p:nvPr/>
        </p:nvSpPr>
        <p:spPr>
          <a:xfrm flipH="1">
            <a:off x="8388852" y="1967656"/>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62" name="Rettangolo 61"/>
          <p:cNvSpPr/>
          <p:nvPr/>
        </p:nvSpPr>
        <p:spPr>
          <a:xfrm flipH="1">
            <a:off x="8285283" y="1557852"/>
            <a:ext cx="69046" cy="69051"/>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67" name="Connettore 1 66"/>
          <p:cNvCxnSpPr>
            <a:stCxn id="23" idx="1"/>
            <a:endCxn id="31" idx="0"/>
          </p:cNvCxnSpPr>
          <p:nvPr/>
        </p:nvCxnSpPr>
        <p:spPr>
          <a:xfrm>
            <a:off x="7668344" y="260648"/>
            <a:ext cx="720508" cy="33727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a:stCxn id="23" idx="2"/>
            <a:endCxn id="30" idx="0"/>
          </p:cNvCxnSpPr>
          <p:nvPr/>
        </p:nvCxnSpPr>
        <p:spPr>
          <a:xfrm>
            <a:off x="7633821" y="295173"/>
            <a:ext cx="9373" cy="28808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a:stCxn id="23" idx="3"/>
            <a:endCxn id="27" idx="0"/>
          </p:cNvCxnSpPr>
          <p:nvPr/>
        </p:nvCxnSpPr>
        <p:spPr>
          <a:xfrm flipH="1">
            <a:off x="7143569" y="260648"/>
            <a:ext cx="455729" cy="31819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a:stCxn id="36" idx="0"/>
            <a:endCxn id="31" idx="1"/>
          </p:cNvCxnSpPr>
          <p:nvPr/>
        </p:nvCxnSpPr>
        <p:spPr>
          <a:xfrm flipH="1" flipV="1">
            <a:off x="8423375" y="632448"/>
            <a:ext cx="170692" cy="4246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a:endCxn id="31" idx="2"/>
          </p:cNvCxnSpPr>
          <p:nvPr/>
        </p:nvCxnSpPr>
        <p:spPr>
          <a:xfrm flipV="1">
            <a:off x="8094442" y="666973"/>
            <a:ext cx="294410" cy="36804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a:stCxn id="34" idx="0"/>
            <a:endCxn id="30" idx="2"/>
          </p:cNvCxnSpPr>
          <p:nvPr/>
        </p:nvCxnSpPr>
        <p:spPr>
          <a:xfrm flipV="1">
            <a:off x="7560294" y="652310"/>
            <a:ext cx="82900" cy="38568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a:stCxn id="38" idx="0"/>
            <a:endCxn id="27" idx="2"/>
          </p:cNvCxnSpPr>
          <p:nvPr/>
        </p:nvCxnSpPr>
        <p:spPr>
          <a:xfrm flipH="1" flipV="1">
            <a:off x="7143568" y="647897"/>
            <a:ext cx="17699" cy="3871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a:stCxn id="37" idx="0"/>
            <a:endCxn id="27" idx="2"/>
          </p:cNvCxnSpPr>
          <p:nvPr/>
        </p:nvCxnSpPr>
        <p:spPr>
          <a:xfrm flipV="1">
            <a:off x="6834257" y="647897"/>
            <a:ext cx="309311" cy="3827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Connettore 1 83"/>
          <p:cNvCxnSpPr>
            <a:stCxn id="43" idx="0"/>
            <a:endCxn id="36" idx="2"/>
          </p:cNvCxnSpPr>
          <p:nvPr/>
        </p:nvCxnSpPr>
        <p:spPr>
          <a:xfrm flipH="1" flipV="1">
            <a:off x="8594067" y="1126118"/>
            <a:ext cx="117335" cy="4283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Connettore 1 84"/>
          <p:cNvCxnSpPr>
            <a:stCxn id="59" idx="0"/>
            <a:endCxn id="43" idx="2"/>
          </p:cNvCxnSpPr>
          <p:nvPr/>
        </p:nvCxnSpPr>
        <p:spPr>
          <a:xfrm flipH="1" flipV="1">
            <a:off x="8711402" y="1623529"/>
            <a:ext cx="211598" cy="3467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Connettore 1 85"/>
          <p:cNvCxnSpPr>
            <a:stCxn id="50" idx="0"/>
            <a:endCxn id="43" idx="2"/>
          </p:cNvCxnSpPr>
          <p:nvPr/>
        </p:nvCxnSpPr>
        <p:spPr>
          <a:xfrm flipV="1">
            <a:off x="8697636" y="1623529"/>
            <a:ext cx="13766" cy="3467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Connettore 1 86"/>
          <p:cNvCxnSpPr>
            <a:stCxn id="62" idx="0"/>
            <a:endCxn id="36" idx="2"/>
          </p:cNvCxnSpPr>
          <p:nvPr/>
        </p:nvCxnSpPr>
        <p:spPr>
          <a:xfrm flipV="1">
            <a:off x="8319806" y="1126118"/>
            <a:ext cx="274261" cy="4317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Connettore 1 87"/>
          <p:cNvCxnSpPr>
            <a:stCxn id="60" idx="0"/>
            <a:endCxn id="62" idx="2"/>
          </p:cNvCxnSpPr>
          <p:nvPr/>
        </p:nvCxnSpPr>
        <p:spPr>
          <a:xfrm flipH="1" flipV="1">
            <a:off x="8319806" y="1626903"/>
            <a:ext cx="103569" cy="34075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Connettore 1 88"/>
          <p:cNvCxnSpPr>
            <a:stCxn id="54" idx="0"/>
            <a:endCxn id="62" idx="2"/>
          </p:cNvCxnSpPr>
          <p:nvPr/>
        </p:nvCxnSpPr>
        <p:spPr>
          <a:xfrm flipV="1">
            <a:off x="8163488" y="1626903"/>
            <a:ext cx="156319" cy="33441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Connettore 1 89"/>
          <p:cNvCxnSpPr>
            <a:stCxn id="42" idx="0"/>
            <a:endCxn id="35" idx="2"/>
          </p:cNvCxnSpPr>
          <p:nvPr/>
        </p:nvCxnSpPr>
        <p:spPr>
          <a:xfrm flipV="1">
            <a:off x="7868929" y="1111454"/>
            <a:ext cx="190990" cy="4452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Connettore 1 90"/>
          <p:cNvCxnSpPr>
            <a:stCxn id="49" idx="0"/>
            <a:endCxn id="42" idx="2"/>
          </p:cNvCxnSpPr>
          <p:nvPr/>
        </p:nvCxnSpPr>
        <p:spPr>
          <a:xfrm flipH="1" flipV="1">
            <a:off x="7868929" y="1625711"/>
            <a:ext cx="34523" cy="3311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Connettore 1 91"/>
          <p:cNvCxnSpPr>
            <a:stCxn id="53" idx="0"/>
            <a:endCxn id="42" idx="2"/>
          </p:cNvCxnSpPr>
          <p:nvPr/>
        </p:nvCxnSpPr>
        <p:spPr>
          <a:xfrm flipV="1">
            <a:off x="7698385" y="1625711"/>
            <a:ext cx="170544" cy="3311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Connettore 1 92"/>
          <p:cNvCxnSpPr>
            <a:stCxn id="41" idx="0"/>
            <a:endCxn id="34" idx="2"/>
          </p:cNvCxnSpPr>
          <p:nvPr/>
        </p:nvCxnSpPr>
        <p:spPr>
          <a:xfrm flipV="1">
            <a:off x="7433791" y="1107042"/>
            <a:ext cx="126503" cy="4462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a:stCxn id="45" idx="0"/>
            <a:endCxn id="38" idx="2"/>
          </p:cNvCxnSpPr>
          <p:nvPr/>
        </p:nvCxnSpPr>
        <p:spPr>
          <a:xfrm flipV="1">
            <a:off x="6984280" y="1104073"/>
            <a:ext cx="176988" cy="4492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Connettore 1 94"/>
          <p:cNvCxnSpPr>
            <a:stCxn id="56" idx="0"/>
            <a:endCxn id="41" idx="2"/>
          </p:cNvCxnSpPr>
          <p:nvPr/>
        </p:nvCxnSpPr>
        <p:spPr>
          <a:xfrm flipV="1">
            <a:off x="7299359" y="1622337"/>
            <a:ext cx="134431" cy="33160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Connettore 1 95"/>
          <p:cNvCxnSpPr>
            <a:stCxn id="48" idx="0"/>
            <a:endCxn id="41" idx="2"/>
          </p:cNvCxnSpPr>
          <p:nvPr/>
        </p:nvCxnSpPr>
        <p:spPr>
          <a:xfrm flipH="1" flipV="1">
            <a:off x="7433791" y="1622337"/>
            <a:ext cx="66850" cy="33457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a:stCxn id="55" idx="0"/>
          </p:cNvCxnSpPr>
          <p:nvPr/>
        </p:nvCxnSpPr>
        <p:spPr>
          <a:xfrm flipV="1">
            <a:off x="6799734" y="1621080"/>
            <a:ext cx="180749" cy="3358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flipH="1" flipV="1">
            <a:off x="6980484" y="1621079"/>
            <a:ext cx="66850" cy="33457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a:stCxn id="51" idx="0"/>
            <a:endCxn id="44" idx="2"/>
          </p:cNvCxnSpPr>
          <p:nvPr/>
        </p:nvCxnSpPr>
        <p:spPr>
          <a:xfrm flipV="1">
            <a:off x="6553701" y="1622337"/>
            <a:ext cx="63073" cy="3333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a:stCxn id="44" idx="0"/>
            <a:endCxn id="37" idx="2"/>
          </p:cNvCxnSpPr>
          <p:nvPr/>
        </p:nvCxnSpPr>
        <p:spPr>
          <a:xfrm flipV="1">
            <a:off x="6616774" y="1099661"/>
            <a:ext cx="217483" cy="4536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629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Esempio: mappa Australia</a:t>
            </a:r>
          </a:p>
        </p:txBody>
      </p:sp>
      <p:sp>
        <p:nvSpPr>
          <p:cNvPr id="23" name="Rettangolo 22"/>
          <p:cNvSpPr/>
          <p:nvPr/>
        </p:nvSpPr>
        <p:spPr>
          <a:xfrm flipH="1">
            <a:off x="4594135" y="1556792"/>
            <a:ext cx="130301" cy="13031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7" name="Rettangolo 26"/>
          <p:cNvSpPr/>
          <p:nvPr/>
        </p:nvSpPr>
        <p:spPr>
          <a:xfrm flipH="1">
            <a:off x="3668951" y="2222440"/>
            <a:ext cx="130301" cy="13031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0" name="Rettangolo 29"/>
          <p:cNvSpPr/>
          <p:nvPr/>
        </p:nvSpPr>
        <p:spPr>
          <a:xfrm flipH="1">
            <a:off x="4611824" y="2230767"/>
            <a:ext cx="130301" cy="13031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1" name="Rettangolo 30"/>
          <p:cNvSpPr/>
          <p:nvPr/>
        </p:nvSpPr>
        <p:spPr>
          <a:xfrm flipH="1">
            <a:off x="6018999" y="2258438"/>
            <a:ext cx="130301" cy="13031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7" name="Rettangolo 36"/>
          <p:cNvSpPr/>
          <p:nvPr/>
        </p:nvSpPr>
        <p:spPr>
          <a:xfrm flipH="1">
            <a:off x="3085230" y="3074989"/>
            <a:ext cx="130301" cy="13031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38" name="Rettangolo 37"/>
          <p:cNvSpPr/>
          <p:nvPr/>
        </p:nvSpPr>
        <p:spPr>
          <a:xfrm flipH="1">
            <a:off x="3702352" y="3083316"/>
            <a:ext cx="130301" cy="13031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44" name="Rettangolo 43"/>
          <p:cNvSpPr/>
          <p:nvPr/>
        </p:nvSpPr>
        <p:spPr>
          <a:xfrm flipH="1">
            <a:off x="2674805" y="4061363"/>
            <a:ext cx="130301" cy="13031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45" name="Rettangolo 44"/>
          <p:cNvSpPr/>
          <p:nvPr/>
        </p:nvSpPr>
        <p:spPr>
          <a:xfrm flipH="1">
            <a:off x="3368347" y="4061363"/>
            <a:ext cx="130301" cy="130310"/>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67" name="Connettore 1 66"/>
          <p:cNvCxnSpPr>
            <a:stCxn id="23" idx="1"/>
            <a:endCxn id="31" idx="0"/>
          </p:cNvCxnSpPr>
          <p:nvPr/>
        </p:nvCxnSpPr>
        <p:spPr>
          <a:xfrm>
            <a:off x="4724436" y="1621948"/>
            <a:ext cx="1359714" cy="6364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Connettore 1 67"/>
          <p:cNvCxnSpPr>
            <a:stCxn id="23" idx="2"/>
            <a:endCxn id="30" idx="0"/>
          </p:cNvCxnSpPr>
          <p:nvPr/>
        </p:nvCxnSpPr>
        <p:spPr>
          <a:xfrm>
            <a:off x="4659286" y="1687102"/>
            <a:ext cx="17688" cy="5436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Connettore 1 68"/>
          <p:cNvCxnSpPr>
            <a:stCxn id="23" idx="3"/>
            <a:endCxn id="27" idx="0"/>
          </p:cNvCxnSpPr>
          <p:nvPr/>
        </p:nvCxnSpPr>
        <p:spPr>
          <a:xfrm flipH="1">
            <a:off x="3734102" y="1621948"/>
            <a:ext cx="860034" cy="60049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Connettore 1 71"/>
          <p:cNvCxnSpPr>
            <a:endCxn id="31" idx="2"/>
          </p:cNvCxnSpPr>
          <p:nvPr/>
        </p:nvCxnSpPr>
        <p:spPr>
          <a:xfrm flipH="1" flipV="1">
            <a:off x="6084149" y="2388748"/>
            <a:ext cx="72027" cy="3201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Connettore 1 72"/>
          <p:cNvCxnSpPr>
            <a:endCxn id="31" idx="2"/>
          </p:cNvCxnSpPr>
          <p:nvPr/>
        </p:nvCxnSpPr>
        <p:spPr>
          <a:xfrm flipV="1">
            <a:off x="5940152" y="2388748"/>
            <a:ext cx="143997" cy="32017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Connettore 1 73"/>
          <p:cNvCxnSpPr>
            <a:endCxn id="30" idx="2"/>
          </p:cNvCxnSpPr>
          <p:nvPr/>
        </p:nvCxnSpPr>
        <p:spPr>
          <a:xfrm flipV="1">
            <a:off x="4572000" y="2361077"/>
            <a:ext cx="104974" cy="4198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Connettore 1 74"/>
          <p:cNvCxnSpPr>
            <a:stCxn id="38" idx="0"/>
            <a:endCxn id="27" idx="2"/>
          </p:cNvCxnSpPr>
          <p:nvPr/>
        </p:nvCxnSpPr>
        <p:spPr>
          <a:xfrm flipH="1" flipV="1">
            <a:off x="3734100" y="2352749"/>
            <a:ext cx="33401" cy="7305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Connettore 1 75"/>
          <p:cNvCxnSpPr>
            <a:stCxn id="37" idx="0"/>
            <a:endCxn id="27" idx="2"/>
          </p:cNvCxnSpPr>
          <p:nvPr/>
        </p:nvCxnSpPr>
        <p:spPr>
          <a:xfrm flipV="1">
            <a:off x="3150380" y="2352749"/>
            <a:ext cx="583719" cy="7222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Connettore 1 93"/>
          <p:cNvCxnSpPr>
            <a:endCxn id="38" idx="2"/>
          </p:cNvCxnSpPr>
          <p:nvPr/>
        </p:nvCxnSpPr>
        <p:spPr>
          <a:xfrm flipV="1">
            <a:off x="3635896" y="3213626"/>
            <a:ext cx="131606" cy="4313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Connettore 1 96"/>
          <p:cNvCxnSpPr/>
          <p:nvPr/>
        </p:nvCxnSpPr>
        <p:spPr>
          <a:xfrm flipV="1">
            <a:off x="3347864" y="4189302"/>
            <a:ext cx="78468" cy="31981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Connettore 1 97"/>
          <p:cNvCxnSpPr>
            <a:stCxn id="45" idx="0"/>
            <a:endCxn id="37" idx="2"/>
          </p:cNvCxnSpPr>
          <p:nvPr/>
        </p:nvCxnSpPr>
        <p:spPr>
          <a:xfrm flipH="1" flipV="1">
            <a:off x="3150380" y="3205299"/>
            <a:ext cx="283117" cy="8560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Connettore 1 98"/>
          <p:cNvCxnSpPr>
            <a:endCxn id="44" idx="2"/>
          </p:cNvCxnSpPr>
          <p:nvPr/>
        </p:nvCxnSpPr>
        <p:spPr>
          <a:xfrm flipV="1">
            <a:off x="2627784" y="4191673"/>
            <a:ext cx="112171" cy="3894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Connettore 1 99"/>
          <p:cNvCxnSpPr>
            <a:stCxn id="44" idx="0"/>
            <a:endCxn id="37" idx="2"/>
          </p:cNvCxnSpPr>
          <p:nvPr/>
        </p:nvCxnSpPr>
        <p:spPr>
          <a:xfrm flipV="1">
            <a:off x="2739955" y="3205300"/>
            <a:ext cx="410425" cy="8560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asellaDiTesto 3"/>
          <p:cNvSpPr txBox="1"/>
          <p:nvPr/>
        </p:nvSpPr>
        <p:spPr>
          <a:xfrm>
            <a:off x="2758733" y="2060848"/>
            <a:ext cx="877163" cy="369332"/>
          </a:xfrm>
          <a:prstGeom prst="rect">
            <a:avLst/>
          </a:prstGeom>
          <a:noFill/>
        </p:spPr>
        <p:txBody>
          <a:bodyPr wrap="none" rtlCol="0">
            <a:spAutoFit/>
          </a:bodyPr>
          <a:lstStyle/>
          <a:p>
            <a:r>
              <a:rPr lang="it-IT" dirty="0">
                <a:latin typeface="Helvetica"/>
                <a:cs typeface="Helvetica"/>
              </a:rPr>
              <a:t>WA = </a:t>
            </a:r>
            <a:r>
              <a:rPr lang="it-IT" dirty="0" err="1">
                <a:latin typeface="Helvetica"/>
                <a:cs typeface="Helvetica"/>
              </a:rPr>
              <a:t>r</a:t>
            </a:r>
            <a:endParaRPr lang="it-IT" dirty="0">
              <a:latin typeface="Helvetica"/>
              <a:cs typeface="Helvetica"/>
            </a:endParaRPr>
          </a:p>
        </p:txBody>
      </p:sp>
      <p:sp>
        <p:nvSpPr>
          <p:cNvPr id="58" name="CasellaDiTesto 57"/>
          <p:cNvSpPr txBox="1"/>
          <p:nvPr/>
        </p:nvSpPr>
        <p:spPr>
          <a:xfrm>
            <a:off x="4716016" y="2060848"/>
            <a:ext cx="928459" cy="369332"/>
          </a:xfrm>
          <a:prstGeom prst="rect">
            <a:avLst/>
          </a:prstGeom>
          <a:noFill/>
        </p:spPr>
        <p:txBody>
          <a:bodyPr wrap="none" rtlCol="0">
            <a:spAutoFit/>
          </a:bodyPr>
          <a:lstStyle/>
          <a:p>
            <a:r>
              <a:rPr lang="it-IT" dirty="0">
                <a:latin typeface="Helvetica"/>
                <a:cs typeface="Helvetica"/>
              </a:rPr>
              <a:t>WA = v</a:t>
            </a:r>
          </a:p>
        </p:txBody>
      </p:sp>
      <p:sp>
        <p:nvSpPr>
          <p:cNvPr id="61" name="CasellaDiTesto 60"/>
          <p:cNvSpPr txBox="1"/>
          <p:nvPr/>
        </p:nvSpPr>
        <p:spPr>
          <a:xfrm>
            <a:off x="6156176" y="2060848"/>
            <a:ext cx="928459" cy="369332"/>
          </a:xfrm>
          <a:prstGeom prst="rect">
            <a:avLst/>
          </a:prstGeom>
          <a:noFill/>
        </p:spPr>
        <p:txBody>
          <a:bodyPr wrap="none" rtlCol="0">
            <a:spAutoFit/>
          </a:bodyPr>
          <a:lstStyle/>
          <a:p>
            <a:r>
              <a:rPr lang="it-IT" dirty="0">
                <a:latin typeface="Helvetica"/>
                <a:cs typeface="Helvetica"/>
              </a:rPr>
              <a:t>WA = b</a:t>
            </a:r>
          </a:p>
        </p:txBody>
      </p:sp>
      <p:cxnSp>
        <p:nvCxnSpPr>
          <p:cNvPr id="63" name="Connettore 1 62"/>
          <p:cNvCxnSpPr>
            <a:endCxn id="30" idx="2"/>
          </p:cNvCxnSpPr>
          <p:nvPr/>
        </p:nvCxnSpPr>
        <p:spPr>
          <a:xfrm flipH="1" flipV="1">
            <a:off x="4676974" y="2361077"/>
            <a:ext cx="111050" cy="4198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CasellaDiTesto 64"/>
          <p:cNvSpPr txBox="1"/>
          <p:nvPr/>
        </p:nvSpPr>
        <p:spPr>
          <a:xfrm>
            <a:off x="2182669" y="2782669"/>
            <a:ext cx="877163" cy="646331"/>
          </a:xfrm>
          <a:prstGeom prst="rect">
            <a:avLst/>
          </a:prstGeom>
          <a:noFill/>
        </p:spPr>
        <p:txBody>
          <a:bodyPr wrap="none" rtlCol="0">
            <a:spAutoFit/>
          </a:bodyPr>
          <a:lstStyle/>
          <a:p>
            <a:r>
              <a:rPr lang="it-IT" dirty="0">
                <a:latin typeface="Helvetica"/>
                <a:cs typeface="Helvetica"/>
              </a:rPr>
              <a:t>WA = </a:t>
            </a:r>
            <a:r>
              <a:rPr lang="it-IT" dirty="0" err="1">
                <a:latin typeface="Helvetica"/>
                <a:cs typeface="Helvetica"/>
              </a:rPr>
              <a:t>r</a:t>
            </a:r>
            <a:endParaRPr lang="it-IT" dirty="0">
              <a:latin typeface="Helvetica"/>
              <a:cs typeface="Helvetica"/>
            </a:endParaRPr>
          </a:p>
          <a:p>
            <a:r>
              <a:rPr lang="it-IT" dirty="0">
                <a:latin typeface="Helvetica"/>
                <a:cs typeface="Helvetica"/>
              </a:rPr>
              <a:t>NT = v</a:t>
            </a:r>
          </a:p>
        </p:txBody>
      </p:sp>
      <p:sp>
        <p:nvSpPr>
          <p:cNvPr id="66" name="CasellaDiTesto 65"/>
          <p:cNvSpPr txBox="1"/>
          <p:nvPr/>
        </p:nvSpPr>
        <p:spPr>
          <a:xfrm>
            <a:off x="3851920" y="2854677"/>
            <a:ext cx="877163" cy="646331"/>
          </a:xfrm>
          <a:prstGeom prst="rect">
            <a:avLst/>
          </a:prstGeom>
          <a:noFill/>
        </p:spPr>
        <p:txBody>
          <a:bodyPr wrap="none" rtlCol="0">
            <a:spAutoFit/>
          </a:bodyPr>
          <a:lstStyle/>
          <a:p>
            <a:r>
              <a:rPr lang="it-IT" dirty="0">
                <a:latin typeface="Helvetica"/>
                <a:cs typeface="Helvetica"/>
              </a:rPr>
              <a:t>WA = </a:t>
            </a:r>
            <a:r>
              <a:rPr lang="it-IT" dirty="0" err="1">
                <a:latin typeface="Helvetica"/>
                <a:cs typeface="Helvetica"/>
              </a:rPr>
              <a:t>r</a:t>
            </a:r>
            <a:endParaRPr lang="it-IT" dirty="0">
              <a:latin typeface="Helvetica"/>
              <a:cs typeface="Helvetica"/>
            </a:endParaRPr>
          </a:p>
          <a:p>
            <a:r>
              <a:rPr lang="it-IT" dirty="0">
                <a:latin typeface="Helvetica"/>
                <a:cs typeface="Helvetica"/>
              </a:rPr>
              <a:t>NT = b</a:t>
            </a:r>
          </a:p>
        </p:txBody>
      </p:sp>
      <p:cxnSp>
        <p:nvCxnSpPr>
          <p:cNvPr id="77" name="Connettore 1 76"/>
          <p:cNvCxnSpPr/>
          <p:nvPr/>
        </p:nvCxnSpPr>
        <p:spPr>
          <a:xfrm flipH="1" flipV="1">
            <a:off x="3779912" y="3212976"/>
            <a:ext cx="111050" cy="4198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CasellaDiTesto 77"/>
          <p:cNvSpPr txBox="1"/>
          <p:nvPr/>
        </p:nvSpPr>
        <p:spPr>
          <a:xfrm>
            <a:off x="1691680" y="3645024"/>
            <a:ext cx="877163" cy="923330"/>
          </a:xfrm>
          <a:prstGeom prst="rect">
            <a:avLst/>
          </a:prstGeom>
          <a:noFill/>
        </p:spPr>
        <p:txBody>
          <a:bodyPr wrap="none" rtlCol="0">
            <a:spAutoFit/>
          </a:bodyPr>
          <a:lstStyle/>
          <a:p>
            <a:r>
              <a:rPr lang="it-IT" dirty="0">
                <a:latin typeface="Helvetica"/>
                <a:cs typeface="Helvetica"/>
              </a:rPr>
              <a:t>WA = </a:t>
            </a:r>
            <a:r>
              <a:rPr lang="it-IT" dirty="0" err="1">
                <a:latin typeface="Helvetica"/>
                <a:cs typeface="Helvetica"/>
              </a:rPr>
              <a:t>r</a:t>
            </a:r>
            <a:endParaRPr lang="it-IT" dirty="0">
              <a:latin typeface="Helvetica"/>
              <a:cs typeface="Helvetica"/>
            </a:endParaRPr>
          </a:p>
          <a:p>
            <a:r>
              <a:rPr lang="it-IT" dirty="0">
                <a:latin typeface="Helvetica"/>
                <a:cs typeface="Helvetica"/>
              </a:rPr>
              <a:t>NT = v</a:t>
            </a:r>
          </a:p>
          <a:p>
            <a:r>
              <a:rPr lang="it-IT" dirty="0" err="1">
                <a:latin typeface="Helvetica"/>
                <a:cs typeface="Helvetica"/>
              </a:rPr>
              <a:t>Q</a:t>
            </a:r>
            <a:r>
              <a:rPr lang="it-IT" dirty="0">
                <a:latin typeface="Helvetica"/>
                <a:cs typeface="Helvetica"/>
              </a:rPr>
              <a:t> = </a:t>
            </a:r>
            <a:r>
              <a:rPr lang="it-IT" dirty="0" err="1">
                <a:latin typeface="Helvetica"/>
                <a:cs typeface="Helvetica"/>
              </a:rPr>
              <a:t>r</a:t>
            </a:r>
            <a:endParaRPr lang="it-IT" dirty="0">
              <a:latin typeface="Helvetica"/>
              <a:cs typeface="Helvetica"/>
            </a:endParaRPr>
          </a:p>
        </p:txBody>
      </p:sp>
      <p:sp>
        <p:nvSpPr>
          <p:cNvPr id="79" name="CasellaDiTesto 78"/>
          <p:cNvSpPr txBox="1"/>
          <p:nvPr/>
        </p:nvSpPr>
        <p:spPr>
          <a:xfrm>
            <a:off x="3550821" y="3729806"/>
            <a:ext cx="877163" cy="923330"/>
          </a:xfrm>
          <a:prstGeom prst="rect">
            <a:avLst/>
          </a:prstGeom>
          <a:noFill/>
        </p:spPr>
        <p:txBody>
          <a:bodyPr wrap="none" rtlCol="0">
            <a:spAutoFit/>
          </a:bodyPr>
          <a:lstStyle/>
          <a:p>
            <a:r>
              <a:rPr lang="it-IT" dirty="0">
                <a:latin typeface="Helvetica"/>
                <a:cs typeface="Helvetica"/>
              </a:rPr>
              <a:t>WA = </a:t>
            </a:r>
            <a:r>
              <a:rPr lang="it-IT" dirty="0" err="1">
                <a:latin typeface="Helvetica"/>
                <a:cs typeface="Helvetica"/>
              </a:rPr>
              <a:t>r</a:t>
            </a:r>
            <a:endParaRPr lang="it-IT" dirty="0">
              <a:latin typeface="Helvetica"/>
              <a:cs typeface="Helvetica"/>
            </a:endParaRPr>
          </a:p>
          <a:p>
            <a:r>
              <a:rPr lang="it-IT" dirty="0">
                <a:latin typeface="Helvetica"/>
                <a:cs typeface="Helvetica"/>
              </a:rPr>
              <a:t>NT = v</a:t>
            </a:r>
          </a:p>
          <a:p>
            <a:r>
              <a:rPr lang="it-IT" dirty="0" err="1">
                <a:latin typeface="Helvetica"/>
                <a:cs typeface="Helvetica"/>
              </a:rPr>
              <a:t>Q</a:t>
            </a:r>
            <a:r>
              <a:rPr lang="it-IT" dirty="0">
                <a:latin typeface="Helvetica"/>
                <a:cs typeface="Helvetica"/>
              </a:rPr>
              <a:t> = b</a:t>
            </a:r>
          </a:p>
        </p:txBody>
      </p:sp>
      <p:cxnSp>
        <p:nvCxnSpPr>
          <p:cNvPr id="80" name="Connettore 1 79"/>
          <p:cNvCxnSpPr/>
          <p:nvPr/>
        </p:nvCxnSpPr>
        <p:spPr>
          <a:xfrm flipH="1" flipV="1">
            <a:off x="2699792" y="4149080"/>
            <a:ext cx="111050" cy="4198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Connettore 1 80"/>
          <p:cNvCxnSpPr/>
          <p:nvPr/>
        </p:nvCxnSpPr>
        <p:spPr>
          <a:xfrm flipH="1" flipV="1">
            <a:off x="3419872" y="4149081"/>
            <a:ext cx="144016" cy="36003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Segnaposto contenuto 8"/>
          <p:cNvSpPr>
            <a:spLocks noGrp="1"/>
          </p:cNvSpPr>
          <p:nvPr>
            <p:ph idx="1"/>
          </p:nvPr>
        </p:nvSpPr>
        <p:spPr>
          <a:xfrm>
            <a:off x="108520" y="1744216"/>
            <a:ext cx="9144000" cy="5141168"/>
          </a:xfrm>
        </p:spPr>
        <p:txBody>
          <a:bodyPr>
            <a:normAutofit fontScale="92500" lnSpcReduction="10000"/>
          </a:bodyPr>
          <a:lstStyle/>
          <a:p>
            <a:endParaRPr lang="it-IT" sz="3000" dirty="0">
              <a:latin typeface="Helvetica"/>
              <a:cs typeface="Helvetica"/>
            </a:endParaRPr>
          </a:p>
          <a:p>
            <a:endParaRPr lang="it-IT" sz="3000" dirty="0">
              <a:latin typeface="Helvetica"/>
              <a:cs typeface="Helvetica"/>
            </a:endParaRPr>
          </a:p>
          <a:p>
            <a:endParaRPr lang="it-IT" sz="3000" dirty="0">
              <a:latin typeface="Helvetica"/>
              <a:cs typeface="Helvetica"/>
            </a:endParaRPr>
          </a:p>
          <a:p>
            <a:endParaRPr lang="it-IT" sz="3000" dirty="0">
              <a:latin typeface="Helvetica"/>
              <a:cs typeface="Helvetica"/>
            </a:endParaRPr>
          </a:p>
          <a:p>
            <a:endParaRPr lang="it-IT" sz="3000" dirty="0">
              <a:latin typeface="Helvetica"/>
              <a:cs typeface="Helvetica"/>
            </a:endParaRPr>
          </a:p>
          <a:p>
            <a:endParaRPr lang="it-IT" sz="3000" dirty="0">
              <a:latin typeface="Helvetica"/>
              <a:cs typeface="Helvetica"/>
            </a:endParaRPr>
          </a:p>
          <a:p>
            <a:r>
              <a:rPr lang="it-IT" sz="3000" dirty="0">
                <a:latin typeface="Helvetica"/>
                <a:cs typeface="Helvetica"/>
              </a:rPr>
              <a:t>In questo albero decidiamo di occuparci prima della variabile WA, poi di NT, poi di </a:t>
            </a:r>
            <a:r>
              <a:rPr lang="it-IT" sz="3000" dirty="0" err="1">
                <a:latin typeface="Helvetica"/>
                <a:cs typeface="Helvetica"/>
              </a:rPr>
              <a:t>Q</a:t>
            </a:r>
            <a:r>
              <a:rPr lang="it-IT" sz="3000" dirty="0">
                <a:latin typeface="Helvetica"/>
                <a:cs typeface="Helvetica"/>
              </a:rPr>
              <a:t>, etc.</a:t>
            </a:r>
          </a:p>
          <a:p>
            <a:r>
              <a:rPr lang="it-IT" sz="3000" dirty="0">
                <a:latin typeface="Helvetica"/>
                <a:cs typeface="Helvetica"/>
              </a:rPr>
              <a:t>Procedendo </a:t>
            </a:r>
            <a:r>
              <a:rPr lang="it-IT" sz="3000" dirty="0" err="1">
                <a:latin typeface="Helvetica"/>
                <a:cs typeface="Helvetica"/>
              </a:rPr>
              <a:t>depth</a:t>
            </a:r>
            <a:r>
              <a:rPr lang="it-IT" sz="3000" dirty="0">
                <a:latin typeface="Helvetica"/>
                <a:cs typeface="Helvetica"/>
              </a:rPr>
              <a:t>-first, si fa l’assegnamento a una variabile per volta e se si scopre un’inconsistenza, si torna indietro con backtracking.</a:t>
            </a:r>
          </a:p>
        </p:txBody>
      </p:sp>
    </p:spTree>
    <p:extLst>
      <p:ext uri="{BB962C8B-B14F-4D97-AF65-F5344CB8AC3E}">
        <p14:creationId xmlns:p14="http://schemas.microsoft.com/office/powerpoint/2010/main" val="1395901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0" y="0"/>
            <a:ext cx="9144000" cy="6858000"/>
          </a:xfrm>
          <a:prstGeom prst="rect">
            <a:avLst/>
          </a:prstGeom>
        </p:spPr>
      </p:pic>
      <p:sp>
        <p:nvSpPr>
          <p:cNvPr id="39" name="Rectangle 6"/>
          <p:cNvSpPr/>
          <p:nvPr/>
        </p:nvSpPr>
        <p:spPr>
          <a:xfrm>
            <a:off x="-5673" y="1124744"/>
            <a:ext cx="3888432" cy="1440160"/>
          </a:xfrm>
          <a:prstGeom prst="rect">
            <a:avLst/>
          </a:prstGeom>
          <a:solidFill>
            <a:schemeClr val="bg1">
              <a:alpha val="54000"/>
            </a:scheme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err="1">
                <a:solidFill>
                  <a:schemeClr val="tx1"/>
                </a:solidFill>
                <a:latin typeface="Helvetica"/>
                <a:cs typeface="Helvetica"/>
              </a:rPr>
              <a:t>Scelta</a:t>
            </a:r>
            <a:r>
              <a:rPr lang="en-US" sz="3000" dirty="0">
                <a:solidFill>
                  <a:schemeClr val="tx1"/>
                </a:solidFill>
                <a:latin typeface="Helvetica"/>
                <a:cs typeface="Helvetica"/>
              </a:rPr>
              <a:t> </a:t>
            </a:r>
            <a:r>
              <a:rPr lang="en-US" sz="3000" dirty="0" err="1">
                <a:solidFill>
                  <a:schemeClr val="tx1"/>
                </a:solidFill>
                <a:latin typeface="Helvetica"/>
                <a:cs typeface="Helvetica"/>
              </a:rPr>
              <a:t>dell’ordine</a:t>
            </a:r>
            <a:r>
              <a:rPr lang="en-US" sz="3000" dirty="0">
                <a:solidFill>
                  <a:schemeClr val="tx1"/>
                </a:solidFill>
                <a:latin typeface="Helvetica"/>
                <a:cs typeface="Helvetica"/>
              </a:rPr>
              <a:t> di </a:t>
            </a:r>
            <a:r>
              <a:rPr lang="en-US" sz="3000" dirty="0" err="1">
                <a:solidFill>
                  <a:schemeClr val="tx1"/>
                </a:solidFill>
                <a:latin typeface="Helvetica"/>
                <a:cs typeface="Helvetica"/>
              </a:rPr>
              <a:t>elaborazione</a:t>
            </a:r>
            <a:r>
              <a:rPr lang="en-US" sz="3000" dirty="0">
                <a:solidFill>
                  <a:schemeClr val="tx1"/>
                </a:solidFill>
                <a:latin typeface="Helvetica"/>
                <a:cs typeface="Helvetica"/>
              </a:rPr>
              <a:t> </a:t>
            </a:r>
            <a:r>
              <a:rPr lang="en-US" sz="3000" dirty="0" err="1">
                <a:solidFill>
                  <a:schemeClr val="tx1"/>
                </a:solidFill>
                <a:latin typeface="Helvetica"/>
                <a:cs typeface="Helvetica"/>
              </a:rPr>
              <a:t>delle</a:t>
            </a:r>
            <a:r>
              <a:rPr lang="en-US" sz="3000" dirty="0">
                <a:solidFill>
                  <a:schemeClr val="tx1"/>
                </a:solidFill>
                <a:latin typeface="Helvetica"/>
                <a:cs typeface="Helvetica"/>
              </a:rPr>
              <a:t> </a:t>
            </a:r>
            <a:r>
              <a:rPr lang="en-US" sz="3000" dirty="0" err="1">
                <a:solidFill>
                  <a:schemeClr val="tx1"/>
                </a:solidFill>
                <a:latin typeface="Helvetica"/>
                <a:cs typeface="Helvetica"/>
              </a:rPr>
              <a:t>variabili</a:t>
            </a:r>
            <a:endParaRPr lang="en-US" sz="3000" dirty="0">
              <a:solidFill>
                <a:schemeClr val="tx1"/>
              </a:solidFill>
              <a:latin typeface="Helvetica"/>
              <a:cs typeface="Helvetica"/>
            </a:endParaRPr>
          </a:p>
        </p:txBody>
      </p:sp>
      <p:sp>
        <p:nvSpPr>
          <p:cNvPr id="40" name="Rectangle 6"/>
          <p:cNvSpPr/>
          <p:nvPr/>
        </p:nvSpPr>
        <p:spPr>
          <a:xfrm>
            <a:off x="3018663" y="2564904"/>
            <a:ext cx="3888432" cy="1440160"/>
          </a:xfrm>
          <a:prstGeom prst="rect">
            <a:avLst/>
          </a:prstGeom>
          <a:solidFill>
            <a:schemeClr val="bg1">
              <a:alpha val="54000"/>
            </a:scheme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err="1">
                <a:solidFill>
                  <a:schemeClr val="tx1"/>
                </a:solidFill>
                <a:latin typeface="Helvetica"/>
                <a:cs typeface="Helvetica"/>
              </a:rPr>
              <a:t>Scelta</a:t>
            </a:r>
            <a:r>
              <a:rPr lang="en-US" sz="3000" dirty="0">
                <a:solidFill>
                  <a:schemeClr val="tx1"/>
                </a:solidFill>
                <a:latin typeface="Helvetica"/>
                <a:cs typeface="Helvetica"/>
              </a:rPr>
              <a:t> </a:t>
            </a:r>
            <a:r>
              <a:rPr lang="en-US" sz="3000" dirty="0" err="1">
                <a:solidFill>
                  <a:schemeClr val="tx1"/>
                </a:solidFill>
                <a:latin typeface="Helvetica"/>
                <a:cs typeface="Helvetica"/>
              </a:rPr>
              <a:t>dell’ordine</a:t>
            </a:r>
            <a:r>
              <a:rPr lang="en-US" sz="3000" dirty="0">
                <a:solidFill>
                  <a:schemeClr val="tx1"/>
                </a:solidFill>
                <a:latin typeface="Helvetica"/>
                <a:cs typeface="Helvetica"/>
              </a:rPr>
              <a:t> di </a:t>
            </a:r>
            <a:r>
              <a:rPr lang="en-US" sz="3000" dirty="0" err="1">
                <a:solidFill>
                  <a:schemeClr val="tx1"/>
                </a:solidFill>
                <a:latin typeface="Helvetica"/>
                <a:cs typeface="Helvetica"/>
              </a:rPr>
              <a:t>assegnamento</a:t>
            </a:r>
            <a:r>
              <a:rPr lang="en-US" sz="3000" dirty="0">
                <a:solidFill>
                  <a:schemeClr val="tx1"/>
                </a:solidFill>
                <a:latin typeface="Helvetica"/>
                <a:cs typeface="Helvetica"/>
              </a:rPr>
              <a:t> </a:t>
            </a:r>
            <a:r>
              <a:rPr lang="en-US" sz="3000" dirty="0" err="1">
                <a:solidFill>
                  <a:schemeClr val="tx1"/>
                </a:solidFill>
                <a:latin typeface="Helvetica"/>
                <a:cs typeface="Helvetica"/>
              </a:rPr>
              <a:t>dei</a:t>
            </a:r>
            <a:r>
              <a:rPr lang="en-US" sz="3000" dirty="0">
                <a:solidFill>
                  <a:schemeClr val="tx1"/>
                </a:solidFill>
                <a:latin typeface="Helvetica"/>
                <a:cs typeface="Helvetica"/>
              </a:rPr>
              <a:t> </a:t>
            </a:r>
            <a:r>
              <a:rPr lang="en-US" sz="3000" dirty="0" err="1">
                <a:solidFill>
                  <a:schemeClr val="tx1"/>
                </a:solidFill>
                <a:latin typeface="Helvetica"/>
                <a:cs typeface="Helvetica"/>
              </a:rPr>
              <a:t>valori</a:t>
            </a:r>
            <a:r>
              <a:rPr lang="en-US" sz="3000" dirty="0">
                <a:solidFill>
                  <a:schemeClr val="tx1"/>
                </a:solidFill>
                <a:latin typeface="Helvetica"/>
                <a:cs typeface="Helvetica"/>
              </a:rPr>
              <a:t> a </a:t>
            </a:r>
            <a:r>
              <a:rPr lang="en-US" sz="3000" dirty="0" err="1">
                <a:solidFill>
                  <a:schemeClr val="tx1"/>
                </a:solidFill>
                <a:latin typeface="Helvetica"/>
                <a:cs typeface="Helvetica"/>
              </a:rPr>
              <a:t>una</a:t>
            </a:r>
            <a:r>
              <a:rPr lang="en-US" sz="3000" dirty="0">
                <a:solidFill>
                  <a:schemeClr val="tx1"/>
                </a:solidFill>
                <a:latin typeface="Helvetica"/>
                <a:cs typeface="Helvetica"/>
              </a:rPr>
              <a:t> </a:t>
            </a:r>
            <a:r>
              <a:rPr lang="en-US" sz="3000" dirty="0" err="1">
                <a:solidFill>
                  <a:schemeClr val="tx1"/>
                </a:solidFill>
                <a:latin typeface="Helvetica"/>
                <a:cs typeface="Helvetica"/>
              </a:rPr>
              <a:t>variabile</a:t>
            </a:r>
            <a:endParaRPr lang="en-US" sz="3000" dirty="0">
              <a:solidFill>
                <a:schemeClr val="tx1"/>
              </a:solidFill>
              <a:latin typeface="Helvetica"/>
              <a:cs typeface="Helvetica"/>
            </a:endParaRPr>
          </a:p>
        </p:txBody>
      </p:sp>
      <p:sp>
        <p:nvSpPr>
          <p:cNvPr id="41" name="Rectangle 6"/>
          <p:cNvSpPr/>
          <p:nvPr/>
        </p:nvSpPr>
        <p:spPr>
          <a:xfrm>
            <a:off x="4932040" y="4005064"/>
            <a:ext cx="4242799" cy="1440160"/>
          </a:xfrm>
          <a:prstGeom prst="rect">
            <a:avLst/>
          </a:prstGeom>
          <a:solidFill>
            <a:schemeClr val="bg1">
              <a:alpha val="54000"/>
            </a:scheme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tx1"/>
                </a:solidFill>
                <a:latin typeface="Helvetica"/>
                <a:cs typeface="Helvetica"/>
              </a:rPr>
              <a:t>A </a:t>
            </a:r>
            <a:r>
              <a:rPr lang="en-US" sz="3000" dirty="0" err="1">
                <a:solidFill>
                  <a:schemeClr val="tx1"/>
                </a:solidFill>
                <a:latin typeface="Helvetica"/>
                <a:cs typeface="Helvetica"/>
              </a:rPr>
              <a:t>ogni</a:t>
            </a:r>
            <a:r>
              <a:rPr lang="en-US" sz="3000" dirty="0">
                <a:solidFill>
                  <a:schemeClr val="tx1"/>
                </a:solidFill>
                <a:latin typeface="Helvetica"/>
                <a:cs typeface="Helvetica"/>
              </a:rPr>
              <a:t> </a:t>
            </a:r>
            <a:r>
              <a:rPr lang="en-US" sz="3000" dirty="0" err="1">
                <a:solidFill>
                  <a:schemeClr val="tx1"/>
                </a:solidFill>
                <a:latin typeface="Helvetica"/>
                <a:cs typeface="Helvetica"/>
              </a:rPr>
              <a:t>nodo</a:t>
            </a:r>
            <a:r>
              <a:rPr lang="en-US" sz="3000" dirty="0">
                <a:solidFill>
                  <a:schemeClr val="tx1"/>
                </a:solidFill>
                <a:latin typeface="Helvetica"/>
                <a:cs typeface="Helvetica"/>
              </a:rPr>
              <a:t> </a:t>
            </a:r>
            <a:r>
              <a:rPr lang="en-US" sz="3000" dirty="0" err="1">
                <a:solidFill>
                  <a:schemeClr val="tx1"/>
                </a:solidFill>
                <a:latin typeface="Helvetica"/>
                <a:cs typeface="Helvetica"/>
              </a:rPr>
              <a:t>dell’albero</a:t>
            </a:r>
            <a:r>
              <a:rPr lang="en-US" sz="3000" dirty="0">
                <a:solidFill>
                  <a:schemeClr val="tx1"/>
                </a:solidFill>
                <a:latin typeface="Helvetica"/>
                <a:cs typeface="Helvetica"/>
              </a:rPr>
              <a:t>, </a:t>
            </a:r>
            <a:r>
              <a:rPr lang="en-US" sz="3000" dirty="0" err="1">
                <a:solidFill>
                  <a:schemeClr val="tx1"/>
                </a:solidFill>
                <a:latin typeface="Helvetica"/>
                <a:cs typeface="Helvetica"/>
              </a:rPr>
              <a:t>scegliere</a:t>
            </a:r>
            <a:r>
              <a:rPr lang="en-US" sz="3000" dirty="0">
                <a:solidFill>
                  <a:schemeClr val="tx1"/>
                </a:solidFill>
                <a:latin typeface="Helvetica"/>
                <a:cs typeface="Helvetica"/>
              </a:rPr>
              <a:t> se fare </a:t>
            </a:r>
            <a:r>
              <a:rPr lang="en-US" sz="3000" dirty="0" err="1">
                <a:solidFill>
                  <a:schemeClr val="tx1"/>
                </a:solidFill>
                <a:latin typeface="Helvetica"/>
                <a:cs typeface="Helvetica"/>
              </a:rPr>
              <a:t>inferenza</a:t>
            </a:r>
            <a:r>
              <a:rPr lang="en-US" sz="3000" dirty="0">
                <a:solidFill>
                  <a:schemeClr val="tx1"/>
                </a:solidFill>
                <a:latin typeface="Helvetica"/>
                <a:cs typeface="Helvetica"/>
              </a:rPr>
              <a:t> o </a:t>
            </a:r>
            <a:r>
              <a:rPr lang="en-US" sz="3000" dirty="0" err="1">
                <a:solidFill>
                  <a:schemeClr val="tx1"/>
                </a:solidFill>
                <a:latin typeface="Helvetica"/>
                <a:cs typeface="Helvetica"/>
              </a:rPr>
              <a:t>meno</a:t>
            </a:r>
            <a:endParaRPr lang="en-US" sz="3000" dirty="0">
              <a:solidFill>
                <a:schemeClr val="tx1"/>
              </a:solidFill>
              <a:latin typeface="Helvetica"/>
              <a:cs typeface="Helvetica"/>
            </a:endParaRPr>
          </a:p>
        </p:txBody>
      </p:sp>
      <p:sp>
        <p:nvSpPr>
          <p:cNvPr id="42" name="Rectangle 6"/>
          <p:cNvSpPr/>
          <p:nvPr/>
        </p:nvSpPr>
        <p:spPr>
          <a:xfrm>
            <a:off x="4932040" y="5447229"/>
            <a:ext cx="4242799" cy="1440160"/>
          </a:xfrm>
          <a:prstGeom prst="rect">
            <a:avLst/>
          </a:prstGeom>
          <a:solidFill>
            <a:schemeClr val="bg1"/>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err="1">
                <a:solidFill>
                  <a:schemeClr val="tx1"/>
                </a:solidFill>
                <a:latin typeface="Helvetica"/>
                <a:cs typeface="Helvetica"/>
              </a:rPr>
              <a:t>Sempre</a:t>
            </a:r>
            <a:r>
              <a:rPr lang="en-US" sz="3000" dirty="0">
                <a:solidFill>
                  <a:schemeClr val="tx1"/>
                </a:solidFill>
                <a:latin typeface="Helvetica"/>
                <a:cs typeface="Helvetica"/>
              </a:rPr>
              <a:t> e </a:t>
            </a:r>
            <a:r>
              <a:rPr lang="en-US" sz="3000" dirty="0" err="1">
                <a:solidFill>
                  <a:schemeClr val="tx1"/>
                </a:solidFill>
                <a:latin typeface="Helvetica"/>
                <a:cs typeface="Helvetica"/>
              </a:rPr>
              <a:t>comunque</a:t>
            </a:r>
            <a:r>
              <a:rPr lang="en-US" sz="3000" dirty="0">
                <a:solidFill>
                  <a:schemeClr val="tx1"/>
                </a:solidFill>
                <a:latin typeface="Helvetica"/>
                <a:cs typeface="Helvetica"/>
              </a:rPr>
              <a:t>, </a:t>
            </a:r>
            <a:r>
              <a:rPr lang="en-US" sz="3000" dirty="0" err="1">
                <a:solidFill>
                  <a:schemeClr val="tx1"/>
                </a:solidFill>
                <a:latin typeface="Helvetica"/>
                <a:cs typeface="Helvetica"/>
              </a:rPr>
              <a:t>evitare</a:t>
            </a:r>
            <a:r>
              <a:rPr lang="en-US" sz="3000" dirty="0">
                <a:solidFill>
                  <a:schemeClr val="tx1"/>
                </a:solidFill>
                <a:latin typeface="Helvetica"/>
                <a:cs typeface="Helvetica"/>
              </a:rPr>
              <a:t> </a:t>
            </a:r>
            <a:r>
              <a:rPr lang="en-US" sz="3000" dirty="0" err="1">
                <a:solidFill>
                  <a:schemeClr val="tx1"/>
                </a:solidFill>
                <a:latin typeface="Helvetica"/>
                <a:cs typeface="Helvetica"/>
              </a:rPr>
              <a:t>assegnamenti</a:t>
            </a:r>
            <a:r>
              <a:rPr lang="en-US" sz="3000" dirty="0">
                <a:solidFill>
                  <a:schemeClr val="tx1"/>
                </a:solidFill>
                <a:latin typeface="Helvetica"/>
                <a:cs typeface="Helvetica"/>
              </a:rPr>
              <a:t> </a:t>
            </a:r>
            <a:r>
              <a:rPr lang="en-US" sz="3000" dirty="0" err="1">
                <a:solidFill>
                  <a:schemeClr val="tx1"/>
                </a:solidFill>
                <a:latin typeface="Helvetica"/>
                <a:cs typeface="Helvetica"/>
              </a:rPr>
              <a:t>che</a:t>
            </a:r>
            <a:r>
              <a:rPr lang="en-US" sz="3000" dirty="0">
                <a:solidFill>
                  <a:schemeClr val="tx1"/>
                </a:solidFill>
                <a:latin typeface="Helvetica"/>
                <a:cs typeface="Helvetica"/>
              </a:rPr>
              <a:t> </a:t>
            </a:r>
            <a:r>
              <a:rPr lang="en-US" sz="3000" dirty="0" err="1">
                <a:solidFill>
                  <a:schemeClr val="tx1"/>
                </a:solidFill>
                <a:latin typeface="Helvetica"/>
                <a:cs typeface="Helvetica"/>
              </a:rPr>
              <a:t>violano</a:t>
            </a:r>
            <a:r>
              <a:rPr lang="en-US" sz="3000" dirty="0">
                <a:solidFill>
                  <a:schemeClr val="tx1"/>
                </a:solidFill>
                <a:latin typeface="Helvetica"/>
                <a:cs typeface="Helvetica"/>
              </a:rPr>
              <a:t> </a:t>
            </a:r>
            <a:r>
              <a:rPr lang="en-US" sz="3000" dirty="0" err="1">
                <a:solidFill>
                  <a:schemeClr val="tx1"/>
                </a:solidFill>
                <a:latin typeface="Helvetica"/>
                <a:cs typeface="Helvetica"/>
              </a:rPr>
              <a:t>i</a:t>
            </a:r>
            <a:r>
              <a:rPr lang="en-US" sz="3000" dirty="0">
                <a:solidFill>
                  <a:schemeClr val="tx1"/>
                </a:solidFill>
                <a:latin typeface="Helvetica"/>
                <a:cs typeface="Helvetica"/>
              </a:rPr>
              <a:t> </a:t>
            </a:r>
            <a:r>
              <a:rPr lang="en-US" sz="3000" dirty="0" err="1">
                <a:solidFill>
                  <a:schemeClr val="tx1"/>
                </a:solidFill>
                <a:latin typeface="Helvetica"/>
                <a:cs typeface="Helvetica"/>
              </a:rPr>
              <a:t>vincoli</a:t>
            </a:r>
            <a:endParaRPr lang="en-US" sz="3000" dirty="0">
              <a:solidFill>
                <a:schemeClr val="tx1"/>
              </a:solidFill>
              <a:latin typeface="Helvetica"/>
              <a:cs typeface="Helvetica"/>
            </a:endParaRPr>
          </a:p>
        </p:txBody>
      </p:sp>
      <p:sp>
        <p:nvSpPr>
          <p:cNvPr id="5" name="Rettangolo 4"/>
          <p:cNvSpPr/>
          <p:nvPr/>
        </p:nvSpPr>
        <p:spPr>
          <a:xfrm>
            <a:off x="0" y="-8620"/>
            <a:ext cx="9144000" cy="1133364"/>
          </a:xfrm>
          <a:prstGeom prst="rect">
            <a:avLst/>
          </a:prstGeom>
          <a:solidFill>
            <a:schemeClr val="bg1">
              <a:alpha val="54000"/>
            </a:scheme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3000" dirty="0">
                <a:solidFill>
                  <a:srgbClr val="000000"/>
                </a:solidFill>
                <a:latin typeface="Helvetica"/>
                <a:cs typeface="Helvetica"/>
              </a:rPr>
              <a:t>Nel procedere con la </a:t>
            </a:r>
            <a:r>
              <a:rPr lang="it-IT" sz="3000" dirty="0" err="1">
                <a:solidFill>
                  <a:srgbClr val="000000"/>
                </a:solidFill>
                <a:latin typeface="Helvetica"/>
                <a:cs typeface="Helvetica"/>
              </a:rPr>
              <a:t>search</a:t>
            </a:r>
            <a:r>
              <a:rPr lang="it-IT" sz="3000" dirty="0">
                <a:solidFill>
                  <a:srgbClr val="000000"/>
                </a:solidFill>
                <a:latin typeface="Helvetica"/>
                <a:cs typeface="Helvetica"/>
              </a:rPr>
              <a:t>, però, </a:t>
            </a:r>
          </a:p>
          <a:p>
            <a:pPr algn="ctr"/>
            <a:r>
              <a:rPr lang="it-IT" sz="3000" dirty="0">
                <a:solidFill>
                  <a:srgbClr val="000000"/>
                </a:solidFill>
                <a:latin typeface="Helvetica"/>
                <a:cs typeface="Helvetica"/>
              </a:rPr>
              <a:t>bisogna eseguire numerose scelte</a:t>
            </a:r>
          </a:p>
        </p:txBody>
      </p:sp>
    </p:spTree>
    <p:extLst>
      <p:ext uri="{BB962C8B-B14F-4D97-AF65-F5344CB8AC3E}">
        <p14:creationId xmlns:p14="http://schemas.microsoft.com/office/powerpoint/2010/main" val="42803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Scelta della variabile 1</a:t>
            </a:r>
          </a:p>
        </p:txBody>
      </p:sp>
      <p:sp>
        <p:nvSpPr>
          <p:cNvPr id="9" name="Segnaposto contenuto 8"/>
          <p:cNvSpPr>
            <a:spLocks noGrp="1"/>
          </p:cNvSpPr>
          <p:nvPr>
            <p:ph idx="1"/>
          </p:nvPr>
        </p:nvSpPr>
        <p:spPr>
          <a:xfrm>
            <a:off x="396552" y="1268760"/>
            <a:ext cx="8279904" cy="5501208"/>
          </a:xfrm>
        </p:spPr>
        <p:txBody>
          <a:bodyPr>
            <a:normAutofit/>
          </a:bodyPr>
          <a:lstStyle/>
          <a:p>
            <a:r>
              <a:rPr lang="it-IT" sz="3000" dirty="0">
                <a:latin typeface="Helvetica"/>
                <a:cs typeface="Helvetica"/>
              </a:rPr>
              <a:t>Idea di base: scegliere la variabile con meno valori a disposizione, così se fallisco, fallisco presto (un po’ come “</a:t>
            </a:r>
            <a:r>
              <a:rPr lang="it-IT" sz="3000" dirty="0" err="1">
                <a:latin typeface="Helvetica"/>
                <a:cs typeface="Helvetica"/>
              </a:rPr>
              <a:t>fail</a:t>
            </a:r>
            <a:r>
              <a:rPr lang="it-IT" sz="3000" dirty="0">
                <a:latin typeface="Helvetica"/>
                <a:cs typeface="Helvetica"/>
              </a:rPr>
              <a:t>-fast” nel business)</a:t>
            </a:r>
          </a:p>
          <a:p>
            <a:r>
              <a:rPr lang="it-IT" sz="3000" dirty="0">
                <a:latin typeface="Helvetica"/>
                <a:cs typeface="Helvetica"/>
              </a:rPr>
              <a:t>Euristica: MRV (Minimum </a:t>
            </a:r>
            <a:r>
              <a:rPr lang="it-IT" sz="3000" dirty="0" err="1">
                <a:latin typeface="Helvetica"/>
                <a:cs typeface="Helvetica"/>
              </a:rPr>
              <a:t>Remaining</a:t>
            </a:r>
            <a:r>
              <a:rPr lang="it-IT" sz="3000" dirty="0">
                <a:latin typeface="Helvetica"/>
                <a:cs typeface="Helvetica"/>
              </a:rPr>
              <a:t> </a:t>
            </a:r>
            <a:r>
              <a:rPr lang="it-IT" sz="3000" dirty="0" err="1">
                <a:latin typeface="Helvetica"/>
                <a:cs typeface="Helvetica"/>
              </a:rPr>
              <a:t>Values</a:t>
            </a:r>
            <a:r>
              <a:rPr lang="it-IT" sz="3000" dirty="0">
                <a:latin typeface="Helvetica"/>
                <a:cs typeface="Helvetica"/>
              </a:rPr>
              <a:t>)</a:t>
            </a:r>
          </a:p>
          <a:p>
            <a:r>
              <a:rPr lang="it-IT" sz="3000" dirty="0">
                <a:latin typeface="Helvetica"/>
                <a:cs typeface="Helvetica"/>
              </a:rPr>
              <a:t>Sperimentalmente si è verificato che in media MRV è più efficiente di una scelta random della variabile</a:t>
            </a:r>
          </a:p>
          <a:p>
            <a:r>
              <a:rPr lang="it-IT" sz="3000" dirty="0">
                <a:latin typeface="Helvetica"/>
                <a:cs typeface="Helvetica"/>
              </a:rPr>
              <a:t>Questa strategia, però, è a volte problematica all’inizio della soluzione di un CSP</a:t>
            </a:r>
            <a:r>
              <a:rPr lang="mr-IN" sz="3000" dirty="0">
                <a:latin typeface="Helvetica"/>
                <a:cs typeface="Helvetica"/>
              </a:rPr>
              <a:t>…</a:t>
            </a:r>
            <a:endParaRPr lang="it-IT" sz="3000" dirty="0">
              <a:latin typeface="Helvetica"/>
              <a:cs typeface="Helvetica"/>
            </a:endParaRPr>
          </a:p>
        </p:txBody>
      </p:sp>
    </p:spTree>
    <p:extLst>
      <p:ext uri="{BB962C8B-B14F-4D97-AF65-F5344CB8AC3E}">
        <p14:creationId xmlns:p14="http://schemas.microsoft.com/office/powerpoint/2010/main" val="1363148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Problemi con MRV</a:t>
            </a:r>
          </a:p>
        </p:txBody>
      </p:sp>
      <p:pic>
        <p:nvPicPr>
          <p:cNvPr id="12" name="Picture 3"/>
          <p:cNvPicPr>
            <a:picLocks noChangeAspect="1"/>
          </p:cNvPicPr>
          <p:nvPr/>
        </p:nvPicPr>
        <p:blipFill>
          <a:blip r:embed="rId2"/>
          <a:stretch>
            <a:fillRect/>
          </a:stretch>
        </p:blipFill>
        <p:spPr>
          <a:xfrm>
            <a:off x="3635896" y="1340768"/>
            <a:ext cx="5323778" cy="4577950"/>
          </a:xfrm>
          <a:prstGeom prst="rect">
            <a:avLst/>
          </a:prstGeom>
        </p:spPr>
      </p:pic>
      <p:sp>
        <p:nvSpPr>
          <p:cNvPr id="4" name="CasellaDiTesto 3"/>
          <p:cNvSpPr txBox="1"/>
          <p:nvPr/>
        </p:nvSpPr>
        <p:spPr>
          <a:xfrm>
            <a:off x="107504" y="1412776"/>
            <a:ext cx="4608512" cy="5078314"/>
          </a:xfrm>
          <a:prstGeom prst="rect">
            <a:avLst/>
          </a:prstGeom>
          <a:noFill/>
        </p:spPr>
        <p:txBody>
          <a:bodyPr wrap="square" rtlCol="0">
            <a:spAutoFit/>
          </a:bodyPr>
          <a:lstStyle/>
          <a:p>
            <a:r>
              <a:rPr lang="it-IT" sz="3600" dirty="0">
                <a:solidFill>
                  <a:prstClr val="black"/>
                </a:solidFill>
                <a:latin typeface="Helvetica"/>
                <a:cs typeface="Helvetica"/>
              </a:rPr>
              <a:t>D</a:t>
            </a:r>
            <a:r>
              <a:rPr lang="it-IT" sz="3600" baseline="-25000" dirty="0">
                <a:solidFill>
                  <a:prstClr val="black"/>
                </a:solidFill>
                <a:latin typeface="Helvetica"/>
                <a:cs typeface="Helvetica"/>
              </a:rPr>
              <a:t>WA</a:t>
            </a:r>
            <a:r>
              <a:rPr lang="it-IT" sz="3600" dirty="0">
                <a:solidFill>
                  <a:prstClr val="black"/>
                </a:solidFill>
                <a:latin typeface="Helvetica"/>
                <a:cs typeface="Helvetica"/>
              </a:rPr>
              <a:t> = {</a:t>
            </a:r>
            <a:r>
              <a:rPr lang="it-IT" sz="3600" dirty="0" err="1">
                <a:solidFill>
                  <a:prstClr val="black"/>
                </a:solidFill>
                <a:latin typeface="Helvetica"/>
                <a:cs typeface="Helvetica"/>
              </a:rPr>
              <a:t>r</a:t>
            </a:r>
            <a:r>
              <a:rPr lang="it-IT" sz="3600" dirty="0">
                <a:solidFill>
                  <a:prstClr val="black"/>
                </a:solidFill>
                <a:latin typeface="Helvetica"/>
                <a:cs typeface="Helvetica"/>
              </a:rPr>
              <a:t>; v; b} </a:t>
            </a:r>
          </a:p>
          <a:p>
            <a:r>
              <a:rPr lang="it-IT" sz="3600" dirty="0">
                <a:solidFill>
                  <a:prstClr val="black"/>
                </a:solidFill>
                <a:latin typeface="Helvetica"/>
                <a:cs typeface="Helvetica"/>
              </a:rPr>
              <a:t>D</a:t>
            </a:r>
            <a:r>
              <a:rPr lang="it-IT" sz="3600" baseline="-25000" dirty="0">
                <a:solidFill>
                  <a:prstClr val="black"/>
                </a:solidFill>
                <a:latin typeface="Helvetica"/>
                <a:cs typeface="Helvetica"/>
              </a:rPr>
              <a:t>NT</a:t>
            </a:r>
            <a:r>
              <a:rPr lang="it-IT" sz="3600" dirty="0">
                <a:solidFill>
                  <a:prstClr val="black"/>
                </a:solidFill>
                <a:latin typeface="Helvetica"/>
                <a:cs typeface="Helvetica"/>
              </a:rPr>
              <a:t> = {</a:t>
            </a:r>
            <a:r>
              <a:rPr lang="it-IT" sz="3600" dirty="0" err="1">
                <a:solidFill>
                  <a:prstClr val="black"/>
                </a:solidFill>
                <a:latin typeface="Helvetica"/>
                <a:cs typeface="Helvetica"/>
              </a:rPr>
              <a:t>r</a:t>
            </a:r>
            <a:r>
              <a:rPr lang="it-IT" sz="3600" dirty="0">
                <a:solidFill>
                  <a:prstClr val="black"/>
                </a:solidFill>
                <a:latin typeface="Helvetica"/>
                <a:cs typeface="Helvetica"/>
              </a:rPr>
              <a:t>; v; b} </a:t>
            </a:r>
          </a:p>
          <a:p>
            <a:r>
              <a:rPr lang="it-IT" sz="3600" dirty="0">
                <a:solidFill>
                  <a:prstClr val="black"/>
                </a:solidFill>
                <a:latin typeface="Helvetica"/>
                <a:cs typeface="Helvetica"/>
              </a:rPr>
              <a:t>D</a:t>
            </a:r>
            <a:r>
              <a:rPr lang="it-IT" sz="3600" baseline="-25000" dirty="0">
                <a:solidFill>
                  <a:prstClr val="black"/>
                </a:solidFill>
                <a:latin typeface="Helvetica"/>
                <a:cs typeface="Helvetica"/>
              </a:rPr>
              <a:t>SA</a:t>
            </a:r>
            <a:r>
              <a:rPr lang="it-IT" sz="3600" dirty="0">
                <a:solidFill>
                  <a:prstClr val="black"/>
                </a:solidFill>
                <a:latin typeface="Helvetica"/>
                <a:cs typeface="Helvetica"/>
              </a:rPr>
              <a:t> = {</a:t>
            </a:r>
            <a:r>
              <a:rPr lang="it-IT" sz="3600" dirty="0" err="1">
                <a:solidFill>
                  <a:prstClr val="black"/>
                </a:solidFill>
                <a:latin typeface="Helvetica"/>
                <a:cs typeface="Helvetica"/>
              </a:rPr>
              <a:t>r</a:t>
            </a:r>
            <a:r>
              <a:rPr lang="it-IT" sz="3600" dirty="0">
                <a:solidFill>
                  <a:prstClr val="black"/>
                </a:solidFill>
                <a:latin typeface="Helvetica"/>
                <a:cs typeface="Helvetica"/>
              </a:rPr>
              <a:t>; v; b} </a:t>
            </a:r>
          </a:p>
          <a:p>
            <a:r>
              <a:rPr lang="it-IT" sz="3600" dirty="0">
                <a:solidFill>
                  <a:prstClr val="black"/>
                </a:solidFill>
                <a:latin typeface="Helvetica"/>
                <a:cs typeface="Helvetica"/>
              </a:rPr>
              <a:t>D</a:t>
            </a:r>
            <a:r>
              <a:rPr lang="it-IT" sz="3600" baseline="-25000" dirty="0">
                <a:solidFill>
                  <a:prstClr val="black"/>
                </a:solidFill>
                <a:latin typeface="Helvetica"/>
                <a:cs typeface="Helvetica"/>
              </a:rPr>
              <a:t>Q</a:t>
            </a:r>
            <a:r>
              <a:rPr lang="it-IT" sz="3600" dirty="0">
                <a:solidFill>
                  <a:prstClr val="black"/>
                </a:solidFill>
                <a:latin typeface="Helvetica"/>
                <a:cs typeface="Helvetica"/>
              </a:rPr>
              <a:t> = {</a:t>
            </a:r>
            <a:r>
              <a:rPr lang="it-IT" sz="3600" dirty="0" err="1">
                <a:solidFill>
                  <a:prstClr val="black"/>
                </a:solidFill>
                <a:latin typeface="Helvetica"/>
                <a:cs typeface="Helvetica"/>
              </a:rPr>
              <a:t>r</a:t>
            </a:r>
            <a:r>
              <a:rPr lang="it-IT" sz="3600" dirty="0">
                <a:solidFill>
                  <a:prstClr val="black"/>
                </a:solidFill>
                <a:latin typeface="Helvetica"/>
                <a:cs typeface="Helvetica"/>
              </a:rPr>
              <a:t>; v; b} </a:t>
            </a:r>
          </a:p>
          <a:p>
            <a:r>
              <a:rPr lang="it-IT" sz="3600" dirty="0">
                <a:solidFill>
                  <a:prstClr val="black"/>
                </a:solidFill>
                <a:latin typeface="Helvetica"/>
                <a:cs typeface="Helvetica"/>
              </a:rPr>
              <a:t>D</a:t>
            </a:r>
            <a:r>
              <a:rPr lang="it-IT" sz="3600" baseline="-25000" dirty="0">
                <a:solidFill>
                  <a:prstClr val="black"/>
                </a:solidFill>
                <a:latin typeface="Helvetica"/>
                <a:cs typeface="Helvetica"/>
              </a:rPr>
              <a:t>NSW</a:t>
            </a:r>
            <a:r>
              <a:rPr lang="it-IT" sz="3600" dirty="0">
                <a:solidFill>
                  <a:prstClr val="black"/>
                </a:solidFill>
                <a:latin typeface="Helvetica"/>
                <a:cs typeface="Helvetica"/>
              </a:rPr>
              <a:t> = {</a:t>
            </a:r>
            <a:r>
              <a:rPr lang="it-IT" sz="3600" dirty="0" err="1">
                <a:solidFill>
                  <a:prstClr val="black"/>
                </a:solidFill>
                <a:latin typeface="Helvetica"/>
                <a:cs typeface="Helvetica"/>
              </a:rPr>
              <a:t>r</a:t>
            </a:r>
            <a:r>
              <a:rPr lang="it-IT" sz="3600" dirty="0">
                <a:solidFill>
                  <a:prstClr val="black"/>
                </a:solidFill>
                <a:latin typeface="Helvetica"/>
                <a:cs typeface="Helvetica"/>
              </a:rPr>
              <a:t>; v; b} </a:t>
            </a:r>
          </a:p>
          <a:p>
            <a:r>
              <a:rPr lang="it-IT" sz="3600" dirty="0">
                <a:solidFill>
                  <a:prstClr val="black"/>
                </a:solidFill>
                <a:latin typeface="Helvetica"/>
                <a:cs typeface="Helvetica"/>
              </a:rPr>
              <a:t>D</a:t>
            </a:r>
            <a:r>
              <a:rPr lang="it-IT" sz="3600" baseline="-25000" dirty="0">
                <a:solidFill>
                  <a:prstClr val="black"/>
                </a:solidFill>
                <a:latin typeface="Helvetica"/>
                <a:cs typeface="Helvetica"/>
              </a:rPr>
              <a:t>V</a:t>
            </a:r>
            <a:r>
              <a:rPr lang="it-IT" sz="3600" dirty="0">
                <a:solidFill>
                  <a:prstClr val="black"/>
                </a:solidFill>
                <a:latin typeface="Helvetica"/>
                <a:cs typeface="Helvetica"/>
              </a:rPr>
              <a:t> = {</a:t>
            </a:r>
            <a:r>
              <a:rPr lang="it-IT" sz="3600" dirty="0" err="1">
                <a:solidFill>
                  <a:prstClr val="black"/>
                </a:solidFill>
                <a:latin typeface="Helvetica"/>
                <a:cs typeface="Helvetica"/>
              </a:rPr>
              <a:t>r</a:t>
            </a:r>
            <a:r>
              <a:rPr lang="it-IT" sz="3600" dirty="0">
                <a:solidFill>
                  <a:prstClr val="black"/>
                </a:solidFill>
                <a:latin typeface="Helvetica"/>
                <a:cs typeface="Helvetica"/>
              </a:rPr>
              <a:t>; v; b} </a:t>
            </a:r>
          </a:p>
          <a:p>
            <a:r>
              <a:rPr lang="it-IT" sz="3600" dirty="0">
                <a:solidFill>
                  <a:prstClr val="black"/>
                </a:solidFill>
                <a:latin typeface="Helvetica"/>
                <a:cs typeface="Helvetica"/>
              </a:rPr>
              <a:t>D</a:t>
            </a:r>
            <a:r>
              <a:rPr lang="it-IT" sz="3600" baseline="-25000" dirty="0">
                <a:solidFill>
                  <a:prstClr val="black"/>
                </a:solidFill>
                <a:latin typeface="Helvetica"/>
                <a:cs typeface="Helvetica"/>
              </a:rPr>
              <a:t>T</a:t>
            </a:r>
            <a:r>
              <a:rPr lang="it-IT" sz="3600" dirty="0">
                <a:solidFill>
                  <a:prstClr val="black"/>
                </a:solidFill>
                <a:latin typeface="Helvetica"/>
                <a:cs typeface="Helvetica"/>
              </a:rPr>
              <a:t> = {</a:t>
            </a:r>
            <a:r>
              <a:rPr lang="it-IT" sz="3600" dirty="0" err="1">
                <a:solidFill>
                  <a:prstClr val="black"/>
                </a:solidFill>
                <a:latin typeface="Helvetica"/>
                <a:cs typeface="Helvetica"/>
              </a:rPr>
              <a:t>r</a:t>
            </a:r>
            <a:r>
              <a:rPr lang="it-IT" sz="3600" dirty="0">
                <a:solidFill>
                  <a:prstClr val="black"/>
                </a:solidFill>
                <a:latin typeface="Helvetica"/>
                <a:cs typeface="Helvetica"/>
              </a:rPr>
              <a:t>; v; b} </a:t>
            </a:r>
          </a:p>
          <a:p>
            <a:endParaRPr lang="it-IT" sz="3600" dirty="0">
              <a:solidFill>
                <a:prstClr val="black"/>
              </a:solidFill>
              <a:latin typeface="Helvetica"/>
              <a:cs typeface="Helvetica"/>
            </a:endParaRPr>
          </a:p>
          <a:p>
            <a:endParaRPr lang="it-IT" sz="3600" dirty="0">
              <a:solidFill>
                <a:prstClr val="black"/>
              </a:solidFill>
              <a:latin typeface="Helvetica"/>
              <a:cs typeface="Helvetica"/>
            </a:endParaRPr>
          </a:p>
        </p:txBody>
      </p:sp>
      <p:sp>
        <p:nvSpPr>
          <p:cNvPr id="19" name="Rectangle 6"/>
          <p:cNvSpPr/>
          <p:nvPr/>
        </p:nvSpPr>
        <p:spPr>
          <a:xfrm>
            <a:off x="0" y="5387088"/>
            <a:ext cx="7020272" cy="1440160"/>
          </a:xfrm>
          <a:prstGeom prst="rect">
            <a:avLst/>
          </a:prstGeom>
          <a:solidFill>
            <a:schemeClr val="bg1">
              <a:alpha val="54000"/>
            </a:scheme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Helvetica"/>
                <a:cs typeface="Helvetica"/>
              </a:rPr>
              <a:t>Non </a:t>
            </a:r>
            <a:r>
              <a:rPr lang="en-US" sz="2800" dirty="0" err="1">
                <a:solidFill>
                  <a:schemeClr val="tx1"/>
                </a:solidFill>
                <a:latin typeface="Helvetica"/>
                <a:cs typeface="Helvetica"/>
              </a:rPr>
              <a:t>c’è</a:t>
            </a:r>
            <a:r>
              <a:rPr lang="en-US" sz="2800" dirty="0">
                <a:solidFill>
                  <a:schemeClr val="tx1"/>
                </a:solidFill>
                <a:latin typeface="Helvetica"/>
                <a:cs typeface="Helvetica"/>
              </a:rPr>
              <a:t> </a:t>
            </a:r>
            <a:r>
              <a:rPr lang="en-US" sz="2800" dirty="0" err="1">
                <a:solidFill>
                  <a:schemeClr val="tx1"/>
                </a:solidFill>
                <a:latin typeface="Helvetica"/>
                <a:cs typeface="Helvetica"/>
              </a:rPr>
              <a:t>una</a:t>
            </a:r>
            <a:r>
              <a:rPr lang="en-US" sz="2800" dirty="0">
                <a:solidFill>
                  <a:schemeClr val="tx1"/>
                </a:solidFill>
                <a:latin typeface="Helvetica"/>
                <a:cs typeface="Helvetica"/>
              </a:rPr>
              <a:t> </a:t>
            </a:r>
            <a:r>
              <a:rPr lang="en-US" sz="2800" dirty="0" err="1">
                <a:solidFill>
                  <a:schemeClr val="tx1"/>
                </a:solidFill>
                <a:latin typeface="Helvetica"/>
                <a:cs typeface="Helvetica"/>
              </a:rPr>
              <a:t>variabile</a:t>
            </a:r>
            <a:r>
              <a:rPr lang="en-US" sz="2800" dirty="0">
                <a:solidFill>
                  <a:schemeClr val="tx1"/>
                </a:solidFill>
                <a:latin typeface="Helvetica"/>
                <a:cs typeface="Helvetica"/>
              </a:rPr>
              <a:t> con un </a:t>
            </a:r>
            <a:r>
              <a:rPr lang="en-US" sz="2800" dirty="0" err="1">
                <a:solidFill>
                  <a:schemeClr val="tx1"/>
                </a:solidFill>
                <a:latin typeface="Helvetica"/>
                <a:cs typeface="Helvetica"/>
              </a:rPr>
              <a:t>numero</a:t>
            </a:r>
            <a:r>
              <a:rPr lang="en-US" sz="2800" dirty="0">
                <a:solidFill>
                  <a:schemeClr val="tx1"/>
                </a:solidFill>
                <a:latin typeface="Helvetica"/>
                <a:cs typeface="Helvetica"/>
              </a:rPr>
              <a:t> </a:t>
            </a:r>
            <a:r>
              <a:rPr lang="en-US" sz="2800" dirty="0" err="1">
                <a:solidFill>
                  <a:schemeClr val="tx1"/>
                </a:solidFill>
                <a:latin typeface="Helvetica"/>
                <a:cs typeface="Helvetica"/>
              </a:rPr>
              <a:t>minimo</a:t>
            </a:r>
            <a:r>
              <a:rPr lang="en-US" sz="2800" dirty="0">
                <a:solidFill>
                  <a:schemeClr val="tx1"/>
                </a:solidFill>
                <a:latin typeface="Helvetica"/>
                <a:cs typeface="Helvetica"/>
              </a:rPr>
              <a:t> di </a:t>
            </a:r>
            <a:r>
              <a:rPr lang="en-US" sz="2800" dirty="0" err="1">
                <a:solidFill>
                  <a:schemeClr val="tx1"/>
                </a:solidFill>
                <a:latin typeface="Helvetica"/>
                <a:cs typeface="Helvetica"/>
              </a:rPr>
              <a:t>valori</a:t>
            </a:r>
            <a:r>
              <a:rPr lang="en-US" sz="2800" dirty="0">
                <a:solidFill>
                  <a:schemeClr val="tx1"/>
                </a:solidFill>
                <a:latin typeface="Helvetica"/>
                <a:cs typeface="Helvetica"/>
              </a:rPr>
              <a:t> </a:t>
            </a:r>
            <a:r>
              <a:rPr lang="en-US" sz="2800" dirty="0" err="1">
                <a:solidFill>
                  <a:schemeClr val="tx1"/>
                </a:solidFill>
                <a:latin typeface="Helvetica"/>
                <a:cs typeface="Helvetica"/>
              </a:rPr>
              <a:t>residui</a:t>
            </a:r>
            <a:r>
              <a:rPr lang="en-US" sz="2800" dirty="0">
                <a:solidFill>
                  <a:schemeClr val="tx1"/>
                </a:solidFill>
                <a:latin typeface="Helvetica"/>
                <a:cs typeface="Helvetica"/>
              </a:rPr>
              <a:t> e mi </a:t>
            </a:r>
            <a:r>
              <a:rPr lang="en-US" sz="2800" dirty="0" err="1">
                <a:solidFill>
                  <a:schemeClr val="tx1"/>
                </a:solidFill>
                <a:latin typeface="Helvetica"/>
                <a:cs typeface="Helvetica"/>
              </a:rPr>
              <a:t>toccherebbe</a:t>
            </a:r>
            <a:r>
              <a:rPr lang="en-US" sz="2800" dirty="0">
                <a:solidFill>
                  <a:schemeClr val="tx1"/>
                </a:solidFill>
                <a:latin typeface="Helvetica"/>
                <a:cs typeface="Helvetica"/>
              </a:rPr>
              <a:t> </a:t>
            </a:r>
            <a:r>
              <a:rPr lang="en-US" sz="2800" dirty="0" err="1">
                <a:solidFill>
                  <a:schemeClr val="tx1"/>
                </a:solidFill>
                <a:latin typeface="Helvetica"/>
                <a:cs typeface="Helvetica"/>
              </a:rPr>
              <a:t>comunque</a:t>
            </a:r>
            <a:r>
              <a:rPr lang="en-US" sz="2800" dirty="0">
                <a:solidFill>
                  <a:schemeClr val="tx1"/>
                </a:solidFill>
                <a:latin typeface="Helvetica"/>
                <a:cs typeface="Helvetica"/>
              </a:rPr>
              <a:t> </a:t>
            </a:r>
            <a:r>
              <a:rPr lang="en-US" sz="2800" dirty="0" err="1">
                <a:solidFill>
                  <a:schemeClr val="tx1"/>
                </a:solidFill>
                <a:latin typeface="Helvetica"/>
                <a:cs typeface="Helvetica"/>
              </a:rPr>
              <a:t>scegliere</a:t>
            </a:r>
            <a:r>
              <a:rPr lang="en-US" sz="2800" dirty="0">
                <a:solidFill>
                  <a:schemeClr val="tx1"/>
                </a:solidFill>
                <a:latin typeface="Helvetica"/>
                <a:cs typeface="Helvetica"/>
              </a:rPr>
              <a:t> a </a:t>
            </a:r>
            <a:r>
              <a:rPr lang="en-US" sz="2800" dirty="0" err="1">
                <a:solidFill>
                  <a:schemeClr val="tx1"/>
                </a:solidFill>
                <a:latin typeface="Helvetica"/>
                <a:cs typeface="Helvetica"/>
              </a:rPr>
              <a:t>caso</a:t>
            </a:r>
            <a:r>
              <a:rPr lang="en-US" sz="2800" dirty="0">
                <a:solidFill>
                  <a:schemeClr val="tx1"/>
                </a:solidFill>
                <a:latin typeface="Helvetica"/>
                <a:cs typeface="Helvetica"/>
              </a:rPr>
              <a:t>!</a:t>
            </a:r>
          </a:p>
        </p:txBody>
      </p:sp>
    </p:spTree>
    <p:extLst>
      <p:ext uri="{BB962C8B-B14F-4D97-AF65-F5344CB8AC3E}">
        <p14:creationId xmlns:p14="http://schemas.microsoft.com/office/powerpoint/2010/main" val="301069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stretch>
            <a:fillRect/>
          </a:stretch>
        </p:blipFill>
        <p:spPr>
          <a:xfrm>
            <a:off x="5292080" y="3573016"/>
            <a:ext cx="3451570" cy="2968027"/>
          </a:xfrm>
          <a:prstGeom prst="rect">
            <a:avLst/>
          </a:prstGeom>
        </p:spPr>
      </p:pic>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Scelta della variabile 2</a:t>
            </a:r>
          </a:p>
        </p:txBody>
      </p:sp>
      <p:sp>
        <p:nvSpPr>
          <p:cNvPr id="9" name="Segnaposto contenuto 8"/>
          <p:cNvSpPr>
            <a:spLocks noGrp="1"/>
          </p:cNvSpPr>
          <p:nvPr>
            <p:ph idx="1"/>
          </p:nvPr>
        </p:nvSpPr>
        <p:spPr>
          <a:xfrm>
            <a:off x="396552" y="1268760"/>
            <a:ext cx="8279904" cy="5501208"/>
          </a:xfrm>
        </p:spPr>
        <p:txBody>
          <a:bodyPr>
            <a:normAutofit/>
          </a:bodyPr>
          <a:lstStyle/>
          <a:p>
            <a:r>
              <a:rPr lang="it-IT" sz="3000" dirty="0">
                <a:latin typeface="Helvetica"/>
                <a:cs typeface="Helvetica"/>
              </a:rPr>
              <a:t>Idea di base: scegliere la variabile con maggiori vincoli, il che può ridurre il branching </a:t>
            </a:r>
            <a:r>
              <a:rPr lang="it-IT" sz="3000" dirty="0" err="1">
                <a:latin typeface="Helvetica"/>
                <a:cs typeface="Helvetica"/>
              </a:rPr>
              <a:t>factor</a:t>
            </a:r>
            <a:r>
              <a:rPr lang="it-IT" sz="3000" dirty="0">
                <a:latin typeface="Helvetica"/>
                <a:cs typeface="Helvetica"/>
              </a:rPr>
              <a:t> di scelte future</a:t>
            </a:r>
          </a:p>
          <a:p>
            <a:r>
              <a:rPr lang="it-IT" sz="3000" dirty="0">
                <a:latin typeface="Helvetica"/>
                <a:cs typeface="Helvetica"/>
              </a:rPr>
              <a:t>Euristica di grado (</a:t>
            </a:r>
            <a:r>
              <a:rPr lang="it-IT" sz="3000" dirty="0" err="1">
                <a:latin typeface="Helvetica"/>
                <a:cs typeface="Helvetica"/>
              </a:rPr>
              <a:t>Degree</a:t>
            </a:r>
            <a:r>
              <a:rPr lang="it-IT" sz="3000" dirty="0">
                <a:latin typeface="Helvetica"/>
                <a:cs typeface="Helvetica"/>
              </a:rPr>
              <a:t> </a:t>
            </a:r>
            <a:r>
              <a:rPr lang="it-IT" sz="3000" dirty="0" err="1">
                <a:latin typeface="Helvetica"/>
                <a:cs typeface="Helvetica"/>
              </a:rPr>
              <a:t>heuristics</a:t>
            </a:r>
            <a:r>
              <a:rPr lang="it-IT" sz="3000" dirty="0">
                <a:latin typeface="Helvetica"/>
                <a:cs typeface="Helvetica"/>
              </a:rPr>
              <a:t>)</a:t>
            </a:r>
          </a:p>
          <a:p>
            <a:r>
              <a:rPr lang="it-IT" sz="3000" dirty="0">
                <a:latin typeface="Helvetica"/>
                <a:cs typeface="Helvetica"/>
              </a:rPr>
              <a:t>Nell’esempio della mappa</a:t>
            </a:r>
            <a:br>
              <a:rPr lang="it-IT" sz="3000" dirty="0">
                <a:latin typeface="Helvetica"/>
                <a:cs typeface="Helvetica"/>
              </a:rPr>
            </a:br>
            <a:r>
              <a:rPr lang="it-IT" sz="3000" dirty="0">
                <a:latin typeface="Helvetica"/>
                <a:cs typeface="Helvetica"/>
              </a:rPr>
              <a:t>dell’Australia, scelgo SA</a:t>
            </a:r>
          </a:p>
          <a:p>
            <a:r>
              <a:rPr lang="it-IT" sz="3000" dirty="0">
                <a:latin typeface="Helvetica"/>
                <a:cs typeface="Helvetica"/>
              </a:rPr>
              <a:t>In generale:</a:t>
            </a:r>
          </a:p>
          <a:p>
            <a:pPr lvl="1"/>
            <a:r>
              <a:rPr lang="it-IT" sz="2600" dirty="0">
                <a:latin typeface="Helvetica"/>
                <a:cs typeface="Helvetica"/>
              </a:rPr>
              <a:t>MRV è utile e potente</a:t>
            </a:r>
          </a:p>
          <a:p>
            <a:pPr lvl="1"/>
            <a:r>
              <a:rPr lang="it-IT" sz="2600" dirty="0" err="1">
                <a:latin typeface="Helvetica"/>
                <a:cs typeface="Helvetica"/>
              </a:rPr>
              <a:t>Degree</a:t>
            </a:r>
            <a:r>
              <a:rPr lang="it-IT" sz="2600" dirty="0">
                <a:latin typeface="Helvetica"/>
                <a:cs typeface="Helvetica"/>
              </a:rPr>
              <a:t> utile per risolvere situazioni</a:t>
            </a:r>
            <a:br>
              <a:rPr lang="it-IT" sz="2600" dirty="0">
                <a:latin typeface="Helvetica"/>
                <a:cs typeface="Helvetica"/>
              </a:rPr>
            </a:br>
            <a:r>
              <a:rPr lang="it-IT" sz="2600" dirty="0">
                <a:latin typeface="Helvetica"/>
                <a:cs typeface="Helvetica"/>
              </a:rPr>
              <a:t>di pareggio</a:t>
            </a:r>
          </a:p>
        </p:txBody>
      </p:sp>
      <p:sp>
        <p:nvSpPr>
          <p:cNvPr id="3" name="Anello 2"/>
          <p:cNvSpPr/>
          <p:nvPr/>
        </p:nvSpPr>
        <p:spPr>
          <a:xfrm>
            <a:off x="6444208" y="4293096"/>
            <a:ext cx="1080120" cy="1152128"/>
          </a:xfrm>
          <a:prstGeom prst="donut">
            <a:avLst>
              <a:gd name="adj" fmla="val 11935"/>
            </a:avLst>
          </a:prstGeom>
          <a:solidFill>
            <a:srgbClr val="008000">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13626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Definizione</a:t>
            </a:r>
            <a:r>
              <a:rPr lang="en-US"/>
              <a:t> del </a:t>
            </a:r>
            <a:r>
              <a:rPr lang="en-US" err="1"/>
              <a:t>problema</a:t>
            </a:r>
            <a:endParaRPr lang="en-US"/>
          </a:p>
        </p:txBody>
      </p:sp>
      <p:sp>
        <p:nvSpPr>
          <p:cNvPr id="3" name="Content Placeholder 2"/>
          <p:cNvSpPr>
            <a:spLocks noGrp="1"/>
          </p:cNvSpPr>
          <p:nvPr>
            <p:ph idx="1"/>
          </p:nvPr>
        </p:nvSpPr>
        <p:spPr/>
        <p:txBody>
          <a:bodyPr>
            <a:normAutofit/>
          </a:bodyPr>
          <a:lstStyle/>
          <a:p>
            <a:r>
              <a:rPr lang="en-US" dirty="0"/>
              <a:t>Un Constraint Satisfaction Problem </a:t>
            </a:r>
            <a:r>
              <a:rPr lang="en-US" dirty="0" err="1"/>
              <a:t>è</a:t>
            </a:r>
            <a:r>
              <a:rPr lang="en-US" dirty="0"/>
              <a:t> </a:t>
            </a:r>
            <a:r>
              <a:rPr lang="en-US" dirty="0" err="1"/>
              <a:t>definito</a:t>
            </a:r>
            <a:r>
              <a:rPr lang="en-US" dirty="0"/>
              <a:t> </a:t>
            </a:r>
            <a:r>
              <a:rPr lang="en-US" dirty="0" err="1"/>
              <a:t>completamente</a:t>
            </a:r>
            <a:r>
              <a:rPr lang="en-US" dirty="0"/>
              <a:t> da:</a:t>
            </a:r>
          </a:p>
          <a:p>
            <a:pPr marL="342900" indent="-342900">
              <a:buFont typeface="Arial" panose="020B0604020202020204" pitchFamily="34" charset="0"/>
              <a:buChar char="•"/>
            </a:pPr>
            <a:r>
              <a:rPr lang="en-US" dirty="0"/>
              <a:t>Un </a:t>
            </a:r>
            <a:r>
              <a:rPr lang="en-US" dirty="0" err="1"/>
              <a:t>insieme</a:t>
            </a:r>
            <a:r>
              <a:rPr lang="en-US" dirty="0"/>
              <a:t> di </a:t>
            </a:r>
            <a:r>
              <a:rPr lang="en-US" dirty="0" err="1"/>
              <a:t>variabili</a:t>
            </a:r>
            <a:r>
              <a:rPr lang="en-US" dirty="0"/>
              <a:t> </a:t>
            </a:r>
            <a:endParaRPr lang="en-US" b="0" dirty="0"/>
          </a:p>
          <a:p>
            <a:pPr marL="342900" indent="-342900">
              <a:buFont typeface="Arial" panose="020B0604020202020204" pitchFamily="34" charset="0"/>
              <a:buChar char="•"/>
            </a:pPr>
            <a:r>
              <a:rPr lang="en-US" dirty="0"/>
              <a:t>Un </a:t>
            </a:r>
            <a:r>
              <a:rPr lang="en-US" dirty="0" err="1"/>
              <a:t>insieme</a:t>
            </a:r>
            <a:r>
              <a:rPr lang="en-US" dirty="0"/>
              <a:t> di domini  (uno per </a:t>
            </a:r>
            <a:r>
              <a:rPr lang="en-US" dirty="0" err="1"/>
              <a:t>ogni</a:t>
            </a:r>
            <a:r>
              <a:rPr lang="en-US" dirty="0"/>
              <a:t> </a:t>
            </a:r>
            <a:r>
              <a:rPr lang="en-US" dirty="0" err="1"/>
              <a:t>variabile</a:t>
            </a:r>
            <a:r>
              <a:rPr lang="en-US" dirty="0"/>
              <a:t>)</a:t>
            </a:r>
          </a:p>
          <a:p>
            <a:pPr marL="342900" indent="-342900">
              <a:buFont typeface="Arial" panose="020B0604020202020204" pitchFamily="34" charset="0"/>
              <a:buChar char="•"/>
            </a:pPr>
            <a:r>
              <a:rPr lang="en-US" dirty="0"/>
              <a:t>Un </a:t>
            </a:r>
            <a:r>
              <a:rPr lang="en-US" dirty="0" err="1"/>
              <a:t>insieme</a:t>
            </a:r>
            <a:r>
              <a:rPr lang="en-US" dirty="0"/>
              <a:t> di </a:t>
            </a:r>
            <a:r>
              <a:rPr lang="en-US" dirty="0" err="1"/>
              <a:t>vincoli</a:t>
            </a:r>
            <a:r>
              <a:rPr lang="en-US" dirty="0"/>
              <a:t>  </a:t>
            </a:r>
            <a:r>
              <a:rPr lang="en-US" dirty="0" err="1"/>
              <a:t>che</a:t>
            </a:r>
            <a:r>
              <a:rPr lang="en-US" dirty="0"/>
              <a:t> </a:t>
            </a:r>
            <a:r>
              <a:rPr lang="en-US" dirty="0" err="1"/>
              <a:t>determinano</a:t>
            </a:r>
            <a:r>
              <a:rPr lang="en-US" dirty="0"/>
              <a:t> </a:t>
            </a:r>
            <a:r>
              <a:rPr lang="en-US" dirty="0" err="1"/>
              <a:t>valori</a:t>
            </a:r>
            <a:r>
              <a:rPr lang="en-US" dirty="0"/>
              <a:t> di </a:t>
            </a:r>
            <a:r>
              <a:rPr lang="en-US" dirty="0" err="1"/>
              <a:t>variabili</a:t>
            </a:r>
            <a:r>
              <a:rPr lang="en-US" dirty="0"/>
              <a:t> </a:t>
            </a:r>
            <a:r>
              <a:rPr lang="en-US" dirty="0" err="1"/>
              <a:t>ammissibili</a:t>
            </a:r>
            <a:endParaRPr lang="en-US" dirty="0"/>
          </a:p>
          <a:p>
            <a:pPr marL="342900" indent="-342900">
              <a:buFont typeface="Arial" panose="020B0604020202020204" pitchFamily="34" charset="0"/>
              <a:buChar char="•"/>
            </a:pPr>
            <a:endParaRPr lang="en-US" dirty="0"/>
          </a:p>
          <a:p>
            <a:r>
              <a:rPr lang="en-US" dirty="0" err="1"/>
              <a:t>Ogni</a:t>
            </a:r>
            <a:r>
              <a:rPr lang="en-US" dirty="0"/>
              <a:t> </a:t>
            </a:r>
            <a:r>
              <a:rPr lang="en-US" dirty="0" err="1"/>
              <a:t>vincolo</a:t>
            </a:r>
            <a:r>
              <a:rPr lang="en-US" dirty="0"/>
              <a:t> </a:t>
            </a:r>
            <a:r>
              <a:rPr lang="en-US" dirty="0" err="1"/>
              <a:t>è</a:t>
            </a:r>
            <a:r>
              <a:rPr lang="en-US" dirty="0"/>
              <a:t> </a:t>
            </a:r>
            <a:r>
              <a:rPr lang="en-US" dirty="0" err="1"/>
              <a:t>costituito</a:t>
            </a:r>
            <a:r>
              <a:rPr lang="en-US" dirty="0"/>
              <a:t> da una </a:t>
            </a:r>
            <a:r>
              <a:rPr lang="en-US" dirty="0" err="1"/>
              <a:t>coppia</a:t>
            </a:r>
            <a:r>
              <a:rPr lang="en-US" dirty="0"/>
              <a:t>: </a:t>
            </a:r>
            <a:r>
              <a:rPr lang="en-US" dirty="0" err="1"/>
              <a:t>l’insieme</a:t>
            </a:r>
            <a:r>
              <a:rPr lang="en-US" dirty="0"/>
              <a:t> di </a:t>
            </a:r>
            <a:r>
              <a:rPr lang="en-US" dirty="0" err="1"/>
              <a:t>variabili</a:t>
            </a:r>
            <a:r>
              <a:rPr lang="en-US" dirty="0"/>
              <a:t> considerate </a:t>
            </a:r>
            <a:r>
              <a:rPr lang="en-US" dirty="0" err="1"/>
              <a:t>nel</a:t>
            </a:r>
            <a:r>
              <a:rPr lang="en-US" dirty="0"/>
              <a:t> </a:t>
            </a:r>
            <a:r>
              <a:rPr lang="en-US" dirty="0" err="1"/>
              <a:t>vincolo</a:t>
            </a:r>
            <a:r>
              <a:rPr lang="en-US" dirty="0"/>
              <a:t> e la </a:t>
            </a:r>
            <a:r>
              <a:rPr lang="en-US" dirty="0" err="1"/>
              <a:t>relazione</a:t>
            </a:r>
            <a:r>
              <a:rPr lang="en-US" dirty="0"/>
              <a:t> </a:t>
            </a:r>
            <a:r>
              <a:rPr lang="en-US" dirty="0" err="1"/>
              <a:t>che</a:t>
            </a:r>
            <a:r>
              <a:rPr lang="en-US" dirty="0"/>
              <a:t> </a:t>
            </a:r>
            <a:r>
              <a:rPr lang="en-US" dirty="0" err="1"/>
              <a:t>devono</a:t>
            </a:r>
            <a:r>
              <a:rPr lang="en-US" dirty="0"/>
              <a:t> </a:t>
            </a:r>
            <a:r>
              <a:rPr lang="en-US" dirty="0" err="1"/>
              <a:t>soddisfare</a:t>
            </a:r>
            <a:r>
              <a:rPr lang="en-US" dirty="0"/>
              <a:t>.</a:t>
            </a:r>
          </a:p>
          <a:p>
            <a:endParaRPr lang="en-US" dirty="0"/>
          </a:p>
          <a:p>
            <a:r>
              <a:rPr lang="en-US" dirty="0"/>
              <a:t>ES: &lt;{V1;V2}, V1≠V2&gt;  </a:t>
            </a:r>
            <a:r>
              <a:rPr lang="en-US" dirty="0" err="1"/>
              <a:t>è</a:t>
            </a:r>
            <a:r>
              <a:rPr lang="en-US" dirty="0"/>
              <a:t> un </a:t>
            </a:r>
            <a:r>
              <a:rPr lang="en-US" dirty="0" err="1"/>
              <a:t>vincolo</a:t>
            </a:r>
            <a:r>
              <a:rPr lang="en-US" dirty="0"/>
              <a:t> </a:t>
            </a:r>
            <a:r>
              <a:rPr lang="en-US" dirty="0" err="1"/>
              <a:t>che</a:t>
            </a:r>
            <a:r>
              <a:rPr lang="en-US" dirty="0"/>
              <a:t> </a:t>
            </a:r>
            <a:r>
              <a:rPr lang="en-US" dirty="0" err="1"/>
              <a:t>specifica</a:t>
            </a:r>
            <a:r>
              <a:rPr lang="en-US" dirty="0"/>
              <a:t> </a:t>
            </a:r>
            <a:r>
              <a:rPr lang="en-US" dirty="0" err="1"/>
              <a:t>che</a:t>
            </a:r>
            <a:r>
              <a:rPr lang="en-US" dirty="0"/>
              <a:t> le due </a:t>
            </a:r>
            <a:r>
              <a:rPr lang="en-US" dirty="0" err="1"/>
              <a:t>variabili</a:t>
            </a:r>
            <a:r>
              <a:rPr lang="en-US" dirty="0"/>
              <a:t> </a:t>
            </a:r>
            <a:r>
              <a:rPr lang="en-US" dirty="0" err="1"/>
              <a:t>devono</a:t>
            </a:r>
            <a:r>
              <a:rPr lang="en-US" dirty="0"/>
              <a:t> </a:t>
            </a:r>
            <a:r>
              <a:rPr lang="en-US" dirty="0" err="1"/>
              <a:t>avere</a:t>
            </a:r>
            <a:r>
              <a:rPr lang="en-US" dirty="0"/>
              <a:t> </a:t>
            </a:r>
            <a:r>
              <a:rPr lang="en-US" dirty="0" err="1"/>
              <a:t>valori</a:t>
            </a:r>
            <a:r>
              <a:rPr lang="en-US" dirty="0"/>
              <a:t> </a:t>
            </a:r>
            <a:r>
              <a:rPr lang="en-US" dirty="0" err="1"/>
              <a:t>differenti</a:t>
            </a:r>
            <a:endParaRPr lang="en-US" dirty="0"/>
          </a:p>
          <a:p>
            <a:endParaRPr lang="en-US" dirty="0"/>
          </a:p>
          <a:p>
            <a:r>
              <a:rPr lang="en-US" dirty="0" err="1"/>
              <a:t>Stato</a:t>
            </a:r>
            <a:r>
              <a:rPr lang="en-US" dirty="0"/>
              <a:t>: </a:t>
            </a:r>
            <a:r>
              <a:rPr lang="en-US" dirty="0" err="1"/>
              <a:t>assegnamento</a:t>
            </a:r>
            <a:r>
              <a:rPr lang="en-US" dirty="0"/>
              <a:t> di </a:t>
            </a:r>
            <a:r>
              <a:rPr lang="en-US" dirty="0" err="1"/>
              <a:t>valori</a:t>
            </a:r>
            <a:r>
              <a:rPr lang="en-US" dirty="0"/>
              <a:t> ad </a:t>
            </a:r>
            <a:r>
              <a:rPr lang="en-US" dirty="0" err="1"/>
              <a:t>alcune</a:t>
            </a:r>
            <a:r>
              <a:rPr lang="en-US" dirty="0"/>
              <a:t> </a:t>
            </a:r>
            <a:r>
              <a:rPr lang="en-US" dirty="0" err="1"/>
              <a:t>variabili</a:t>
            </a:r>
            <a:r>
              <a:rPr lang="en-US" dirty="0"/>
              <a:t>.</a:t>
            </a:r>
          </a:p>
          <a:p>
            <a:r>
              <a:rPr lang="en-US" dirty="0" err="1"/>
              <a:t>Soluzione</a:t>
            </a:r>
            <a:r>
              <a:rPr lang="en-US" dirty="0"/>
              <a:t>: </a:t>
            </a:r>
            <a:r>
              <a:rPr lang="en-US" dirty="0" err="1"/>
              <a:t>assegnamento</a:t>
            </a:r>
            <a:r>
              <a:rPr lang="en-US" dirty="0"/>
              <a:t> </a:t>
            </a:r>
            <a:r>
              <a:rPr lang="en-US" dirty="0" err="1"/>
              <a:t>completo</a:t>
            </a:r>
            <a:r>
              <a:rPr lang="en-US" dirty="0"/>
              <a:t> e </a:t>
            </a:r>
            <a:r>
              <a:rPr lang="en-US" dirty="0" err="1"/>
              <a:t>consistente</a:t>
            </a:r>
            <a:r>
              <a:rPr lang="en-US" dirty="0"/>
              <a:t> con </a:t>
            </a:r>
            <a:r>
              <a:rPr lang="en-US" dirty="0" err="1"/>
              <a:t>i</a:t>
            </a:r>
            <a:r>
              <a:rPr lang="en-US" dirty="0"/>
              <a:t> </a:t>
            </a:r>
            <a:r>
              <a:rPr lang="en-US" dirty="0" err="1"/>
              <a:t>vincoli</a:t>
            </a:r>
            <a:r>
              <a:rPr lang="en-US" dirty="0"/>
              <a:t>.</a:t>
            </a:r>
          </a:p>
        </p:txBody>
      </p:sp>
    </p:spTree>
    <p:extLst>
      <p:ext uri="{BB962C8B-B14F-4D97-AF65-F5344CB8AC3E}">
        <p14:creationId xmlns:p14="http://schemas.microsoft.com/office/powerpoint/2010/main" val="4275433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Scelta del valore</a:t>
            </a:r>
          </a:p>
        </p:txBody>
      </p:sp>
      <p:sp>
        <p:nvSpPr>
          <p:cNvPr id="9" name="Segnaposto contenuto 8"/>
          <p:cNvSpPr>
            <a:spLocks noGrp="1"/>
          </p:cNvSpPr>
          <p:nvPr>
            <p:ph idx="1"/>
          </p:nvPr>
        </p:nvSpPr>
        <p:spPr>
          <a:xfrm>
            <a:off x="396552" y="1268760"/>
            <a:ext cx="8279904" cy="3744416"/>
          </a:xfrm>
        </p:spPr>
        <p:txBody>
          <a:bodyPr>
            <a:normAutofit/>
          </a:bodyPr>
          <a:lstStyle/>
          <a:p>
            <a:r>
              <a:rPr lang="it-IT" sz="3000" dirty="0">
                <a:latin typeface="Helvetica"/>
                <a:cs typeface="Helvetica"/>
              </a:rPr>
              <a:t>Una volta scelta la variabile, quale dei valori del suo dominio le assegniamo?</a:t>
            </a:r>
          </a:p>
          <a:p>
            <a:r>
              <a:rPr lang="it-IT" sz="3000" dirty="0">
                <a:latin typeface="Helvetica"/>
                <a:cs typeface="Helvetica"/>
              </a:rPr>
              <a:t>Idea di base: per massimizzare la probabilità di trovare una soluzione*, scegliamo il valore meno vincolante, quello che lascia più libere le variabili adiacenti nel grafo </a:t>
            </a:r>
          </a:p>
          <a:p>
            <a:r>
              <a:rPr lang="it-IT" sz="3000" dirty="0">
                <a:latin typeface="Helvetica"/>
                <a:cs typeface="Helvetica"/>
              </a:rPr>
              <a:t>Euristica: LCV (</a:t>
            </a:r>
            <a:r>
              <a:rPr lang="it-IT" sz="3000" dirty="0" err="1">
                <a:latin typeface="Helvetica"/>
                <a:cs typeface="Helvetica"/>
              </a:rPr>
              <a:t>Least</a:t>
            </a:r>
            <a:r>
              <a:rPr lang="it-IT" sz="3000" dirty="0">
                <a:latin typeface="Helvetica"/>
                <a:cs typeface="Helvetica"/>
              </a:rPr>
              <a:t> </a:t>
            </a:r>
            <a:r>
              <a:rPr lang="it-IT" sz="3000" dirty="0" err="1">
                <a:latin typeface="Helvetica"/>
                <a:cs typeface="Helvetica"/>
              </a:rPr>
              <a:t>Constraining</a:t>
            </a:r>
            <a:r>
              <a:rPr lang="it-IT" sz="3000" dirty="0">
                <a:latin typeface="Helvetica"/>
                <a:cs typeface="Helvetica"/>
              </a:rPr>
              <a:t> Value)</a:t>
            </a:r>
          </a:p>
          <a:p>
            <a:pPr marL="0" indent="0">
              <a:buNone/>
            </a:pPr>
            <a:endParaRPr lang="it-IT" sz="3000" dirty="0">
              <a:latin typeface="Helvetica"/>
              <a:cs typeface="Helvetica"/>
            </a:endParaRPr>
          </a:p>
        </p:txBody>
      </p:sp>
      <p:sp>
        <p:nvSpPr>
          <p:cNvPr id="3" name="CasellaDiTesto 2"/>
          <p:cNvSpPr txBox="1"/>
          <p:nvPr/>
        </p:nvSpPr>
        <p:spPr>
          <a:xfrm>
            <a:off x="611560" y="5877272"/>
            <a:ext cx="7369751" cy="707886"/>
          </a:xfrm>
          <a:prstGeom prst="rect">
            <a:avLst/>
          </a:prstGeom>
          <a:noFill/>
        </p:spPr>
        <p:txBody>
          <a:bodyPr wrap="none" rtlCol="0">
            <a:spAutoFit/>
          </a:bodyPr>
          <a:lstStyle/>
          <a:p>
            <a:r>
              <a:rPr lang="it-IT" sz="2000" dirty="0">
                <a:latin typeface="Helvetica"/>
                <a:cs typeface="Helvetica"/>
              </a:rPr>
              <a:t>*per trovare </a:t>
            </a:r>
            <a:r>
              <a:rPr lang="it-IT" sz="2000" b="1" dirty="0">
                <a:latin typeface="Helvetica"/>
                <a:cs typeface="Helvetica"/>
              </a:rPr>
              <a:t>tutte</a:t>
            </a:r>
            <a:r>
              <a:rPr lang="it-IT" sz="2000" dirty="0">
                <a:latin typeface="Helvetica"/>
                <a:cs typeface="Helvetica"/>
              </a:rPr>
              <a:t> le soluzioni dobbiamo comunque considerare</a:t>
            </a:r>
          </a:p>
          <a:p>
            <a:r>
              <a:rPr lang="it-IT" sz="2000" dirty="0">
                <a:latin typeface="Helvetica"/>
                <a:cs typeface="Helvetica"/>
              </a:rPr>
              <a:t>  tutti i valori possibili</a:t>
            </a:r>
          </a:p>
        </p:txBody>
      </p:sp>
    </p:spTree>
    <p:extLst>
      <p:ext uri="{BB962C8B-B14F-4D97-AF65-F5344CB8AC3E}">
        <p14:creationId xmlns:p14="http://schemas.microsoft.com/office/powerpoint/2010/main" val="2459055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Esempio</a:t>
            </a:r>
          </a:p>
        </p:txBody>
      </p:sp>
      <p:sp>
        <p:nvSpPr>
          <p:cNvPr id="9" name="Segnaposto contenuto 8"/>
          <p:cNvSpPr>
            <a:spLocks noGrp="1"/>
          </p:cNvSpPr>
          <p:nvPr>
            <p:ph idx="1"/>
          </p:nvPr>
        </p:nvSpPr>
        <p:spPr>
          <a:xfrm>
            <a:off x="323528" y="1412776"/>
            <a:ext cx="3455368" cy="5445224"/>
          </a:xfrm>
        </p:spPr>
        <p:txBody>
          <a:bodyPr>
            <a:normAutofit fontScale="85000" lnSpcReduction="10000"/>
          </a:bodyPr>
          <a:lstStyle/>
          <a:p>
            <a:r>
              <a:rPr lang="it-IT" sz="3000" dirty="0">
                <a:latin typeface="Helvetica"/>
                <a:cs typeface="Helvetica"/>
              </a:rPr>
              <a:t>Supponiamo di avere già</a:t>
            </a:r>
            <a:br>
              <a:rPr lang="it-IT" sz="3000" dirty="0">
                <a:latin typeface="Helvetica"/>
                <a:cs typeface="Helvetica"/>
              </a:rPr>
            </a:br>
            <a:r>
              <a:rPr lang="it-IT" sz="3000" dirty="0">
                <a:latin typeface="Helvetica"/>
                <a:cs typeface="Helvetica"/>
              </a:rPr>
              <a:t>WA = </a:t>
            </a:r>
            <a:r>
              <a:rPr lang="it-IT" sz="3000" dirty="0" err="1">
                <a:latin typeface="Helvetica"/>
                <a:cs typeface="Helvetica"/>
              </a:rPr>
              <a:t>r</a:t>
            </a:r>
            <a:br>
              <a:rPr lang="it-IT" sz="3000" dirty="0">
                <a:latin typeface="Helvetica"/>
                <a:cs typeface="Helvetica"/>
              </a:rPr>
            </a:br>
            <a:r>
              <a:rPr lang="it-IT" sz="3000" dirty="0">
                <a:latin typeface="Helvetica"/>
                <a:cs typeface="Helvetica"/>
              </a:rPr>
              <a:t>NT = v</a:t>
            </a:r>
            <a:br>
              <a:rPr lang="it-IT" sz="3000" dirty="0">
                <a:latin typeface="Helvetica"/>
                <a:cs typeface="Helvetica"/>
              </a:rPr>
            </a:br>
            <a:r>
              <a:rPr lang="it-IT" sz="3000" dirty="0">
                <a:latin typeface="Helvetica"/>
                <a:cs typeface="Helvetica"/>
              </a:rPr>
              <a:t>e che la prossima variabile è </a:t>
            </a:r>
            <a:r>
              <a:rPr lang="it-IT" sz="3000" dirty="0" err="1">
                <a:latin typeface="Helvetica"/>
                <a:cs typeface="Helvetica"/>
              </a:rPr>
              <a:t>Q</a:t>
            </a:r>
            <a:r>
              <a:rPr lang="it-IT" sz="3000" dirty="0">
                <a:latin typeface="Helvetica"/>
                <a:cs typeface="Helvetica"/>
              </a:rPr>
              <a:t>.</a:t>
            </a:r>
          </a:p>
          <a:p>
            <a:r>
              <a:rPr lang="it-IT" sz="3000" dirty="0">
                <a:latin typeface="Helvetica"/>
                <a:cs typeface="Helvetica"/>
              </a:rPr>
              <a:t>Considerati i vincoli di SA, non scegliamo </a:t>
            </a:r>
            <a:r>
              <a:rPr lang="it-IT" sz="3000" dirty="0" err="1">
                <a:latin typeface="Helvetica"/>
                <a:cs typeface="Helvetica"/>
              </a:rPr>
              <a:t>Q</a:t>
            </a:r>
            <a:r>
              <a:rPr lang="it-IT" sz="3000" dirty="0">
                <a:latin typeface="Helvetica"/>
                <a:cs typeface="Helvetica"/>
              </a:rPr>
              <a:t> = b, bensì </a:t>
            </a:r>
            <a:r>
              <a:rPr lang="it-IT" sz="3000" dirty="0" err="1">
                <a:latin typeface="Helvetica"/>
                <a:cs typeface="Helvetica"/>
              </a:rPr>
              <a:t>Q</a:t>
            </a:r>
            <a:r>
              <a:rPr lang="it-IT" sz="3000" dirty="0">
                <a:latin typeface="Helvetica"/>
                <a:cs typeface="Helvetica"/>
              </a:rPr>
              <a:t> = </a:t>
            </a:r>
            <a:r>
              <a:rPr lang="it-IT" sz="3000" dirty="0" err="1">
                <a:latin typeface="Helvetica"/>
                <a:cs typeface="Helvetica"/>
              </a:rPr>
              <a:t>r</a:t>
            </a:r>
            <a:r>
              <a:rPr lang="it-IT" sz="3000" dirty="0">
                <a:latin typeface="Helvetica"/>
                <a:cs typeface="Helvetica"/>
              </a:rPr>
              <a:t>.</a:t>
            </a:r>
          </a:p>
          <a:p>
            <a:r>
              <a:rPr lang="it-IT" sz="3000" dirty="0" err="1">
                <a:latin typeface="Helvetica"/>
                <a:cs typeface="Helvetica"/>
              </a:rPr>
              <a:t>Q</a:t>
            </a:r>
            <a:r>
              <a:rPr lang="it-IT" sz="3000" dirty="0">
                <a:latin typeface="Helvetica"/>
                <a:cs typeface="Helvetica"/>
              </a:rPr>
              <a:t> = b eliminerebbe l’ultimo valore possibile per SA.</a:t>
            </a:r>
          </a:p>
          <a:p>
            <a:pPr marL="0" indent="0">
              <a:buNone/>
            </a:pPr>
            <a:r>
              <a:rPr lang="it-IT" sz="3000" dirty="0">
                <a:latin typeface="Helvetica"/>
                <a:cs typeface="Helvetica"/>
              </a:rPr>
              <a:t>	</a:t>
            </a:r>
          </a:p>
          <a:p>
            <a:pPr marL="0" indent="0">
              <a:buNone/>
            </a:pPr>
            <a:endParaRPr lang="it-IT" sz="3000" dirty="0">
              <a:latin typeface="Helvetica"/>
              <a:cs typeface="Helvetica"/>
            </a:endParaRPr>
          </a:p>
        </p:txBody>
      </p:sp>
      <p:pic>
        <p:nvPicPr>
          <p:cNvPr id="7" name="Picture 3"/>
          <p:cNvPicPr>
            <a:picLocks noChangeAspect="1"/>
          </p:cNvPicPr>
          <p:nvPr/>
        </p:nvPicPr>
        <p:blipFill>
          <a:blip r:embed="rId2"/>
          <a:stretch>
            <a:fillRect/>
          </a:stretch>
        </p:blipFill>
        <p:spPr>
          <a:xfrm>
            <a:off x="3635896" y="1340768"/>
            <a:ext cx="5323778" cy="4577950"/>
          </a:xfrm>
          <a:prstGeom prst="rect">
            <a:avLst/>
          </a:prstGeom>
        </p:spPr>
      </p:pic>
      <p:sp>
        <p:nvSpPr>
          <p:cNvPr id="4" name="Ovale 3"/>
          <p:cNvSpPr/>
          <p:nvPr/>
        </p:nvSpPr>
        <p:spPr>
          <a:xfrm>
            <a:off x="3779912" y="2276872"/>
            <a:ext cx="720080" cy="720080"/>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Ovale 7"/>
          <p:cNvSpPr/>
          <p:nvPr/>
        </p:nvSpPr>
        <p:spPr>
          <a:xfrm>
            <a:off x="5724128" y="1340768"/>
            <a:ext cx="792088" cy="792088"/>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CasellaDiTesto 2"/>
          <p:cNvSpPr txBox="1"/>
          <p:nvPr/>
        </p:nvSpPr>
        <p:spPr>
          <a:xfrm>
            <a:off x="4211960" y="1907540"/>
            <a:ext cx="265142" cy="369332"/>
          </a:xfrm>
          <a:prstGeom prst="rect">
            <a:avLst/>
          </a:prstGeom>
          <a:noFill/>
        </p:spPr>
        <p:txBody>
          <a:bodyPr wrap="none" rtlCol="0">
            <a:spAutoFit/>
          </a:bodyPr>
          <a:lstStyle/>
          <a:p>
            <a:r>
              <a:rPr lang="it-IT" dirty="0" err="1"/>
              <a:t>r</a:t>
            </a:r>
            <a:endParaRPr lang="it-IT" dirty="0"/>
          </a:p>
        </p:txBody>
      </p:sp>
      <p:sp>
        <p:nvSpPr>
          <p:cNvPr id="10" name="CasellaDiTesto 9"/>
          <p:cNvSpPr txBox="1"/>
          <p:nvPr/>
        </p:nvSpPr>
        <p:spPr>
          <a:xfrm>
            <a:off x="6372200" y="1124744"/>
            <a:ext cx="288924" cy="369332"/>
          </a:xfrm>
          <a:prstGeom prst="rect">
            <a:avLst/>
          </a:prstGeom>
          <a:noFill/>
        </p:spPr>
        <p:txBody>
          <a:bodyPr wrap="none" rtlCol="0">
            <a:spAutoFit/>
          </a:bodyPr>
          <a:lstStyle/>
          <a:p>
            <a:r>
              <a:rPr lang="it-IT" dirty="0"/>
              <a:t>v</a:t>
            </a:r>
          </a:p>
        </p:txBody>
      </p:sp>
    </p:spTree>
    <p:extLst>
      <p:ext uri="{BB962C8B-B14F-4D97-AF65-F5344CB8AC3E}">
        <p14:creationId xmlns:p14="http://schemas.microsoft.com/office/powerpoint/2010/main" val="133725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err="1">
                <a:latin typeface="Helvetica"/>
                <a:cs typeface="Helvetica"/>
              </a:rPr>
              <a:t>Forward</a:t>
            </a:r>
            <a:r>
              <a:rPr lang="it-IT" b="1" dirty="0">
                <a:latin typeface="Helvetica"/>
                <a:cs typeface="Helvetica"/>
              </a:rPr>
              <a:t> </a:t>
            </a:r>
            <a:r>
              <a:rPr lang="it-IT" b="1" dirty="0" err="1">
                <a:latin typeface="Helvetica"/>
                <a:cs typeface="Helvetica"/>
              </a:rPr>
              <a:t>checking</a:t>
            </a:r>
            <a:r>
              <a:rPr lang="it-IT" b="1" dirty="0">
                <a:latin typeface="Helvetica"/>
                <a:cs typeface="Helvetica"/>
              </a:rPr>
              <a:t> (FC)</a:t>
            </a:r>
          </a:p>
        </p:txBody>
      </p:sp>
      <p:sp>
        <p:nvSpPr>
          <p:cNvPr id="9" name="Segnaposto contenuto 8"/>
          <p:cNvSpPr>
            <a:spLocks noGrp="1"/>
          </p:cNvSpPr>
          <p:nvPr>
            <p:ph idx="1"/>
          </p:nvPr>
        </p:nvSpPr>
        <p:spPr>
          <a:xfrm>
            <a:off x="396552" y="1268760"/>
            <a:ext cx="8279904" cy="5589240"/>
          </a:xfrm>
        </p:spPr>
        <p:txBody>
          <a:bodyPr>
            <a:normAutofit/>
          </a:bodyPr>
          <a:lstStyle/>
          <a:p>
            <a:r>
              <a:rPr lang="it-IT" sz="3000" dirty="0">
                <a:latin typeface="Helvetica"/>
                <a:cs typeface="Helvetica"/>
              </a:rPr>
              <a:t>A ogni passo della ricerca possiamo valutare se ci sono delle consistenze d’arco che escludono alcuni valori delle variabili, combinando ricerca e inferenza</a:t>
            </a:r>
          </a:p>
          <a:p>
            <a:r>
              <a:rPr lang="it-IT" sz="3000" dirty="0">
                <a:latin typeface="Helvetica"/>
                <a:cs typeface="Helvetica"/>
              </a:rPr>
              <a:t>Il </a:t>
            </a:r>
            <a:r>
              <a:rPr lang="it-IT" sz="3000" b="1" dirty="0" err="1">
                <a:latin typeface="Helvetica"/>
                <a:cs typeface="Helvetica"/>
              </a:rPr>
              <a:t>forward</a:t>
            </a:r>
            <a:r>
              <a:rPr lang="it-IT" sz="3000" b="1" dirty="0">
                <a:latin typeface="Helvetica"/>
                <a:cs typeface="Helvetica"/>
              </a:rPr>
              <a:t> </a:t>
            </a:r>
            <a:r>
              <a:rPr lang="it-IT" sz="3000" b="1" dirty="0" err="1">
                <a:latin typeface="Helvetica"/>
                <a:cs typeface="Helvetica"/>
              </a:rPr>
              <a:t>checking</a:t>
            </a:r>
            <a:r>
              <a:rPr lang="it-IT" sz="3000" dirty="0">
                <a:latin typeface="Helvetica"/>
                <a:cs typeface="Helvetica"/>
              </a:rPr>
              <a:t> funziona così:</a:t>
            </a:r>
          </a:p>
          <a:p>
            <a:pPr lvl="1"/>
            <a:r>
              <a:rPr lang="it-IT" sz="2600" dirty="0">
                <a:latin typeface="Helvetica"/>
                <a:cs typeface="Helvetica"/>
              </a:rPr>
              <a:t>ogni volta che a una variabile X si assegna un valore x, si stabilisce la consistenza d’arco per X:</a:t>
            </a:r>
          </a:p>
          <a:p>
            <a:pPr lvl="2"/>
            <a:r>
              <a:rPr lang="it-IT" sz="2200" dirty="0">
                <a:latin typeface="Helvetica"/>
                <a:cs typeface="Helvetica"/>
              </a:rPr>
              <a:t>per ogni variabile Y senza valore e connessa a X da un vincolo, bisogna cancellare ogni valore del suo dominio D</a:t>
            </a:r>
            <a:r>
              <a:rPr lang="it-IT" sz="2200" baseline="-25000" dirty="0">
                <a:latin typeface="Helvetica"/>
                <a:cs typeface="Helvetica"/>
              </a:rPr>
              <a:t>Y</a:t>
            </a:r>
            <a:r>
              <a:rPr lang="it-IT" sz="2200" dirty="0">
                <a:latin typeface="Helvetica"/>
                <a:cs typeface="Helvetica"/>
              </a:rPr>
              <a:t> che sia inconsistente con x</a:t>
            </a:r>
          </a:p>
          <a:p>
            <a:pPr marL="0" indent="0">
              <a:buNone/>
            </a:pPr>
            <a:endParaRPr lang="it-IT" sz="3000" dirty="0">
              <a:latin typeface="Helvetica"/>
              <a:cs typeface="Helvetica"/>
            </a:endParaRPr>
          </a:p>
          <a:p>
            <a:pPr marL="0" indent="0">
              <a:buNone/>
            </a:pPr>
            <a:endParaRPr lang="it-IT" sz="3000" dirty="0">
              <a:latin typeface="Helvetica"/>
              <a:cs typeface="Helvetica"/>
            </a:endParaRPr>
          </a:p>
        </p:txBody>
      </p:sp>
    </p:spTree>
    <p:extLst>
      <p:ext uri="{BB962C8B-B14F-4D97-AF65-F5344CB8AC3E}">
        <p14:creationId xmlns:p14="http://schemas.microsoft.com/office/powerpoint/2010/main" val="2546346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p:cNvPicPr>
            <a:picLocks noChangeAspect="1"/>
          </p:cNvPicPr>
          <p:nvPr/>
        </p:nvPicPr>
        <p:blipFill rotWithShape="1">
          <a:blip r:embed="rId2"/>
          <a:srcRect b="22897"/>
          <a:stretch/>
        </p:blipFill>
        <p:spPr>
          <a:xfrm>
            <a:off x="4283968" y="1124744"/>
            <a:ext cx="4689404" cy="3109134"/>
          </a:xfrm>
          <a:prstGeom prst="rect">
            <a:avLst/>
          </a:prstGeom>
        </p:spPr>
      </p:pic>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Da solo FC combina poco</a:t>
            </a:r>
            <a:r>
              <a:rPr lang="mr-IN" b="1" dirty="0">
                <a:latin typeface="Helvetica"/>
                <a:cs typeface="Helvetica"/>
              </a:rPr>
              <a:t>…</a:t>
            </a:r>
            <a:endParaRPr lang="it-IT" b="1" dirty="0">
              <a:latin typeface="Helvetica"/>
              <a:cs typeface="Helvetica"/>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055899976"/>
              </p:ext>
            </p:extLst>
          </p:nvPr>
        </p:nvGraphicFramePr>
        <p:xfrm>
          <a:off x="97160" y="3789040"/>
          <a:ext cx="5915000" cy="2992120"/>
        </p:xfrm>
        <a:graphic>
          <a:graphicData uri="http://schemas.openxmlformats.org/drawingml/2006/table">
            <a:tbl>
              <a:tblPr firstRow="1" bandRow="1">
                <a:tableStyleId>{2D5ABB26-0587-4C30-8999-92F81FD0307C}</a:tableStyleId>
              </a:tblPr>
              <a:tblGrid>
                <a:gridCol w="9464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tblGrid>
              <a:tr h="370840">
                <a:tc>
                  <a:txBody>
                    <a:bodyPr/>
                    <a:lstStyle/>
                    <a:p>
                      <a:pPr algn="ctr"/>
                      <a:r>
                        <a:rPr lang="it-IT" dirty="0">
                          <a:latin typeface="Helvetica"/>
                          <a:cs typeface="Helvetica"/>
                        </a:rPr>
                        <a:t>Domini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WA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err="1">
                          <a:latin typeface="Helvetica"/>
                          <a:cs typeface="Helvetica"/>
                        </a:rPr>
                        <a:t>Q</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NSW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V</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SA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t-IT" dirty="0">
                          <a:latin typeface="Helvetica"/>
                          <a:cs typeface="Helvetica"/>
                        </a:rPr>
                        <a:t>inizio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t-IT" dirty="0">
                          <a:latin typeface="Helvetica"/>
                          <a:cs typeface="Helvetica"/>
                        </a:rPr>
                        <a:t>dopo</a:t>
                      </a:r>
                      <a:r>
                        <a:rPr lang="it-IT" baseline="0" dirty="0">
                          <a:latin typeface="Helvetica"/>
                          <a:cs typeface="Helvetica"/>
                        </a:rPr>
                        <a:t> WA = </a:t>
                      </a:r>
                      <a:r>
                        <a:rPr lang="it-IT" baseline="0" dirty="0" err="1">
                          <a:latin typeface="Helvetica"/>
                          <a:cs typeface="Helvetica"/>
                        </a:rPr>
                        <a:t>r</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dopo</a:t>
                      </a:r>
                      <a:r>
                        <a:rPr lang="it-IT" baseline="0" dirty="0">
                          <a:latin typeface="Helvetica"/>
                          <a:cs typeface="Helvetica"/>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it-IT" baseline="0" dirty="0" err="1">
                          <a:latin typeface="Helvetica"/>
                          <a:cs typeface="Helvetica"/>
                        </a:rPr>
                        <a:t>Q</a:t>
                      </a:r>
                      <a:r>
                        <a:rPr lang="it-IT" baseline="0" dirty="0">
                          <a:latin typeface="Helvetica"/>
                          <a:cs typeface="Helvetica"/>
                        </a:rPr>
                        <a:t> = v</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dopo</a:t>
                      </a:r>
                      <a:br>
                        <a:rPr lang="it-IT" dirty="0">
                          <a:latin typeface="Helvetica"/>
                          <a:cs typeface="Helvetica"/>
                        </a:rPr>
                      </a:br>
                      <a:r>
                        <a:rPr lang="it-IT" baseline="0" dirty="0">
                          <a:latin typeface="Helvetica"/>
                          <a:cs typeface="Helvetica"/>
                        </a:rPr>
                        <a:t>V = b</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4000" b="1" dirty="0">
                          <a:solidFill>
                            <a:srgbClr val="FF0000"/>
                          </a:solidFill>
                          <a:latin typeface="Helvetica"/>
                          <a:cs typeface="Helvetica"/>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Segnaposto contenuto 8"/>
          <p:cNvSpPr txBox="1">
            <a:spLocks/>
          </p:cNvSpPr>
          <p:nvPr/>
        </p:nvSpPr>
        <p:spPr>
          <a:xfrm>
            <a:off x="323528" y="1484784"/>
            <a:ext cx="4824536" cy="259228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400" dirty="0">
                <a:latin typeface="Helvetica"/>
                <a:cs typeface="Helvetica"/>
              </a:rPr>
              <a:t>Supponendo che le mosse siano WA = </a:t>
            </a:r>
            <a:r>
              <a:rPr lang="it-IT" sz="2400" dirty="0" err="1">
                <a:latin typeface="Helvetica"/>
                <a:cs typeface="Helvetica"/>
              </a:rPr>
              <a:t>r</a:t>
            </a:r>
            <a:r>
              <a:rPr lang="it-IT" sz="2400" dirty="0">
                <a:latin typeface="Helvetica"/>
                <a:cs typeface="Helvetica"/>
              </a:rPr>
              <a:t>, </a:t>
            </a:r>
            <a:r>
              <a:rPr lang="it-IT" sz="2400" dirty="0" err="1">
                <a:latin typeface="Helvetica"/>
                <a:cs typeface="Helvetica"/>
              </a:rPr>
              <a:t>Q</a:t>
            </a:r>
            <a:r>
              <a:rPr lang="it-IT" sz="2400" dirty="0">
                <a:latin typeface="Helvetica"/>
                <a:cs typeface="Helvetica"/>
              </a:rPr>
              <a:t> = v e V = b</a:t>
            </a:r>
            <a:br>
              <a:rPr lang="it-IT" sz="2400" dirty="0">
                <a:latin typeface="Helvetica"/>
                <a:cs typeface="Helvetica"/>
              </a:rPr>
            </a:br>
            <a:r>
              <a:rPr lang="it-IT" sz="2400" dirty="0">
                <a:latin typeface="Helvetica"/>
                <a:cs typeface="Helvetica"/>
              </a:rPr>
              <a:t>controlliamo e </a:t>
            </a:r>
            <a:br>
              <a:rPr lang="it-IT" sz="2400" dirty="0">
                <a:latin typeface="Helvetica"/>
                <a:cs typeface="Helvetica"/>
              </a:rPr>
            </a:br>
            <a:r>
              <a:rPr lang="it-IT" sz="2400" dirty="0">
                <a:latin typeface="Helvetica"/>
                <a:cs typeface="Helvetica"/>
              </a:rPr>
              <a:t>riduciamo i domini</a:t>
            </a:r>
            <a:br>
              <a:rPr lang="it-IT" sz="2400" dirty="0">
                <a:latin typeface="Helvetica"/>
                <a:cs typeface="Helvetica"/>
              </a:rPr>
            </a:br>
            <a:r>
              <a:rPr lang="it-IT" sz="2400" dirty="0">
                <a:latin typeface="Helvetica"/>
                <a:cs typeface="Helvetica"/>
              </a:rPr>
              <a:t>delle variabili connesse a</a:t>
            </a:r>
            <a:br>
              <a:rPr lang="it-IT" sz="2400" dirty="0">
                <a:latin typeface="Helvetica"/>
                <a:cs typeface="Helvetica"/>
              </a:rPr>
            </a:br>
            <a:r>
              <a:rPr lang="it-IT" sz="2400" dirty="0">
                <a:latin typeface="Helvetica"/>
                <a:cs typeface="Helvetica"/>
              </a:rPr>
              <a:t>quella appena elaborata.</a:t>
            </a:r>
            <a:br>
              <a:rPr lang="it-IT" sz="3000" dirty="0">
                <a:latin typeface="Helvetica"/>
                <a:cs typeface="Helvetica"/>
              </a:rPr>
            </a:br>
            <a:r>
              <a:rPr lang="it-IT" sz="3000" dirty="0">
                <a:latin typeface="Helvetica"/>
                <a:cs typeface="Helvetica"/>
              </a:rPr>
              <a:t>	</a:t>
            </a:r>
          </a:p>
          <a:p>
            <a:pPr marL="0" indent="0">
              <a:buFont typeface="Arial"/>
              <a:buNone/>
            </a:pPr>
            <a:endParaRPr lang="it-IT" sz="3000" dirty="0">
              <a:latin typeface="Helvetica"/>
              <a:cs typeface="Helvetica"/>
            </a:endParaRPr>
          </a:p>
        </p:txBody>
      </p:sp>
      <p:sp>
        <p:nvSpPr>
          <p:cNvPr id="10" name="Rectangle 6"/>
          <p:cNvSpPr/>
          <p:nvPr/>
        </p:nvSpPr>
        <p:spPr>
          <a:xfrm>
            <a:off x="6084168" y="4581128"/>
            <a:ext cx="2987824" cy="2174112"/>
          </a:xfrm>
          <a:prstGeom prst="rect">
            <a:avLst/>
          </a:prstGeom>
          <a:solidFill>
            <a:schemeClr val="bg1">
              <a:alpha val="54000"/>
            </a:scheme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Helvetica"/>
                <a:cs typeface="Helvetica"/>
              </a:rPr>
              <a:t>In </a:t>
            </a:r>
            <a:r>
              <a:rPr lang="en-US" sz="2000" dirty="0" err="1">
                <a:solidFill>
                  <a:schemeClr val="tx1"/>
                </a:solidFill>
                <a:latin typeface="Helvetica"/>
                <a:cs typeface="Helvetica"/>
              </a:rPr>
              <a:t>questa</a:t>
            </a:r>
            <a:r>
              <a:rPr lang="en-US" sz="2000" dirty="0">
                <a:solidFill>
                  <a:schemeClr val="tx1"/>
                </a:solidFill>
                <a:latin typeface="Helvetica"/>
                <a:cs typeface="Helvetica"/>
              </a:rPr>
              <a:t> </a:t>
            </a:r>
            <a:r>
              <a:rPr lang="en-US" sz="2000" dirty="0" err="1">
                <a:solidFill>
                  <a:schemeClr val="tx1"/>
                </a:solidFill>
                <a:latin typeface="Helvetica"/>
                <a:cs typeface="Helvetica"/>
              </a:rPr>
              <a:t>ricerca</a:t>
            </a:r>
            <a:r>
              <a:rPr lang="en-US" sz="2000" dirty="0">
                <a:solidFill>
                  <a:schemeClr val="tx1"/>
                </a:solidFill>
                <a:latin typeface="Helvetica"/>
                <a:cs typeface="Helvetica"/>
              </a:rPr>
              <a:t>, </a:t>
            </a:r>
            <a:r>
              <a:rPr lang="en-US" sz="2000" dirty="0" err="1">
                <a:solidFill>
                  <a:schemeClr val="tx1"/>
                </a:solidFill>
                <a:latin typeface="Helvetica"/>
                <a:cs typeface="Helvetica"/>
              </a:rPr>
              <a:t>applicando</a:t>
            </a:r>
            <a:r>
              <a:rPr lang="en-US" sz="2000" dirty="0">
                <a:solidFill>
                  <a:schemeClr val="tx1"/>
                </a:solidFill>
                <a:latin typeface="Helvetica"/>
                <a:cs typeface="Helvetica"/>
              </a:rPr>
              <a:t> FC </a:t>
            </a:r>
            <a:r>
              <a:rPr lang="en-US" sz="2000" dirty="0" err="1">
                <a:solidFill>
                  <a:schemeClr val="tx1"/>
                </a:solidFill>
                <a:latin typeface="Helvetica"/>
                <a:cs typeface="Helvetica"/>
              </a:rPr>
              <a:t>sappiamo</a:t>
            </a:r>
            <a:r>
              <a:rPr lang="en-US" sz="2000" dirty="0">
                <a:solidFill>
                  <a:schemeClr val="tx1"/>
                </a:solidFill>
                <a:latin typeface="Helvetica"/>
                <a:cs typeface="Helvetica"/>
              </a:rPr>
              <a:t> di </a:t>
            </a:r>
            <a:r>
              <a:rPr lang="en-US" sz="2000" dirty="0" err="1">
                <a:solidFill>
                  <a:schemeClr val="tx1"/>
                </a:solidFill>
                <a:latin typeface="Helvetica"/>
                <a:cs typeface="Helvetica"/>
              </a:rPr>
              <a:t>essere</a:t>
            </a:r>
            <a:r>
              <a:rPr lang="en-US" sz="2000" dirty="0">
                <a:solidFill>
                  <a:schemeClr val="tx1"/>
                </a:solidFill>
                <a:latin typeface="Helvetica"/>
                <a:cs typeface="Helvetica"/>
              </a:rPr>
              <a:t> </a:t>
            </a:r>
            <a:r>
              <a:rPr lang="en-US" sz="2000" dirty="0" err="1">
                <a:solidFill>
                  <a:schemeClr val="tx1"/>
                </a:solidFill>
                <a:latin typeface="Helvetica"/>
                <a:cs typeface="Helvetica"/>
              </a:rPr>
              <a:t>finiti</a:t>
            </a:r>
            <a:r>
              <a:rPr lang="en-US" sz="2000" dirty="0">
                <a:solidFill>
                  <a:schemeClr val="tx1"/>
                </a:solidFill>
                <a:latin typeface="Helvetica"/>
                <a:cs typeface="Helvetica"/>
              </a:rPr>
              <a:t> in un </a:t>
            </a:r>
            <a:r>
              <a:rPr lang="en-US" sz="2000" dirty="0" err="1">
                <a:solidFill>
                  <a:schemeClr val="tx1"/>
                </a:solidFill>
                <a:latin typeface="Helvetica"/>
                <a:cs typeface="Helvetica"/>
              </a:rPr>
              <a:t>vicolo</a:t>
            </a:r>
            <a:r>
              <a:rPr lang="en-US" sz="2000" dirty="0">
                <a:solidFill>
                  <a:schemeClr val="tx1"/>
                </a:solidFill>
                <a:latin typeface="Helvetica"/>
                <a:cs typeface="Helvetica"/>
              </a:rPr>
              <a:t> </a:t>
            </a:r>
            <a:r>
              <a:rPr lang="en-US" sz="2000" dirty="0" err="1">
                <a:solidFill>
                  <a:schemeClr val="tx1"/>
                </a:solidFill>
                <a:latin typeface="Helvetica"/>
                <a:cs typeface="Helvetica"/>
              </a:rPr>
              <a:t>cieco</a:t>
            </a:r>
            <a:r>
              <a:rPr lang="en-US" sz="2000" dirty="0">
                <a:solidFill>
                  <a:schemeClr val="tx1"/>
                </a:solidFill>
                <a:latin typeface="Helvetica"/>
                <a:cs typeface="Helvetica"/>
              </a:rPr>
              <a:t> (</a:t>
            </a:r>
            <a:r>
              <a:rPr lang="en-US" sz="2000" dirty="0" err="1">
                <a:solidFill>
                  <a:schemeClr val="tx1"/>
                </a:solidFill>
                <a:latin typeface="Helvetica"/>
                <a:cs typeface="Helvetica"/>
              </a:rPr>
              <a:t>niente</a:t>
            </a:r>
            <a:r>
              <a:rPr lang="en-US" sz="2000" dirty="0">
                <a:solidFill>
                  <a:schemeClr val="tx1"/>
                </a:solidFill>
                <a:latin typeface="Helvetica"/>
                <a:cs typeface="Helvetica"/>
              </a:rPr>
              <a:t> </a:t>
            </a:r>
            <a:r>
              <a:rPr lang="en-US" sz="2000" dirty="0" err="1">
                <a:solidFill>
                  <a:schemeClr val="tx1"/>
                </a:solidFill>
                <a:latin typeface="Helvetica"/>
                <a:cs typeface="Helvetica"/>
              </a:rPr>
              <a:t>valori</a:t>
            </a:r>
            <a:r>
              <a:rPr lang="en-US" sz="2000" dirty="0">
                <a:solidFill>
                  <a:schemeClr val="tx1"/>
                </a:solidFill>
                <a:latin typeface="Helvetica"/>
                <a:cs typeface="Helvetica"/>
              </a:rPr>
              <a:t> per SA), ma </a:t>
            </a:r>
            <a:r>
              <a:rPr lang="en-US" sz="2000" dirty="0" err="1">
                <a:solidFill>
                  <a:schemeClr val="tx1"/>
                </a:solidFill>
                <a:latin typeface="Helvetica"/>
                <a:cs typeface="Helvetica"/>
              </a:rPr>
              <a:t>il</a:t>
            </a:r>
            <a:r>
              <a:rPr lang="en-US" sz="2000" dirty="0">
                <a:solidFill>
                  <a:schemeClr val="tx1"/>
                </a:solidFill>
                <a:latin typeface="Helvetica"/>
                <a:cs typeface="Helvetica"/>
              </a:rPr>
              <a:t> </a:t>
            </a:r>
            <a:r>
              <a:rPr lang="en-US" sz="2000" dirty="0" err="1">
                <a:solidFill>
                  <a:schemeClr val="tx1"/>
                </a:solidFill>
                <a:latin typeface="Helvetica"/>
                <a:cs typeface="Helvetica"/>
              </a:rPr>
              <a:t>problema</a:t>
            </a:r>
            <a:r>
              <a:rPr lang="en-US" sz="2000" dirty="0">
                <a:solidFill>
                  <a:schemeClr val="tx1"/>
                </a:solidFill>
                <a:latin typeface="Helvetica"/>
                <a:cs typeface="Helvetica"/>
              </a:rPr>
              <a:t> </a:t>
            </a:r>
            <a:r>
              <a:rPr lang="en-US" sz="2000" dirty="0" err="1">
                <a:solidFill>
                  <a:schemeClr val="tx1"/>
                </a:solidFill>
                <a:latin typeface="Helvetica"/>
                <a:cs typeface="Helvetica"/>
              </a:rPr>
              <a:t>è</a:t>
            </a:r>
            <a:r>
              <a:rPr lang="en-US" sz="2000" dirty="0">
                <a:solidFill>
                  <a:schemeClr val="tx1"/>
                </a:solidFill>
                <a:latin typeface="Helvetica"/>
                <a:cs typeface="Helvetica"/>
              </a:rPr>
              <a:t> </a:t>
            </a:r>
            <a:r>
              <a:rPr lang="en-US" sz="2000" dirty="0" err="1">
                <a:solidFill>
                  <a:schemeClr val="tx1"/>
                </a:solidFill>
                <a:latin typeface="Helvetica"/>
                <a:cs typeface="Helvetica"/>
              </a:rPr>
              <a:t>che</a:t>
            </a:r>
            <a:r>
              <a:rPr lang="en-US" sz="2000" dirty="0">
                <a:solidFill>
                  <a:schemeClr val="tx1"/>
                </a:solidFill>
                <a:latin typeface="Helvetica"/>
                <a:cs typeface="Helvetica"/>
              </a:rPr>
              <a:t> ci </a:t>
            </a:r>
            <a:r>
              <a:rPr lang="en-US" sz="2000" dirty="0" err="1">
                <a:solidFill>
                  <a:schemeClr val="tx1"/>
                </a:solidFill>
                <a:latin typeface="Helvetica"/>
                <a:cs typeface="Helvetica"/>
              </a:rPr>
              <a:t>siamo</a:t>
            </a:r>
            <a:r>
              <a:rPr lang="en-US" sz="2000" dirty="0">
                <a:solidFill>
                  <a:schemeClr val="tx1"/>
                </a:solidFill>
                <a:latin typeface="Helvetica"/>
                <a:cs typeface="Helvetica"/>
              </a:rPr>
              <a:t> </a:t>
            </a:r>
            <a:r>
              <a:rPr lang="en-US" sz="2000" dirty="0" err="1">
                <a:solidFill>
                  <a:schemeClr val="tx1"/>
                </a:solidFill>
                <a:latin typeface="Helvetica"/>
                <a:cs typeface="Helvetica"/>
              </a:rPr>
              <a:t>finiti</a:t>
            </a:r>
            <a:r>
              <a:rPr lang="en-US" sz="2000" dirty="0">
                <a:solidFill>
                  <a:schemeClr val="tx1"/>
                </a:solidFill>
                <a:latin typeface="Helvetica"/>
                <a:cs typeface="Helvetica"/>
              </a:rPr>
              <a:t>!</a:t>
            </a:r>
          </a:p>
        </p:txBody>
      </p:sp>
      <p:pic>
        <p:nvPicPr>
          <p:cNvPr id="11" name="Picture 3"/>
          <p:cNvPicPr>
            <a:picLocks noChangeAspect="1"/>
          </p:cNvPicPr>
          <p:nvPr/>
        </p:nvPicPr>
        <p:blipFill rotWithShape="1">
          <a:blip r:embed="rId2"/>
          <a:srcRect l="72270" t="77698" r="9909"/>
          <a:stretch/>
        </p:blipFill>
        <p:spPr>
          <a:xfrm>
            <a:off x="8344829" y="3356992"/>
            <a:ext cx="835683" cy="899303"/>
          </a:xfrm>
          <a:prstGeom prst="rect">
            <a:avLst/>
          </a:prstGeom>
        </p:spPr>
      </p:pic>
    </p:spTree>
    <p:extLst>
      <p:ext uri="{BB962C8B-B14F-4D97-AF65-F5344CB8AC3E}">
        <p14:creationId xmlns:p14="http://schemas.microsoft.com/office/powerpoint/2010/main" val="302322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Un uso migliore di FC</a:t>
            </a:r>
          </a:p>
        </p:txBody>
      </p:sp>
      <p:sp>
        <p:nvSpPr>
          <p:cNvPr id="9" name="Segnaposto contenuto 8"/>
          <p:cNvSpPr>
            <a:spLocks noGrp="1"/>
          </p:cNvSpPr>
          <p:nvPr>
            <p:ph idx="1"/>
          </p:nvPr>
        </p:nvSpPr>
        <p:spPr>
          <a:xfrm>
            <a:off x="396552" y="1268760"/>
            <a:ext cx="8279904" cy="5589240"/>
          </a:xfrm>
        </p:spPr>
        <p:txBody>
          <a:bodyPr>
            <a:normAutofit lnSpcReduction="10000"/>
          </a:bodyPr>
          <a:lstStyle/>
          <a:p>
            <a:r>
              <a:rPr lang="it-IT" sz="3000" dirty="0">
                <a:latin typeface="Helvetica"/>
                <a:cs typeface="Helvetica"/>
              </a:rPr>
              <a:t>Gestiamo la </a:t>
            </a:r>
            <a:r>
              <a:rPr lang="it-IT" sz="3000" dirty="0" err="1">
                <a:latin typeface="Helvetica"/>
                <a:cs typeface="Helvetica"/>
              </a:rPr>
              <a:t>search</a:t>
            </a:r>
            <a:r>
              <a:rPr lang="it-IT" sz="3000" dirty="0">
                <a:latin typeface="Helvetica"/>
                <a:cs typeface="Helvetica"/>
              </a:rPr>
              <a:t> dell’esempio precedente in maniera più strategica</a:t>
            </a:r>
          </a:p>
          <a:p>
            <a:r>
              <a:rPr lang="it-IT" sz="3000" dirty="0">
                <a:latin typeface="Helvetica"/>
                <a:cs typeface="Helvetica"/>
              </a:rPr>
              <a:t>Dopo il primo assegnamento WA = </a:t>
            </a:r>
            <a:r>
              <a:rPr lang="it-IT" sz="3000" dirty="0" err="1">
                <a:latin typeface="Helvetica"/>
                <a:cs typeface="Helvetica"/>
              </a:rPr>
              <a:t>r</a:t>
            </a:r>
            <a:r>
              <a:rPr lang="it-IT" sz="3000" dirty="0">
                <a:latin typeface="Helvetica"/>
                <a:cs typeface="Helvetica"/>
              </a:rPr>
              <a:t>, cerchiamo la prossima variabile con MRV (Minimum </a:t>
            </a:r>
            <a:r>
              <a:rPr lang="it-IT" sz="3000" dirty="0" err="1">
                <a:latin typeface="Helvetica"/>
                <a:cs typeface="Helvetica"/>
              </a:rPr>
              <a:t>Remaining</a:t>
            </a:r>
            <a:r>
              <a:rPr lang="it-IT" sz="3000" dirty="0">
                <a:latin typeface="Helvetica"/>
                <a:cs typeface="Helvetica"/>
              </a:rPr>
              <a:t> </a:t>
            </a:r>
            <a:r>
              <a:rPr lang="it-IT" sz="3000" dirty="0" err="1">
                <a:latin typeface="Helvetica"/>
                <a:cs typeface="Helvetica"/>
              </a:rPr>
              <a:t>Values</a:t>
            </a:r>
            <a:r>
              <a:rPr lang="it-IT" sz="3000" dirty="0">
                <a:latin typeface="Helvetica"/>
                <a:cs typeface="Helvetica"/>
              </a:rPr>
              <a:t>)</a:t>
            </a:r>
          </a:p>
          <a:p>
            <a:r>
              <a:rPr lang="it-IT" sz="3000" dirty="0">
                <a:latin typeface="Helvetica"/>
                <a:cs typeface="Helvetica"/>
              </a:rPr>
              <a:t>Immediatamente dopo ogni assegnamento, aggiorniamo i domini delle variabili con FC</a:t>
            </a:r>
          </a:p>
          <a:p>
            <a:r>
              <a:rPr lang="it-IT" sz="3000" dirty="0">
                <a:latin typeface="Helvetica"/>
                <a:cs typeface="Helvetica"/>
              </a:rPr>
              <a:t>In questo modo FC computa in modo incrementale l’informazione di cui MRV necessita per fare il suo lavoro</a:t>
            </a:r>
          </a:p>
          <a:p>
            <a:r>
              <a:rPr lang="it-IT" sz="3000" dirty="0">
                <a:latin typeface="Helvetica"/>
                <a:cs typeface="Helvetica"/>
              </a:rPr>
              <a:t>Il valore all’interno di un dominio viene scelto seguendo l’ordinamento (</a:t>
            </a:r>
            <a:r>
              <a:rPr lang="it-IT" sz="3000" dirty="0" err="1">
                <a:latin typeface="Helvetica"/>
                <a:cs typeface="Helvetica"/>
              </a:rPr>
              <a:t>r,v,b</a:t>
            </a:r>
            <a:r>
              <a:rPr lang="it-IT" sz="3000" dirty="0">
                <a:latin typeface="Helvetica"/>
                <a:cs typeface="Helvetica"/>
              </a:rPr>
              <a:t>)</a:t>
            </a:r>
          </a:p>
          <a:p>
            <a:pPr marL="0" indent="0">
              <a:buNone/>
            </a:pPr>
            <a:endParaRPr lang="it-IT" sz="3000" dirty="0">
              <a:latin typeface="Helvetica"/>
              <a:cs typeface="Helvetica"/>
            </a:endParaRPr>
          </a:p>
          <a:p>
            <a:pPr marL="0" indent="0">
              <a:buNone/>
            </a:pPr>
            <a:endParaRPr lang="it-IT" sz="3000" dirty="0">
              <a:latin typeface="Helvetica"/>
              <a:cs typeface="Helvetica"/>
            </a:endParaRPr>
          </a:p>
        </p:txBody>
      </p:sp>
    </p:spTree>
    <p:extLst>
      <p:ext uri="{BB962C8B-B14F-4D97-AF65-F5344CB8AC3E}">
        <p14:creationId xmlns:p14="http://schemas.microsoft.com/office/powerpoint/2010/main" val="3576250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aphicFrame>
        <p:nvGraphicFramePr>
          <p:cNvPr id="7" name="Segnaposto contenuto 3"/>
          <p:cNvGraphicFramePr>
            <a:graphicFrameLocks noGrp="1"/>
          </p:cNvGraphicFramePr>
          <p:nvPr>
            <p:ph idx="1"/>
            <p:extLst>
              <p:ext uri="{D42A27DB-BD31-4B8C-83A1-F6EECF244321}">
                <p14:modId xmlns:p14="http://schemas.microsoft.com/office/powerpoint/2010/main" val="1595612295"/>
              </p:ext>
            </p:extLst>
          </p:nvPr>
        </p:nvGraphicFramePr>
        <p:xfrm>
          <a:off x="2" y="20568"/>
          <a:ext cx="9143998" cy="4699000"/>
        </p:xfrm>
        <a:graphic>
          <a:graphicData uri="http://schemas.openxmlformats.org/drawingml/2006/table">
            <a:tbl>
              <a:tblPr firstRow="1" bandRow="1">
                <a:tableStyleId>{2D5ABB26-0587-4C30-8999-92F81FD0307C}</a:tableStyleId>
              </a:tblPr>
              <a:tblGrid>
                <a:gridCol w="104360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2627784">
                  <a:extLst>
                    <a:ext uri="{9D8B030D-6E8A-4147-A177-3AD203B41FA5}">
                      <a16:colId xmlns:a16="http://schemas.microsoft.com/office/drawing/2014/main" val="20008"/>
                    </a:ext>
                  </a:extLst>
                </a:gridCol>
              </a:tblGrid>
              <a:tr h="370840">
                <a:tc>
                  <a:txBody>
                    <a:bodyPr/>
                    <a:lstStyle/>
                    <a:p>
                      <a:pPr algn="ctr"/>
                      <a:r>
                        <a:rPr lang="it-IT" dirty="0">
                          <a:latin typeface="Helvetica"/>
                          <a:cs typeface="Helvetica"/>
                        </a:rPr>
                        <a:t>Domini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WA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err="1">
                          <a:latin typeface="Helvetica"/>
                          <a:cs typeface="Helvetica"/>
                        </a:rPr>
                        <a:t>Q</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NSW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V</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SA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Commento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t-IT" dirty="0">
                          <a:latin typeface="Helvetica"/>
                          <a:cs typeface="Helvetica"/>
                        </a:rPr>
                        <a:t>inizio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b="1" u="sng"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all’inizio tutte le variabili hanno</a:t>
                      </a:r>
                      <a:r>
                        <a:rPr lang="it-IT" baseline="0" dirty="0">
                          <a:latin typeface="Helvetica"/>
                          <a:cs typeface="Helvetica"/>
                        </a:rPr>
                        <a:t> domini completi</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t-IT" dirty="0">
                          <a:latin typeface="Helvetica"/>
                          <a:cs typeface="Helvetica"/>
                        </a:rPr>
                        <a:t>dopo</a:t>
                      </a:r>
                      <a:r>
                        <a:rPr lang="it-IT" baseline="0" dirty="0">
                          <a:latin typeface="Helvetica"/>
                          <a:cs typeface="Helvetica"/>
                        </a:rPr>
                        <a:t> WA = </a:t>
                      </a:r>
                      <a:r>
                        <a:rPr lang="it-IT" baseline="0" dirty="0" err="1">
                          <a:latin typeface="Helvetica"/>
                          <a:cs typeface="Helvetica"/>
                        </a:rPr>
                        <a:t>r</a:t>
                      </a:r>
                      <a:endParaRPr lang="it-IT"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b="1" u="sng" dirty="0">
                          <a:latin typeface="Helvetica"/>
                          <a:cs typeface="Helvetica"/>
                        </a:rPr>
                        <a:t>v</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NT e SA. MRV non sa decidere, </a:t>
                      </a:r>
                      <a:r>
                        <a:rPr lang="it-IT" sz="1400" baseline="0" dirty="0" err="1">
                          <a:latin typeface="Helvetica"/>
                          <a:cs typeface="Helvetica"/>
                        </a:rPr>
                        <a:t>Degree</a:t>
                      </a:r>
                      <a:r>
                        <a:rPr lang="it-IT" sz="1400" baseline="0" dirty="0">
                          <a:latin typeface="Helvetica"/>
                          <a:cs typeface="Helvetica"/>
                        </a:rPr>
                        <a:t> sceglie SA. Il valore scelto è v per ordinamento.</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dopo</a:t>
                      </a:r>
                      <a:r>
                        <a:rPr lang="it-IT" baseline="0" dirty="0">
                          <a:latin typeface="Helvetica"/>
                          <a:cs typeface="Helvetica"/>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it-IT" baseline="0" dirty="0">
                          <a:latin typeface="Helvetica"/>
                          <a:cs typeface="Helvetica"/>
                        </a:rPr>
                        <a:t>SA = v</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b="1" u="sng" dirty="0">
                          <a:latin typeface="Helvetica"/>
                          <a:cs typeface="Helvetica"/>
                        </a:rPr>
                        <a:t>b</a:t>
                      </a:r>
                      <a:r>
                        <a:rPr lang="it-IT" dirty="0">
                          <a:latin typeface="Helvetica"/>
                          <a:cs typeface="Helvetica"/>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FC restringe</a:t>
                      </a:r>
                      <a:r>
                        <a:rPr lang="it-IT" sz="1600" baseline="0" dirty="0">
                          <a:latin typeface="Helvetica"/>
                          <a:cs typeface="Helvetica"/>
                        </a:rPr>
                        <a:t> i domini di NT, </a:t>
                      </a:r>
                      <a:r>
                        <a:rPr lang="it-IT" sz="1600" baseline="0" dirty="0" err="1">
                          <a:latin typeface="Helvetica"/>
                          <a:cs typeface="Helvetica"/>
                        </a:rPr>
                        <a:t>Q</a:t>
                      </a:r>
                      <a:r>
                        <a:rPr lang="it-IT" sz="1600" baseline="0" dirty="0">
                          <a:latin typeface="Helvetica"/>
                          <a:cs typeface="Helvetica"/>
                        </a:rPr>
                        <a:t>, NSW e V. MRV sceglie NT. </a:t>
                      </a:r>
                      <a:endParaRPr lang="it-IT" sz="16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dopo</a:t>
                      </a:r>
                      <a:br>
                        <a:rPr lang="it-IT" dirty="0">
                          <a:latin typeface="Helvetica"/>
                          <a:cs typeface="Helvetica"/>
                        </a:rPr>
                      </a:br>
                      <a:r>
                        <a:rPr lang="it-IT" baseline="0" dirty="0">
                          <a:latin typeface="Helvetica"/>
                          <a:cs typeface="Helvetica"/>
                        </a:rPr>
                        <a:t>NT = b</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b="1" u="sng" dirty="0" err="1">
                          <a:latin typeface="Helvetica"/>
                          <a:cs typeface="Helvetica"/>
                        </a:rPr>
                        <a:t>r</a:t>
                      </a:r>
                      <a:r>
                        <a:rPr lang="it-IT" dirty="0">
                          <a:latin typeface="Helvetica"/>
                          <a:cs typeface="Helvetica"/>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Helvetica"/>
                          <a:ea typeface="+mn-ea"/>
                          <a:cs typeface="Helvetica"/>
                        </a:rPr>
                        <a:t>==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FC restringe</a:t>
                      </a:r>
                      <a:r>
                        <a:rPr lang="it-IT" sz="1600" baseline="0" dirty="0">
                          <a:latin typeface="Helvetica"/>
                          <a:cs typeface="Helvetica"/>
                        </a:rPr>
                        <a:t> il dominio di </a:t>
                      </a:r>
                      <a:r>
                        <a:rPr lang="it-IT" sz="1600" baseline="0" dirty="0" err="1">
                          <a:latin typeface="Helvetica"/>
                          <a:cs typeface="Helvetica"/>
                        </a:rPr>
                        <a:t>Q</a:t>
                      </a:r>
                      <a:r>
                        <a:rPr lang="it-IT" sz="1600" baseline="0" dirty="0">
                          <a:latin typeface="Helvetica"/>
                          <a:cs typeface="Helvetica"/>
                        </a:rPr>
                        <a:t> e MRV lo sceglie. </a:t>
                      </a:r>
                      <a:endParaRPr lang="it-IT" sz="16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dopo</a:t>
                      </a:r>
                      <a:br>
                        <a:rPr lang="it-IT" dirty="0">
                          <a:latin typeface="Helvetica"/>
                          <a:cs typeface="Helvetica"/>
                        </a:rPr>
                      </a:b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b="1" u="sng" dirty="0">
                          <a:latin typeface="Helvetica"/>
                          <a:cs typeface="Helvetica"/>
                        </a:rPr>
                        <a:t>b</a:t>
                      </a:r>
                      <a:r>
                        <a:rPr lang="it-IT" dirty="0">
                          <a:latin typeface="Helvetica"/>
                          <a:cs typeface="Helvetica"/>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FF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Helvetica"/>
                          <a:ea typeface="+mn-ea"/>
                          <a:cs typeface="Helvetica"/>
                        </a:rPr>
                        <a:t>==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FC restringe</a:t>
                      </a:r>
                      <a:r>
                        <a:rPr lang="it-IT" sz="1600" baseline="0" dirty="0">
                          <a:latin typeface="Helvetica"/>
                          <a:cs typeface="Helvetica"/>
                        </a:rPr>
                        <a:t> il dominio di NSW e MRV lo sceglie. </a:t>
                      </a:r>
                      <a:endParaRPr lang="it-IT" sz="16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dopo</a:t>
                      </a:r>
                      <a:br>
                        <a:rPr lang="it-IT" dirty="0">
                          <a:latin typeface="Helvetica"/>
                          <a:cs typeface="Helvetica"/>
                        </a:rPr>
                      </a:br>
                      <a:r>
                        <a:rPr lang="it-IT" sz="1600" baseline="0" dirty="0">
                          <a:latin typeface="Helvetica"/>
                          <a:cs typeface="Helvetica"/>
                        </a:rPr>
                        <a:t>NSW</a:t>
                      </a:r>
                      <a:r>
                        <a:rPr lang="it-IT" baseline="0" dirty="0">
                          <a:latin typeface="Helvetica"/>
                          <a:cs typeface="Helvetica"/>
                        </a:rPr>
                        <a:t> = b</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b="1" u="sng" dirty="0" err="1">
                          <a:latin typeface="Helvetica"/>
                          <a:cs typeface="Helvetica"/>
                        </a:rPr>
                        <a:t>r</a:t>
                      </a:r>
                      <a:r>
                        <a:rPr lang="it-IT" dirty="0">
                          <a:latin typeface="Helvetica"/>
                          <a:cs typeface="Helvetica"/>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FFE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Helvetica"/>
                          <a:ea typeface="+mn-ea"/>
                          <a:cs typeface="Helvetica"/>
                        </a:rPr>
                        <a:t>==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FC restringe</a:t>
                      </a:r>
                      <a:r>
                        <a:rPr lang="it-IT" sz="1600" baseline="0" dirty="0">
                          <a:latin typeface="Helvetica"/>
                          <a:cs typeface="Helvetica"/>
                        </a:rPr>
                        <a:t> il dominio di V e MRV lo sceglie.</a:t>
                      </a:r>
                      <a:endParaRPr lang="it-IT" sz="16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8" name="Picture 3"/>
          <p:cNvPicPr>
            <a:picLocks noChangeAspect="1"/>
          </p:cNvPicPr>
          <p:nvPr/>
        </p:nvPicPr>
        <p:blipFill rotWithShape="1">
          <a:blip r:embed="rId2"/>
          <a:srcRect b="22897"/>
          <a:stretch/>
        </p:blipFill>
        <p:spPr>
          <a:xfrm>
            <a:off x="6156176" y="4759226"/>
            <a:ext cx="2812470" cy="1864703"/>
          </a:xfrm>
          <a:prstGeom prst="rect">
            <a:avLst/>
          </a:prstGeom>
        </p:spPr>
      </p:pic>
      <p:pic>
        <p:nvPicPr>
          <p:cNvPr id="10" name="Picture 3"/>
          <p:cNvPicPr>
            <a:picLocks noChangeAspect="1"/>
          </p:cNvPicPr>
          <p:nvPr/>
        </p:nvPicPr>
        <p:blipFill rotWithShape="1">
          <a:blip r:embed="rId2"/>
          <a:srcRect l="72270" t="77698" r="9909"/>
          <a:stretch/>
        </p:blipFill>
        <p:spPr>
          <a:xfrm>
            <a:off x="8604449" y="6247536"/>
            <a:ext cx="571338" cy="614834"/>
          </a:xfrm>
          <a:prstGeom prst="rect">
            <a:avLst/>
          </a:prstGeom>
        </p:spPr>
      </p:pic>
      <p:sp>
        <p:nvSpPr>
          <p:cNvPr id="2" name="Rettangolo 1"/>
          <p:cNvSpPr/>
          <p:nvPr/>
        </p:nvSpPr>
        <p:spPr>
          <a:xfrm>
            <a:off x="1043608" y="404664"/>
            <a:ext cx="648072" cy="648072"/>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4932040" y="1052736"/>
            <a:ext cx="792088" cy="936104"/>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691680" y="1988840"/>
            <a:ext cx="792088" cy="792088"/>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2483768" y="2780928"/>
            <a:ext cx="864096" cy="648072"/>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3347864" y="3429000"/>
            <a:ext cx="792088" cy="648072"/>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4139952" y="4077072"/>
            <a:ext cx="792088" cy="648072"/>
          </a:xfrm>
          <a:prstGeom prst="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2832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aphicFrame>
        <p:nvGraphicFramePr>
          <p:cNvPr id="7" name="Segnaposto contenuto 3"/>
          <p:cNvGraphicFramePr>
            <a:graphicFrameLocks noGrp="1"/>
          </p:cNvGraphicFramePr>
          <p:nvPr>
            <p:ph idx="1"/>
            <p:extLst>
              <p:ext uri="{D42A27DB-BD31-4B8C-83A1-F6EECF244321}">
                <p14:modId xmlns:p14="http://schemas.microsoft.com/office/powerpoint/2010/main" val="2286738300"/>
              </p:ext>
            </p:extLst>
          </p:nvPr>
        </p:nvGraphicFramePr>
        <p:xfrm>
          <a:off x="2" y="20568"/>
          <a:ext cx="9143998" cy="4699000"/>
        </p:xfrm>
        <a:graphic>
          <a:graphicData uri="http://schemas.openxmlformats.org/drawingml/2006/table">
            <a:tbl>
              <a:tblPr firstRow="1" bandRow="1">
                <a:tableStyleId>{2D5ABB26-0587-4C30-8999-92F81FD0307C}</a:tableStyleId>
              </a:tblPr>
              <a:tblGrid>
                <a:gridCol w="104360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2627784">
                  <a:extLst>
                    <a:ext uri="{9D8B030D-6E8A-4147-A177-3AD203B41FA5}">
                      <a16:colId xmlns:a16="http://schemas.microsoft.com/office/drawing/2014/main" val="20008"/>
                    </a:ext>
                  </a:extLst>
                </a:gridCol>
              </a:tblGrid>
              <a:tr h="370840">
                <a:tc>
                  <a:txBody>
                    <a:bodyPr/>
                    <a:lstStyle/>
                    <a:p>
                      <a:pPr algn="ctr"/>
                      <a:r>
                        <a:rPr lang="it-IT" dirty="0">
                          <a:latin typeface="Helvetica"/>
                          <a:cs typeface="Helvetica"/>
                        </a:rPr>
                        <a:t>Domini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WA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err="1">
                          <a:latin typeface="Helvetica"/>
                          <a:cs typeface="Helvetica"/>
                        </a:rPr>
                        <a:t>Q</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NSW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V</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SA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Commento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t-IT" dirty="0">
                          <a:latin typeface="Helvetica"/>
                          <a:cs typeface="Helvetica"/>
                        </a:rPr>
                        <a:t>inizio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b="1" u="sng"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all’inizio tutte le variabili hanno</a:t>
                      </a:r>
                      <a:r>
                        <a:rPr lang="it-IT" baseline="0" dirty="0">
                          <a:latin typeface="Helvetica"/>
                          <a:cs typeface="Helvetica"/>
                        </a:rPr>
                        <a:t> domini completi</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t-IT" dirty="0">
                          <a:latin typeface="Helvetica"/>
                          <a:cs typeface="Helvetica"/>
                        </a:rPr>
                        <a:t>dopo</a:t>
                      </a:r>
                      <a:r>
                        <a:rPr lang="it-IT" baseline="0" dirty="0">
                          <a:latin typeface="Helvetica"/>
                          <a:cs typeface="Helvetica"/>
                        </a:rPr>
                        <a:t> WA = </a:t>
                      </a:r>
                      <a:r>
                        <a:rPr lang="it-IT" baseline="0" dirty="0" err="1">
                          <a:latin typeface="Helvetica"/>
                          <a:cs typeface="Helvetica"/>
                        </a:rPr>
                        <a:t>r</a:t>
                      </a:r>
                      <a:endParaRPr lang="it-IT"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b="1" u="sng" dirty="0">
                          <a:latin typeface="Helvetica"/>
                          <a:cs typeface="Helvetica"/>
                        </a:rPr>
                        <a:t>v</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NT e SA. MRV non sa decidere, </a:t>
                      </a:r>
                      <a:r>
                        <a:rPr lang="it-IT" sz="1400" baseline="0" dirty="0" err="1">
                          <a:latin typeface="Helvetica"/>
                          <a:cs typeface="Helvetica"/>
                        </a:rPr>
                        <a:t>Degree</a:t>
                      </a:r>
                      <a:r>
                        <a:rPr lang="it-IT" sz="1400" baseline="0" dirty="0">
                          <a:latin typeface="Helvetica"/>
                          <a:cs typeface="Helvetica"/>
                        </a:rPr>
                        <a:t> sceglie SA. Il valore scelto è v per ordinamento.</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dopo</a:t>
                      </a:r>
                      <a:r>
                        <a:rPr lang="it-IT" baseline="0" dirty="0">
                          <a:latin typeface="Helvetica"/>
                          <a:cs typeface="Helvetica"/>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it-IT" baseline="0" dirty="0">
                          <a:latin typeface="Helvetica"/>
                          <a:cs typeface="Helvetica"/>
                        </a:rPr>
                        <a:t>SA = v</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b="1" u="sng" dirty="0">
                          <a:latin typeface="Helvetica"/>
                          <a:cs typeface="Helvetica"/>
                        </a:rPr>
                        <a:t>b</a:t>
                      </a:r>
                      <a:r>
                        <a:rPr lang="it-IT" dirty="0">
                          <a:latin typeface="Helvetica"/>
                          <a:cs typeface="Helvetica"/>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FC restringe</a:t>
                      </a:r>
                      <a:r>
                        <a:rPr lang="it-IT" sz="1600" baseline="0" dirty="0">
                          <a:latin typeface="Helvetica"/>
                          <a:cs typeface="Helvetica"/>
                        </a:rPr>
                        <a:t> i domini di NT, </a:t>
                      </a:r>
                      <a:r>
                        <a:rPr lang="it-IT" sz="1600" baseline="0" dirty="0" err="1">
                          <a:latin typeface="Helvetica"/>
                          <a:cs typeface="Helvetica"/>
                        </a:rPr>
                        <a:t>Q</a:t>
                      </a:r>
                      <a:r>
                        <a:rPr lang="it-IT" sz="1600" baseline="0" dirty="0">
                          <a:latin typeface="Helvetica"/>
                          <a:cs typeface="Helvetica"/>
                        </a:rPr>
                        <a:t>, NSW e V. MRV sceglie NT. </a:t>
                      </a:r>
                      <a:endParaRPr lang="it-IT" sz="16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dopo</a:t>
                      </a:r>
                      <a:br>
                        <a:rPr lang="it-IT" dirty="0">
                          <a:latin typeface="Helvetica"/>
                          <a:cs typeface="Helvetica"/>
                        </a:rPr>
                      </a:br>
                      <a:r>
                        <a:rPr lang="it-IT" baseline="0" dirty="0">
                          <a:latin typeface="Helvetica"/>
                          <a:cs typeface="Helvetica"/>
                        </a:rPr>
                        <a:t>NT = b</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b="1" u="sng" dirty="0" err="1">
                          <a:latin typeface="Helvetica"/>
                          <a:cs typeface="Helvetica"/>
                        </a:rPr>
                        <a:t>r</a:t>
                      </a:r>
                      <a:r>
                        <a:rPr lang="it-IT" dirty="0">
                          <a:latin typeface="Helvetica"/>
                          <a:cs typeface="Helvetica"/>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Helvetica"/>
                          <a:ea typeface="+mn-ea"/>
                          <a:cs typeface="Helvetica"/>
                        </a:rPr>
                        <a:t>==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FC restringe</a:t>
                      </a:r>
                      <a:r>
                        <a:rPr lang="it-IT" sz="1600" baseline="0" dirty="0">
                          <a:latin typeface="Helvetica"/>
                          <a:cs typeface="Helvetica"/>
                        </a:rPr>
                        <a:t> il dominio di </a:t>
                      </a:r>
                      <a:r>
                        <a:rPr lang="it-IT" sz="1600" baseline="0" dirty="0" err="1">
                          <a:latin typeface="Helvetica"/>
                          <a:cs typeface="Helvetica"/>
                        </a:rPr>
                        <a:t>Q</a:t>
                      </a:r>
                      <a:r>
                        <a:rPr lang="it-IT" sz="1600" baseline="0" dirty="0">
                          <a:latin typeface="Helvetica"/>
                          <a:cs typeface="Helvetica"/>
                        </a:rPr>
                        <a:t> e MRV lo sceglie. </a:t>
                      </a:r>
                      <a:endParaRPr lang="it-IT" sz="16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dopo</a:t>
                      </a:r>
                      <a:br>
                        <a:rPr lang="it-IT" dirty="0">
                          <a:latin typeface="Helvetica"/>
                          <a:cs typeface="Helvetica"/>
                        </a:rPr>
                      </a:b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b="1" u="sng" dirty="0">
                          <a:latin typeface="Helvetica"/>
                          <a:cs typeface="Helvetica"/>
                        </a:rPr>
                        <a:t>b</a:t>
                      </a:r>
                      <a:r>
                        <a:rPr lang="it-IT" dirty="0">
                          <a:latin typeface="Helvetica"/>
                          <a:cs typeface="Helvetica"/>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Helvetica"/>
                          <a:ea typeface="+mn-ea"/>
                          <a:cs typeface="Helvetica"/>
                        </a:rPr>
                        <a:t>==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FC restringe</a:t>
                      </a:r>
                      <a:r>
                        <a:rPr lang="it-IT" sz="1600" baseline="0" dirty="0">
                          <a:latin typeface="Helvetica"/>
                          <a:cs typeface="Helvetica"/>
                        </a:rPr>
                        <a:t> il dominio di NSW e MRV lo sceglie. </a:t>
                      </a:r>
                      <a:endParaRPr lang="it-IT" sz="16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dopo</a:t>
                      </a:r>
                      <a:br>
                        <a:rPr lang="it-IT" dirty="0">
                          <a:latin typeface="Helvetica"/>
                          <a:cs typeface="Helvetica"/>
                        </a:rPr>
                      </a:br>
                      <a:r>
                        <a:rPr lang="it-IT" sz="1600" baseline="0" dirty="0">
                          <a:latin typeface="Helvetica"/>
                          <a:cs typeface="Helvetica"/>
                        </a:rPr>
                        <a:t>NSW</a:t>
                      </a:r>
                      <a:r>
                        <a:rPr lang="it-IT" baseline="0" dirty="0">
                          <a:latin typeface="Helvetica"/>
                          <a:cs typeface="Helvetica"/>
                        </a:rPr>
                        <a:t> = b</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1" dirty="0">
                          <a:latin typeface="Helvetica"/>
                          <a:cs typeface="Helvetica"/>
                        </a:rPr>
                        <a:t>== </a:t>
                      </a:r>
                      <a:r>
                        <a:rPr lang="it-IT" b="1" dirty="0" err="1">
                          <a:latin typeface="Helvetica"/>
                          <a:cs typeface="Helvetica"/>
                        </a:rPr>
                        <a:t>r</a:t>
                      </a: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Helvetica"/>
                          <a:ea typeface="+mn-ea"/>
                          <a:cs typeface="Helvetica"/>
                        </a:rPr>
                        <a:t>==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b="1" u="sng" dirty="0" err="1">
                          <a:latin typeface="Helvetica"/>
                          <a:cs typeface="Helvetica"/>
                        </a:rPr>
                        <a:t>r</a:t>
                      </a:r>
                      <a:r>
                        <a:rPr lang="it-IT" dirty="0">
                          <a:latin typeface="Helvetica"/>
                          <a:cs typeface="Helvetica"/>
                        </a:rPr>
                        <a:t>; v;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FC restringe</a:t>
                      </a:r>
                      <a:r>
                        <a:rPr lang="it-IT" sz="1600" baseline="0" dirty="0">
                          <a:latin typeface="Helvetica"/>
                          <a:cs typeface="Helvetica"/>
                        </a:rPr>
                        <a:t> il dominio di V e MRV lo sceglie.</a:t>
                      </a:r>
                      <a:endParaRPr lang="it-IT" sz="16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8" name="Picture 3"/>
          <p:cNvPicPr>
            <a:picLocks noChangeAspect="1"/>
          </p:cNvPicPr>
          <p:nvPr/>
        </p:nvPicPr>
        <p:blipFill rotWithShape="1">
          <a:blip r:embed="rId2"/>
          <a:srcRect b="22897"/>
          <a:stretch/>
        </p:blipFill>
        <p:spPr>
          <a:xfrm>
            <a:off x="6255100" y="4824814"/>
            <a:ext cx="2713546" cy="1799115"/>
          </a:xfrm>
          <a:prstGeom prst="rect">
            <a:avLst/>
          </a:prstGeom>
        </p:spPr>
      </p:pic>
      <p:pic>
        <p:nvPicPr>
          <p:cNvPr id="10" name="Picture 3"/>
          <p:cNvPicPr>
            <a:picLocks noChangeAspect="1"/>
          </p:cNvPicPr>
          <p:nvPr/>
        </p:nvPicPr>
        <p:blipFill rotWithShape="1">
          <a:blip r:embed="rId2"/>
          <a:srcRect l="72270" t="77698" r="9909"/>
          <a:stretch/>
        </p:blipFill>
        <p:spPr>
          <a:xfrm>
            <a:off x="8609174" y="6198542"/>
            <a:ext cx="571338" cy="614834"/>
          </a:xfrm>
          <a:prstGeom prst="rect">
            <a:avLst/>
          </a:prstGeom>
        </p:spPr>
      </p:pic>
      <p:sp>
        <p:nvSpPr>
          <p:cNvPr id="11" name="Fumetto 1 10"/>
          <p:cNvSpPr/>
          <p:nvPr/>
        </p:nvSpPr>
        <p:spPr>
          <a:xfrm>
            <a:off x="1547664" y="4725144"/>
            <a:ext cx="3168352" cy="2016224"/>
          </a:xfrm>
          <a:prstGeom prst="wedgeRectCallout">
            <a:avLst>
              <a:gd name="adj1" fmla="val 80512"/>
              <a:gd name="adj2" fmla="val -58914"/>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prstClr val="black"/>
                </a:solidFill>
                <a:latin typeface="Helvetica"/>
                <a:cs typeface="Helvetica"/>
              </a:rPr>
              <a:t>E la Tasmania? Il suo dominio è rimasto intatto: non essendo confinante con nessuno, non ha vincoli.</a:t>
            </a:r>
          </a:p>
          <a:p>
            <a:pPr algn="ctr"/>
            <a:r>
              <a:rPr lang="it-IT" dirty="0">
                <a:solidFill>
                  <a:prstClr val="black"/>
                </a:solidFill>
                <a:latin typeface="Helvetica"/>
                <a:cs typeface="Helvetica"/>
              </a:rPr>
              <a:t>Seguendo l’ordinamento, </a:t>
            </a:r>
            <a:br>
              <a:rPr lang="it-IT" dirty="0">
                <a:solidFill>
                  <a:prstClr val="black"/>
                </a:solidFill>
                <a:latin typeface="Helvetica"/>
                <a:cs typeface="Helvetica"/>
              </a:rPr>
            </a:br>
            <a:r>
              <a:rPr lang="it-IT" dirty="0">
                <a:solidFill>
                  <a:prstClr val="black"/>
                </a:solidFill>
                <a:latin typeface="Helvetica"/>
                <a:cs typeface="Helvetica"/>
              </a:rPr>
              <a:t>T = </a:t>
            </a:r>
            <a:r>
              <a:rPr lang="it-IT" dirty="0" err="1">
                <a:solidFill>
                  <a:prstClr val="black"/>
                </a:solidFill>
                <a:latin typeface="Helvetica"/>
                <a:cs typeface="Helvetica"/>
              </a:rPr>
              <a:t>r</a:t>
            </a:r>
            <a:endParaRPr lang="it-IT" dirty="0">
              <a:solidFill>
                <a:prstClr val="black"/>
              </a:solidFill>
              <a:latin typeface="Helvetica"/>
              <a:cs typeface="Helvetica"/>
            </a:endParaRPr>
          </a:p>
        </p:txBody>
      </p:sp>
      <p:pic>
        <p:nvPicPr>
          <p:cNvPr id="2" name="Immagine 1"/>
          <p:cNvPicPr>
            <a:picLocks noChangeAspect="1"/>
          </p:cNvPicPr>
          <p:nvPr/>
        </p:nvPicPr>
        <p:blipFill>
          <a:blip r:embed="rId3">
            <a:extLst>
              <a:ext uri="{BEBA8EAE-BF5A-486C-A8C5-ECC9F3942E4B}">
                <a14:imgProps xmlns:a14="http://schemas.microsoft.com/office/drawing/2010/main">
                  <a14:imgLayer r:embed="rId4">
                    <a14:imgEffect>
                      <a14:backgroundRemoval t="2210" b="97974" l="10000" r="90000">
                        <a14:foregroundMark x1="50349" y1="19982" x2="50116" y2="20810"/>
                        <a14:foregroundMark x1="56047" y1="21087" x2="55698" y2="21639"/>
                        <a14:foregroundMark x1="60233" y1="20534" x2="58953" y2="22007"/>
                        <a14:foregroundMark x1="47907" y1="17680" x2="48023" y2="21363"/>
                        <a14:foregroundMark x1="53256" y1="23112" x2="54535" y2="23112"/>
                      </a14:backgroundRemoval>
                    </a14:imgEffect>
                  </a14:imgLayer>
                </a14:imgProps>
              </a:ext>
            </a:extLst>
          </a:blip>
          <a:stretch>
            <a:fillRect/>
          </a:stretch>
        </p:blipFill>
        <p:spPr>
          <a:xfrm>
            <a:off x="-162024" y="4516238"/>
            <a:ext cx="1853704" cy="2340840"/>
          </a:xfrm>
          <a:prstGeom prst="rect">
            <a:avLst/>
          </a:prstGeom>
        </p:spPr>
      </p:pic>
      <p:sp>
        <p:nvSpPr>
          <p:cNvPr id="9" name="Rectangle 6"/>
          <p:cNvSpPr/>
          <p:nvPr/>
        </p:nvSpPr>
        <p:spPr>
          <a:xfrm>
            <a:off x="5724128" y="4077072"/>
            <a:ext cx="792088" cy="64807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tx1"/>
              </a:solidFill>
              <a:latin typeface="Times New Roman"/>
              <a:cs typeface="Times New Roman"/>
            </a:endParaRPr>
          </a:p>
        </p:txBody>
      </p:sp>
      <p:sp>
        <p:nvSpPr>
          <p:cNvPr id="3" name="Anello 2"/>
          <p:cNvSpPr/>
          <p:nvPr/>
        </p:nvSpPr>
        <p:spPr>
          <a:xfrm>
            <a:off x="8388424" y="6093296"/>
            <a:ext cx="936104" cy="936104"/>
          </a:xfrm>
          <a:prstGeom prst="donut">
            <a:avLst>
              <a:gd name="adj" fmla="val 11809"/>
            </a:avLst>
          </a:prstGeom>
          <a:solidFill>
            <a:srgbClr val="FF0000"/>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3000">
              <a:solidFill>
                <a:schemeClr val="tx1"/>
              </a:solidFill>
              <a:latin typeface="Times New Roman"/>
              <a:cs typeface="Times New Roman"/>
            </a:endParaRPr>
          </a:p>
        </p:txBody>
      </p:sp>
    </p:spTree>
    <p:extLst>
      <p:ext uri="{BB962C8B-B14F-4D97-AF65-F5344CB8AC3E}">
        <p14:creationId xmlns:p14="http://schemas.microsoft.com/office/powerpoint/2010/main" val="259255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p:cNvPicPr>
            <a:picLocks noChangeAspect="1"/>
          </p:cNvPicPr>
          <p:nvPr/>
        </p:nvPicPr>
        <p:blipFill rotWithShape="1">
          <a:blip r:embed="rId2"/>
          <a:srcRect b="22897"/>
          <a:stretch/>
        </p:blipFill>
        <p:spPr>
          <a:xfrm>
            <a:off x="670538" y="1556792"/>
            <a:ext cx="6561612" cy="4350432"/>
          </a:xfrm>
          <a:prstGeom prst="rect">
            <a:avLst/>
          </a:prstGeom>
        </p:spPr>
      </p:pic>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Risultato</a:t>
            </a:r>
          </a:p>
        </p:txBody>
      </p:sp>
      <p:pic>
        <p:nvPicPr>
          <p:cNvPr id="11" name="Picture 3"/>
          <p:cNvPicPr>
            <a:picLocks noChangeAspect="1"/>
          </p:cNvPicPr>
          <p:nvPr/>
        </p:nvPicPr>
        <p:blipFill rotWithShape="1">
          <a:blip r:embed="rId2"/>
          <a:srcRect l="72270" t="77698" r="9909"/>
          <a:stretch/>
        </p:blipFill>
        <p:spPr>
          <a:xfrm>
            <a:off x="6935234" y="5157192"/>
            <a:ext cx="1237166" cy="1331351"/>
          </a:xfrm>
          <a:prstGeom prst="rect">
            <a:avLst/>
          </a:prstGeom>
        </p:spPr>
      </p:pic>
      <p:sp>
        <p:nvSpPr>
          <p:cNvPr id="12" name="Ovale 11"/>
          <p:cNvSpPr/>
          <p:nvPr/>
        </p:nvSpPr>
        <p:spPr>
          <a:xfrm>
            <a:off x="827584" y="2708920"/>
            <a:ext cx="936104" cy="864096"/>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Ovale 12"/>
          <p:cNvSpPr/>
          <p:nvPr/>
        </p:nvSpPr>
        <p:spPr>
          <a:xfrm>
            <a:off x="3406780" y="3645024"/>
            <a:ext cx="949196" cy="936104"/>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Ovale 13"/>
          <p:cNvSpPr/>
          <p:nvPr/>
        </p:nvSpPr>
        <p:spPr>
          <a:xfrm>
            <a:off x="5652120" y="2060848"/>
            <a:ext cx="1008112" cy="936104"/>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Ovale 14"/>
          <p:cNvSpPr/>
          <p:nvPr/>
        </p:nvSpPr>
        <p:spPr>
          <a:xfrm>
            <a:off x="5292080" y="4797152"/>
            <a:ext cx="936104" cy="936104"/>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3275856" y="1628800"/>
            <a:ext cx="936104" cy="864096"/>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Ovale 16"/>
          <p:cNvSpPr/>
          <p:nvPr/>
        </p:nvSpPr>
        <p:spPr>
          <a:xfrm>
            <a:off x="6300192" y="3717032"/>
            <a:ext cx="936104" cy="864096"/>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7020272" y="5445224"/>
            <a:ext cx="936104" cy="936104"/>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CasellaDiTesto 2"/>
          <p:cNvSpPr txBox="1"/>
          <p:nvPr/>
        </p:nvSpPr>
        <p:spPr>
          <a:xfrm>
            <a:off x="1475656" y="2348880"/>
            <a:ext cx="265142" cy="369332"/>
          </a:xfrm>
          <a:prstGeom prst="rect">
            <a:avLst/>
          </a:prstGeom>
          <a:noFill/>
        </p:spPr>
        <p:txBody>
          <a:bodyPr wrap="none" rtlCol="0">
            <a:spAutoFit/>
          </a:bodyPr>
          <a:lstStyle/>
          <a:p>
            <a:r>
              <a:rPr lang="it-IT" dirty="0" err="1"/>
              <a:t>r</a:t>
            </a:r>
            <a:endParaRPr lang="it-IT" dirty="0"/>
          </a:p>
        </p:txBody>
      </p:sp>
      <p:sp>
        <p:nvSpPr>
          <p:cNvPr id="19" name="CasellaDiTesto 18"/>
          <p:cNvSpPr txBox="1"/>
          <p:nvPr/>
        </p:nvSpPr>
        <p:spPr>
          <a:xfrm>
            <a:off x="4067944" y="1556792"/>
            <a:ext cx="305943" cy="369332"/>
          </a:xfrm>
          <a:prstGeom prst="rect">
            <a:avLst/>
          </a:prstGeom>
          <a:noFill/>
        </p:spPr>
        <p:txBody>
          <a:bodyPr wrap="none" rtlCol="0">
            <a:spAutoFit/>
          </a:bodyPr>
          <a:lstStyle/>
          <a:p>
            <a:r>
              <a:rPr lang="it-IT" dirty="0"/>
              <a:t>b</a:t>
            </a:r>
          </a:p>
        </p:txBody>
      </p:sp>
      <p:sp>
        <p:nvSpPr>
          <p:cNvPr id="20" name="CasellaDiTesto 19"/>
          <p:cNvSpPr txBox="1"/>
          <p:nvPr/>
        </p:nvSpPr>
        <p:spPr>
          <a:xfrm>
            <a:off x="5724128" y="1772816"/>
            <a:ext cx="265142" cy="369332"/>
          </a:xfrm>
          <a:prstGeom prst="rect">
            <a:avLst/>
          </a:prstGeom>
          <a:noFill/>
        </p:spPr>
        <p:txBody>
          <a:bodyPr wrap="none" rtlCol="0">
            <a:spAutoFit/>
          </a:bodyPr>
          <a:lstStyle/>
          <a:p>
            <a:r>
              <a:rPr lang="it-IT" dirty="0" err="1"/>
              <a:t>r</a:t>
            </a:r>
            <a:endParaRPr lang="it-IT" dirty="0"/>
          </a:p>
        </p:txBody>
      </p:sp>
      <p:sp>
        <p:nvSpPr>
          <p:cNvPr id="21" name="CasellaDiTesto 20"/>
          <p:cNvSpPr txBox="1"/>
          <p:nvPr/>
        </p:nvSpPr>
        <p:spPr>
          <a:xfrm>
            <a:off x="4932040" y="5301208"/>
            <a:ext cx="265142" cy="369332"/>
          </a:xfrm>
          <a:prstGeom prst="rect">
            <a:avLst/>
          </a:prstGeom>
          <a:noFill/>
        </p:spPr>
        <p:txBody>
          <a:bodyPr wrap="none" rtlCol="0">
            <a:spAutoFit/>
          </a:bodyPr>
          <a:lstStyle/>
          <a:p>
            <a:r>
              <a:rPr lang="it-IT" dirty="0" err="1"/>
              <a:t>r</a:t>
            </a:r>
            <a:endParaRPr lang="it-IT" dirty="0"/>
          </a:p>
        </p:txBody>
      </p:sp>
      <p:sp>
        <p:nvSpPr>
          <p:cNvPr id="22" name="CasellaDiTesto 21"/>
          <p:cNvSpPr txBox="1"/>
          <p:nvPr/>
        </p:nvSpPr>
        <p:spPr>
          <a:xfrm>
            <a:off x="7308304" y="5013176"/>
            <a:ext cx="265142" cy="369332"/>
          </a:xfrm>
          <a:prstGeom prst="rect">
            <a:avLst/>
          </a:prstGeom>
          <a:noFill/>
        </p:spPr>
        <p:txBody>
          <a:bodyPr wrap="none" rtlCol="0">
            <a:spAutoFit/>
          </a:bodyPr>
          <a:lstStyle/>
          <a:p>
            <a:r>
              <a:rPr lang="it-IT" dirty="0" err="1"/>
              <a:t>r</a:t>
            </a:r>
            <a:endParaRPr lang="it-IT" dirty="0"/>
          </a:p>
        </p:txBody>
      </p:sp>
      <p:sp>
        <p:nvSpPr>
          <p:cNvPr id="23" name="CasellaDiTesto 22"/>
          <p:cNvSpPr txBox="1"/>
          <p:nvPr/>
        </p:nvSpPr>
        <p:spPr>
          <a:xfrm>
            <a:off x="7164288" y="3501008"/>
            <a:ext cx="305943" cy="369332"/>
          </a:xfrm>
          <a:prstGeom prst="rect">
            <a:avLst/>
          </a:prstGeom>
          <a:noFill/>
        </p:spPr>
        <p:txBody>
          <a:bodyPr wrap="none" rtlCol="0">
            <a:spAutoFit/>
          </a:bodyPr>
          <a:lstStyle/>
          <a:p>
            <a:r>
              <a:rPr lang="it-IT" dirty="0"/>
              <a:t>b</a:t>
            </a:r>
          </a:p>
        </p:txBody>
      </p:sp>
      <p:sp>
        <p:nvSpPr>
          <p:cNvPr id="24" name="CasellaDiTesto 23"/>
          <p:cNvSpPr txBox="1"/>
          <p:nvPr/>
        </p:nvSpPr>
        <p:spPr>
          <a:xfrm>
            <a:off x="3779912" y="4653136"/>
            <a:ext cx="288924" cy="369332"/>
          </a:xfrm>
          <a:prstGeom prst="rect">
            <a:avLst/>
          </a:prstGeom>
          <a:noFill/>
        </p:spPr>
        <p:txBody>
          <a:bodyPr wrap="none" rtlCol="0">
            <a:spAutoFit/>
          </a:bodyPr>
          <a:lstStyle/>
          <a:p>
            <a:r>
              <a:rPr lang="it-IT" dirty="0"/>
              <a:t>v</a:t>
            </a:r>
          </a:p>
        </p:txBody>
      </p:sp>
    </p:spTree>
    <p:extLst>
      <p:ext uri="{BB962C8B-B14F-4D97-AF65-F5344CB8AC3E}">
        <p14:creationId xmlns:p14="http://schemas.microsoft.com/office/powerpoint/2010/main" val="257638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p:cNvPicPr>
            <a:picLocks noChangeAspect="1"/>
          </p:cNvPicPr>
          <p:nvPr/>
        </p:nvPicPr>
        <p:blipFill rotWithShape="1">
          <a:blip r:embed="rId2"/>
          <a:srcRect b="22897"/>
          <a:stretch/>
        </p:blipFill>
        <p:spPr>
          <a:xfrm>
            <a:off x="4283968" y="1124744"/>
            <a:ext cx="4689404" cy="3109134"/>
          </a:xfrm>
          <a:prstGeom prst="rect">
            <a:avLst/>
          </a:prstGeom>
        </p:spPr>
      </p:pic>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Torniamo indietro</a:t>
            </a:r>
          </a:p>
        </p:txBody>
      </p:sp>
      <p:sp>
        <p:nvSpPr>
          <p:cNvPr id="8" name="Segnaposto contenuto 8"/>
          <p:cNvSpPr txBox="1">
            <a:spLocks/>
          </p:cNvSpPr>
          <p:nvPr/>
        </p:nvSpPr>
        <p:spPr>
          <a:xfrm>
            <a:off x="323528" y="1628800"/>
            <a:ext cx="4824536" cy="324036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400" dirty="0">
                <a:solidFill>
                  <a:prstClr val="black"/>
                </a:solidFill>
                <a:latin typeface="Helvetica"/>
                <a:cs typeface="Helvetica"/>
              </a:rPr>
              <a:t>Supponendo che le mosse siano </a:t>
            </a:r>
            <a:r>
              <a:rPr lang="it-IT" sz="2400" dirty="0" err="1">
                <a:solidFill>
                  <a:prstClr val="black"/>
                </a:solidFill>
                <a:latin typeface="Helvetica"/>
                <a:cs typeface="Helvetica"/>
              </a:rPr>
              <a:t>Q</a:t>
            </a:r>
            <a:r>
              <a:rPr lang="it-IT" sz="2400" dirty="0">
                <a:solidFill>
                  <a:prstClr val="black"/>
                </a:solidFill>
                <a:latin typeface="Helvetica"/>
                <a:cs typeface="Helvetica"/>
              </a:rPr>
              <a:t> = </a:t>
            </a:r>
            <a:r>
              <a:rPr lang="it-IT" sz="2400" dirty="0" err="1">
                <a:solidFill>
                  <a:prstClr val="black"/>
                </a:solidFill>
                <a:latin typeface="Helvetica"/>
                <a:cs typeface="Helvetica"/>
              </a:rPr>
              <a:t>r</a:t>
            </a:r>
            <a:r>
              <a:rPr lang="it-IT" sz="2400" dirty="0">
                <a:solidFill>
                  <a:prstClr val="black"/>
                </a:solidFill>
                <a:latin typeface="Helvetica"/>
                <a:cs typeface="Helvetica"/>
              </a:rPr>
              <a:t>, NSW = v, V = b, T = </a:t>
            </a:r>
            <a:r>
              <a:rPr lang="it-IT" sz="2400" dirty="0" err="1">
                <a:solidFill>
                  <a:prstClr val="black"/>
                </a:solidFill>
                <a:latin typeface="Helvetica"/>
                <a:cs typeface="Helvetica"/>
              </a:rPr>
              <a:t>r</a:t>
            </a:r>
            <a:br>
              <a:rPr lang="it-IT" sz="2400" dirty="0">
                <a:solidFill>
                  <a:prstClr val="black"/>
                </a:solidFill>
                <a:latin typeface="Helvetica"/>
                <a:cs typeface="Helvetica"/>
              </a:rPr>
            </a:br>
            <a:r>
              <a:rPr lang="it-IT" sz="2400" dirty="0">
                <a:solidFill>
                  <a:prstClr val="black"/>
                </a:solidFill>
                <a:latin typeface="Helvetica"/>
                <a:cs typeface="Helvetica"/>
              </a:rPr>
              <a:t>e che ora tocchi a SA .</a:t>
            </a:r>
          </a:p>
          <a:p>
            <a:r>
              <a:rPr lang="it-IT" sz="2400" dirty="0">
                <a:solidFill>
                  <a:prstClr val="black"/>
                </a:solidFill>
                <a:latin typeface="Helvetica"/>
                <a:cs typeface="Helvetica"/>
              </a:rPr>
              <a:t>Non ci sono valori ammissibili!</a:t>
            </a:r>
          </a:p>
          <a:p>
            <a:r>
              <a:rPr lang="it-IT" sz="2400" dirty="0">
                <a:solidFill>
                  <a:prstClr val="black"/>
                </a:solidFill>
                <a:latin typeface="Helvetica"/>
                <a:cs typeface="Helvetica"/>
              </a:rPr>
              <a:t>Facendo backtracking torniamo alla mossa precedente e assegniamo un nuovo valore a T</a:t>
            </a:r>
          </a:p>
          <a:p>
            <a:r>
              <a:rPr lang="it-IT" sz="2400" dirty="0">
                <a:solidFill>
                  <a:prstClr val="black"/>
                </a:solidFill>
                <a:latin typeface="Helvetica"/>
                <a:cs typeface="Helvetica"/>
              </a:rPr>
              <a:t>Mossa inutile, siamo ancora bloccati!</a:t>
            </a:r>
            <a:br>
              <a:rPr lang="it-IT" sz="2400" dirty="0">
                <a:solidFill>
                  <a:prstClr val="black"/>
                </a:solidFill>
                <a:latin typeface="Helvetica"/>
                <a:cs typeface="Helvetica"/>
              </a:rPr>
            </a:br>
            <a:r>
              <a:rPr lang="it-IT" sz="3000" dirty="0">
                <a:solidFill>
                  <a:prstClr val="black"/>
                </a:solidFill>
                <a:latin typeface="Helvetica"/>
                <a:cs typeface="Helvetica"/>
              </a:rPr>
              <a:t>	</a:t>
            </a:r>
          </a:p>
          <a:p>
            <a:pPr marL="0" indent="0">
              <a:buFont typeface="Arial"/>
              <a:buNone/>
            </a:pPr>
            <a:endParaRPr lang="it-IT" sz="3000" dirty="0">
              <a:solidFill>
                <a:prstClr val="black"/>
              </a:solidFill>
              <a:latin typeface="Helvetica"/>
              <a:cs typeface="Helvetica"/>
            </a:endParaRPr>
          </a:p>
        </p:txBody>
      </p:sp>
      <p:sp>
        <p:nvSpPr>
          <p:cNvPr id="10" name="Rectangle 6"/>
          <p:cNvSpPr/>
          <p:nvPr/>
        </p:nvSpPr>
        <p:spPr>
          <a:xfrm>
            <a:off x="0" y="4711272"/>
            <a:ext cx="9144000" cy="2174112"/>
          </a:xfrm>
          <a:prstGeom prst="rect">
            <a:avLst/>
          </a:prstGeom>
          <a:solidFill>
            <a:schemeClr val="bg1">
              <a:alpha val="54000"/>
            </a:schemeClr>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400" dirty="0" err="1">
                <a:solidFill>
                  <a:prstClr val="black"/>
                </a:solidFill>
                <a:latin typeface="Helvetica"/>
                <a:cs typeface="Helvetica"/>
              </a:rPr>
              <a:t>Tornare</a:t>
            </a:r>
            <a:r>
              <a:rPr lang="en-US" sz="2400" dirty="0">
                <a:solidFill>
                  <a:prstClr val="black"/>
                </a:solidFill>
                <a:latin typeface="Helvetica"/>
                <a:cs typeface="Helvetica"/>
              </a:rPr>
              <a:t> </a:t>
            </a:r>
            <a:r>
              <a:rPr lang="en-US" sz="2400" dirty="0" err="1">
                <a:solidFill>
                  <a:prstClr val="black"/>
                </a:solidFill>
                <a:latin typeface="Helvetica"/>
                <a:cs typeface="Helvetica"/>
              </a:rPr>
              <a:t>indietro</a:t>
            </a:r>
            <a:r>
              <a:rPr lang="en-US" sz="2400" dirty="0">
                <a:solidFill>
                  <a:prstClr val="black"/>
                </a:solidFill>
                <a:latin typeface="Helvetica"/>
                <a:cs typeface="Helvetica"/>
              </a:rPr>
              <a:t> con </a:t>
            </a:r>
            <a:r>
              <a:rPr lang="en-US" sz="2400" dirty="0" err="1">
                <a:solidFill>
                  <a:prstClr val="black"/>
                </a:solidFill>
                <a:latin typeface="Helvetica"/>
                <a:cs typeface="Helvetica"/>
              </a:rPr>
              <a:t>il</a:t>
            </a:r>
            <a:r>
              <a:rPr lang="en-US" sz="2400" dirty="0">
                <a:solidFill>
                  <a:prstClr val="black"/>
                </a:solidFill>
                <a:latin typeface="Helvetica"/>
                <a:cs typeface="Helvetica"/>
              </a:rPr>
              <a:t> backtracking in </a:t>
            </a:r>
            <a:r>
              <a:rPr lang="en-US" sz="2400" dirty="0" err="1">
                <a:solidFill>
                  <a:prstClr val="black"/>
                </a:solidFill>
                <a:latin typeface="Helvetica"/>
                <a:cs typeface="Helvetica"/>
              </a:rPr>
              <a:t>questo</a:t>
            </a:r>
            <a:r>
              <a:rPr lang="en-US" sz="2400" dirty="0">
                <a:solidFill>
                  <a:prstClr val="black"/>
                </a:solidFill>
                <a:latin typeface="Helvetica"/>
                <a:cs typeface="Helvetica"/>
              </a:rPr>
              <a:t> </a:t>
            </a:r>
            <a:r>
              <a:rPr lang="en-US" sz="2400" dirty="0" err="1">
                <a:solidFill>
                  <a:prstClr val="black"/>
                </a:solidFill>
                <a:latin typeface="Helvetica"/>
                <a:cs typeface="Helvetica"/>
              </a:rPr>
              <a:t>contesto</a:t>
            </a:r>
            <a:r>
              <a:rPr lang="en-US" sz="2400" dirty="0">
                <a:solidFill>
                  <a:prstClr val="black"/>
                </a:solidFill>
                <a:latin typeface="Helvetica"/>
                <a:cs typeface="Helvetica"/>
              </a:rPr>
              <a:t> non </a:t>
            </a:r>
            <a:r>
              <a:rPr lang="en-US" sz="2400" dirty="0" err="1">
                <a:solidFill>
                  <a:prstClr val="black"/>
                </a:solidFill>
                <a:latin typeface="Helvetica"/>
                <a:cs typeface="Helvetica"/>
              </a:rPr>
              <a:t>è</a:t>
            </a:r>
            <a:r>
              <a:rPr lang="en-US" sz="2400" dirty="0">
                <a:solidFill>
                  <a:prstClr val="black"/>
                </a:solidFill>
                <a:latin typeface="Helvetica"/>
                <a:cs typeface="Helvetica"/>
              </a:rPr>
              <a:t> </a:t>
            </a:r>
            <a:r>
              <a:rPr lang="en-US" sz="2400" dirty="0" err="1">
                <a:solidFill>
                  <a:prstClr val="black"/>
                </a:solidFill>
                <a:latin typeface="Helvetica"/>
                <a:cs typeface="Helvetica"/>
              </a:rPr>
              <a:t>sufficiente</a:t>
            </a:r>
            <a:r>
              <a:rPr lang="en-US" sz="2400" dirty="0">
                <a:solidFill>
                  <a:prstClr val="black"/>
                </a:solidFill>
                <a:latin typeface="Helvetica"/>
                <a:cs typeface="Helvetica"/>
              </a:rPr>
              <a:t>. </a:t>
            </a:r>
            <a:r>
              <a:rPr lang="en-US" sz="2400" dirty="0" err="1">
                <a:solidFill>
                  <a:prstClr val="black"/>
                </a:solidFill>
                <a:latin typeface="Helvetica"/>
                <a:cs typeface="Helvetica"/>
              </a:rPr>
              <a:t>Bisogna</a:t>
            </a:r>
            <a:r>
              <a:rPr lang="en-US" sz="2400" dirty="0">
                <a:solidFill>
                  <a:prstClr val="black"/>
                </a:solidFill>
                <a:latin typeface="Helvetica"/>
                <a:cs typeface="Helvetica"/>
              </a:rPr>
              <a:t> </a:t>
            </a:r>
            <a:r>
              <a:rPr lang="en-US" sz="2400" dirty="0" err="1">
                <a:solidFill>
                  <a:prstClr val="black"/>
                </a:solidFill>
                <a:latin typeface="Helvetica"/>
                <a:cs typeface="Helvetica"/>
              </a:rPr>
              <a:t>tornare</a:t>
            </a:r>
            <a:r>
              <a:rPr lang="en-US" sz="2400" dirty="0">
                <a:solidFill>
                  <a:prstClr val="black"/>
                </a:solidFill>
                <a:latin typeface="Helvetica"/>
                <a:cs typeface="Helvetica"/>
              </a:rPr>
              <a:t> </a:t>
            </a:r>
            <a:r>
              <a:rPr lang="en-US" sz="2400" dirty="0" err="1">
                <a:solidFill>
                  <a:prstClr val="black"/>
                </a:solidFill>
                <a:latin typeface="Helvetica"/>
                <a:cs typeface="Helvetica"/>
              </a:rPr>
              <a:t>indietro</a:t>
            </a:r>
            <a:r>
              <a:rPr lang="en-US" sz="2400" dirty="0">
                <a:solidFill>
                  <a:prstClr val="black"/>
                </a:solidFill>
                <a:latin typeface="Helvetica"/>
                <a:cs typeface="Helvetica"/>
              </a:rPr>
              <a:t> </a:t>
            </a:r>
            <a:r>
              <a:rPr lang="en-US" sz="2400" dirty="0" err="1">
                <a:solidFill>
                  <a:prstClr val="black"/>
                </a:solidFill>
                <a:latin typeface="Helvetica"/>
                <a:cs typeface="Helvetica"/>
              </a:rPr>
              <a:t>fino</a:t>
            </a:r>
            <a:r>
              <a:rPr lang="en-US" sz="2400" dirty="0">
                <a:solidFill>
                  <a:prstClr val="black"/>
                </a:solidFill>
                <a:latin typeface="Helvetica"/>
                <a:cs typeface="Helvetica"/>
              </a:rPr>
              <a:t> </a:t>
            </a:r>
            <a:r>
              <a:rPr lang="en-US" sz="2400" dirty="0" err="1">
                <a:solidFill>
                  <a:prstClr val="black"/>
                </a:solidFill>
                <a:latin typeface="Helvetica"/>
                <a:cs typeface="Helvetica"/>
              </a:rPr>
              <a:t>alla</a:t>
            </a:r>
            <a:r>
              <a:rPr lang="en-US" sz="2400" dirty="0">
                <a:solidFill>
                  <a:prstClr val="black"/>
                </a:solidFill>
                <a:latin typeface="Helvetica"/>
                <a:cs typeface="Helvetica"/>
              </a:rPr>
              <a:t> </a:t>
            </a:r>
            <a:r>
              <a:rPr lang="en-US" sz="2400" dirty="0" err="1">
                <a:solidFill>
                  <a:prstClr val="black"/>
                </a:solidFill>
                <a:latin typeface="Helvetica"/>
                <a:cs typeface="Helvetica"/>
              </a:rPr>
              <a:t>variabile</a:t>
            </a:r>
            <a:r>
              <a:rPr lang="en-US" sz="2400" dirty="0">
                <a:solidFill>
                  <a:prstClr val="black"/>
                </a:solidFill>
                <a:latin typeface="Helvetica"/>
                <a:cs typeface="Helvetica"/>
              </a:rPr>
              <a:t> </a:t>
            </a:r>
            <a:r>
              <a:rPr lang="en-US" sz="2400" dirty="0" err="1">
                <a:solidFill>
                  <a:prstClr val="black"/>
                </a:solidFill>
                <a:latin typeface="Helvetica"/>
                <a:cs typeface="Helvetica"/>
              </a:rPr>
              <a:t>che</a:t>
            </a:r>
            <a:r>
              <a:rPr lang="en-US" sz="2400" dirty="0">
                <a:solidFill>
                  <a:prstClr val="black"/>
                </a:solidFill>
                <a:latin typeface="Helvetica"/>
                <a:cs typeface="Helvetica"/>
              </a:rPr>
              <a:t> ha </a:t>
            </a:r>
            <a:r>
              <a:rPr lang="en-US" sz="2400" dirty="0" err="1">
                <a:solidFill>
                  <a:prstClr val="black"/>
                </a:solidFill>
                <a:latin typeface="Helvetica"/>
                <a:cs typeface="Helvetica"/>
              </a:rPr>
              <a:t>causato</a:t>
            </a:r>
            <a:r>
              <a:rPr lang="en-US" sz="2400" dirty="0">
                <a:solidFill>
                  <a:prstClr val="black"/>
                </a:solidFill>
                <a:latin typeface="Helvetica"/>
                <a:cs typeface="Helvetica"/>
              </a:rPr>
              <a:t> </a:t>
            </a:r>
            <a:r>
              <a:rPr lang="en-US" sz="2400" dirty="0" err="1">
                <a:solidFill>
                  <a:prstClr val="black"/>
                </a:solidFill>
                <a:latin typeface="Helvetica"/>
                <a:cs typeface="Helvetica"/>
              </a:rPr>
              <a:t>il</a:t>
            </a:r>
            <a:r>
              <a:rPr lang="en-US" sz="2400" dirty="0">
                <a:solidFill>
                  <a:prstClr val="black"/>
                </a:solidFill>
                <a:latin typeface="Helvetica"/>
                <a:cs typeface="Helvetica"/>
              </a:rPr>
              <a:t> </a:t>
            </a:r>
            <a:r>
              <a:rPr lang="en-US" sz="2400" dirty="0" err="1">
                <a:solidFill>
                  <a:prstClr val="black"/>
                </a:solidFill>
                <a:latin typeface="Helvetica"/>
                <a:cs typeface="Helvetica"/>
              </a:rPr>
              <a:t>problema</a:t>
            </a:r>
            <a:r>
              <a:rPr lang="en-US" sz="2400" dirty="0">
                <a:solidFill>
                  <a:prstClr val="black"/>
                </a:solidFill>
                <a:latin typeface="Helvetica"/>
                <a:cs typeface="Helvetica"/>
              </a:rPr>
              <a:t>, </a:t>
            </a:r>
            <a:r>
              <a:rPr lang="en-US" sz="2400" dirty="0" err="1">
                <a:solidFill>
                  <a:prstClr val="black"/>
                </a:solidFill>
                <a:latin typeface="Helvetica"/>
                <a:cs typeface="Helvetica"/>
              </a:rPr>
              <a:t>quella</a:t>
            </a:r>
            <a:r>
              <a:rPr lang="en-US" sz="2400" dirty="0">
                <a:solidFill>
                  <a:prstClr val="black"/>
                </a:solidFill>
                <a:latin typeface="Helvetica"/>
                <a:cs typeface="Helvetica"/>
              </a:rPr>
              <a:t> </a:t>
            </a:r>
            <a:r>
              <a:rPr lang="en-US" sz="2400" dirty="0" err="1">
                <a:solidFill>
                  <a:prstClr val="black"/>
                </a:solidFill>
                <a:latin typeface="Helvetica"/>
                <a:cs typeface="Helvetica"/>
              </a:rPr>
              <a:t>variabile</a:t>
            </a:r>
            <a:r>
              <a:rPr lang="en-US" sz="2400" dirty="0">
                <a:solidFill>
                  <a:prstClr val="black"/>
                </a:solidFill>
                <a:latin typeface="Helvetica"/>
                <a:cs typeface="Helvetica"/>
              </a:rPr>
              <a:t> </a:t>
            </a:r>
            <a:r>
              <a:rPr lang="en-US" sz="2400" dirty="0" err="1">
                <a:solidFill>
                  <a:prstClr val="black"/>
                </a:solidFill>
                <a:latin typeface="Helvetica"/>
                <a:cs typeface="Helvetica"/>
              </a:rPr>
              <a:t>che</a:t>
            </a:r>
            <a:r>
              <a:rPr lang="en-US" sz="2400" dirty="0">
                <a:solidFill>
                  <a:prstClr val="black"/>
                </a:solidFill>
                <a:latin typeface="Helvetica"/>
                <a:cs typeface="Helvetica"/>
              </a:rPr>
              <a:t> </a:t>
            </a:r>
            <a:r>
              <a:rPr lang="en-US" sz="2400" dirty="0" err="1">
                <a:solidFill>
                  <a:prstClr val="black"/>
                </a:solidFill>
                <a:latin typeface="Helvetica"/>
                <a:cs typeface="Helvetica"/>
              </a:rPr>
              <a:t>è</a:t>
            </a:r>
            <a:r>
              <a:rPr lang="en-US" sz="2400" dirty="0">
                <a:solidFill>
                  <a:prstClr val="black"/>
                </a:solidFill>
                <a:latin typeface="Helvetica"/>
                <a:cs typeface="Helvetica"/>
              </a:rPr>
              <a:t> </a:t>
            </a:r>
            <a:r>
              <a:rPr lang="en-US" sz="2400" dirty="0" err="1">
                <a:solidFill>
                  <a:prstClr val="black"/>
                </a:solidFill>
                <a:latin typeface="Helvetica"/>
                <a:cs typeface="Helvetica"/>
              </a:rPr>
              <a:t>responsabile</a:t>
            </a:r>
            <a:r>
              <a:rPr lang="en-US" sz="2400" dirty="0">
                <a:solidFill>
                  <a:prstClr val="black"/>
                </a:solidFill>
                <a:latin typeface="Helvetica"/>
                <a:cs typeface="Helvetica"/>
              </a:rPr>
              <a:t> per </a:t>
            </a:r>
            <a:r>
              <a:rPr lang="en-US" sz="2400" dirty="0" err="1">
                <a:solidFill>
                  <a:prstClr val="black"/>
                </a:solidFill>
                <a:latin typeface="Helvetica"/>
                <a:cs typeface="Helvetica"/>
              </a:rPr>
              <a:t>l’assenza</a:t>
            </a:r>
            <a:r>
              <a:rPr lang="en-US" sz="2400" dirty="0">
                <a:solidFill>
                  <a:prstClr val="black"/>
                </a:solidFill>
                <a:latin typeface="Helvetica"/>
                <a:cs typeface="Helvetica"/>
              </a:rPr>
              <a:t> di </a:t>
            </a:r>
            <a:r>
              <a:rPr lang="en-US" sz="2400" dirty="0" err="1">
                <a:solidFill>
                  <a:prstClr val="black"/>
                </a:solidFill>
                <a:latin typeface="Helvetica"/>
                <a:cs typeface="Helvetica"/>
              </a:rPr>
              <a:t>valori</a:t>
            </a:r>
            <a:r>
              <a:rPr lang="en-US" sz="2400" dirty="0">
                <a:solidFill>
                  <a:prstClr val="black"/>
                </a:solidFill>
                <a:latin typeface="Helvetica"/>
                <a:cs typeface="Helvetica"/>
              </a:rPr>
              <a:t> </a:t>
            </a:r>
            <a:r>
              <a:rPr lang="en-US" sz="2400" dirty="0" err="1">
                <a:solidFill>
                  <a:prstClr val="black"/>
                </a:solidFill>
                <a:latin typeface="Helvetica"/>
                <a:cs typeface="Helvetica"/>
              </a:rPr>
              <a:t>ammissibili</a:t>
            </a:r>
            <a:r>
              <a:rPr lang="en-US" sz="2400" dirty="0">
                <a:solidFill>
                  <a:prstClr val="black"/>
                </a:solidFill>
                <a:latin typeface="Helvetica"/>
                <a:cs typeface="Helvetica"/>
              </a:rPr>
              <a:t> da </a:t>
            </a:r>
            <a:r>
              <a:rPr lang="en-US" sz="2400" dirty="0" err="1">
                <a:solidFill>
                  <a:prstClr val="black"/>
                </a:solidFill>
                <a:latin typeface="Helvetica"/>
                <a:cs typeface="Helvetica"/>
              </a:rPr>
              <a:t>assegnare</a:t>
            </a:r>
            <a:r>
              <a:rPr lang="en-US" sz="2400" dirty="0">
                <a:solidFill>
                  <a:prstClr val="black"/>
                </a:solidFill>
                <a:latin typeface="Helvetica"/>
                <a:cs typeface="Helvetica"/>
              </a:rPr>
              <a:t> a SA.</a:t>
            </a:r>
          </a:p>
          <a:p>
            <a:pPr algn="just"/>
            <a:r>
              <a:rPr lang="en-US" sz="2400" dirty="0" err="1">
                <a:solidFill>
                  <a:prstClr val="black"/>
                </a:solidFill>
                <a:latin typeface="Helvetica"/>
                <a:cs typeface="Helvetica"/>
              </a:rPr>
              <a:t>Questo</a:t>
            </a:r>
            <a:r>
              <a:rPr lang="en-US" sz="2400" dirty="0">
                <a:solidFill>
                  <a:prstClr val="black"/>
                </a:solidFill>
                <a:latin typeface="Helvetica"/>
                <a:cs typeface="Helvetica"/>
              </a:rPr>
              <a:t> non </a:t>
            </a:r>
            <a:r>
              <a:rPr lang="en-US" sz="2400" dirty="0" err="1">
                <a:solidFill>
                  <a:prstClr val="black"/>
                </a:solidFill>
                <a:latin typeface="Helvetica"/>
                <a:cs typeface="Helvetica"/>
              </a:rPr>
              <a:t>è</a:t>
            </a:r>
            <a:r>
              <a:rPr lang="en-US" sz="2400" dirty="0">
                <a:solidFill>
                  <a:prstClr val="black"/>
                </a:solidFill>
                <a:latin typeface="Helvetica"/>
                <a:cs typeface="Helvetica"/>
              </a:rPr>
              <a:t> backtracking, </a:t>
            </a:r>
            <a:r>
              <a:rPr lang="en-US" sz="2400" dirty="0" err="1">
                <a:solidFill>
                  <a:prstClr val="black"/>
                </a:solidFill>
                <a:latin typeface="Helvetica"/>
                <a:cs typeface="Helvetica"/>
              </a:rPr>
              <a:t>bensì</a:t>
            </a:r>
            <a:r>
              <a:rPr lang="en-US" sz="2400" dirty="0">
                <a:solidFill>
                  <a:prstClr val="black"/>
                </a:solidFill>
                <a:latin typeface="Helvetica"/>
                <a:cs typeface="Helvetica"/>
              </a:rPr>
              <a:t> </a:t>
            </a:r>
            <a:r>
              <a:rPr lang="en-US" sz="2400" b="1" dirty="0" err="1">
                <a:solidFill>
                  <a:prstClr val="black"/>
                </a:solidFill>
                <a:latin typeface="Helvetica"/>
                <a:cs typeface="Helvetica"/>
              </a:rPr>
              <a:t>backjumping</a:t>
            </a:r>
            <a:r>
              <a:rPr lang="en-US" sz="2400" dirty="0">
                <a:solidFill>
                  <a:prstClr val="black"/>
                </a:solidFill>
                <a:latin typeface="Helvetica"/>
                <a:cs typeface="Helvetica"/>
              </a:rPr>
              <a:t>.</a:t>
            </a:r>
          </a:p>
        </p:txBody>
      </p:sp>
      <p:pic>
        <p:nvPicPr>
          <p:cNvPr id="11" name="Picture 3"/>
          <p:cNvPicPr>
            <a:picLocks noChangeAspect="1"/>
          </p:cNvPicPr>
          <p:nvPr/>
        </p:nvPicPr>
        <p:blipFill rotWithShape="1">
          <a:blip r:embed="rId2"/>
          <a:srcRect l="72270" t="77698" r="10688"/>
          <a:stretch/>
        </p:blipFill>
        <p:spPr>
          <a:xfrm>
            <a:off x="8344829" y="3356992"/>
            <a:ext cx="799171" cy="899303"/>
          </a:xfrm>
          <a:prstGeom prst="rect">
            <a:avLst/>
          </a:prstGeom>
        </p:spPr>
      </p:pic>
      <p:sp>
        <p:nvSpPr>
          <p:cNvPr id="12" name="Ovale 11"/>
          <p:cNvSpPr/>
          <p:nvPr/>
        </p:nvSpPr>
        <p:spPr>
          <a:xfrm>
            <a:off x="8316416" y="2636912"/>
            <a:ext cx="589155" cy="648072"/>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Ovale 12"/>
          <p:cNvSpPr/>
          <p:nvPr/>
        </p:nvSpPr>
        <p:spPr>
          <a:xfrm>
            <a:off x="7884368" y="1484784"/>
            <a:ext cx="648072" cy="648072"/>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Ovale 13"/>
          <p:cNvSpPr/>
          <p:nvPr/>
        </p:nvSpPr>
        <p:spPr>
          <a:xfrm>
            <a:off x="7596336" y="3429000"/>
            <a:ext cx="648072" cy="648072"/>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Ovale 14"/>
          <p:cNvSpPr/>
          <p:nvPr/>
        </p:nvSpPr>
        <p:spPr>
          <a:xfrm>
            <a:off x="8388424" y="3573016"/>
            <a:ext cx="648072" cy="648072"/>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Anello 15"/>
          <p:cNvSpPr/>
          <p:nvPr/>
        </p:nvSpPr>
        <p:spPr>
          <a:xfrm>
            <a:off x="6012160" y="2420888"/>
            <a:ext cx="1080120" cy="1080120"/>
          </a:xfrm>
          <a:prstGeom prst="donut">
            <a:avLst>
              <a:gd name="adj" fmla="val 11809"/>
            </a:avLst>
          </a:prstGeom>
          <a:solidFill>
            <a:srgbClr val="FF0000"/>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3000">
              <a:solidFill>
                <a:schemeClr val="tx1"/>
              </a:solidFill>
              <a:latin typeface="Times New Roman"/>
              <a:cs typeface="Times New Roman"/>
            </a:endParaRPr>
          </a:p>
        </p:txBody>
      </p:sp>
      <p:sp>
        <p:nvSpPr>
          <p:cNvPr id="3" name="CasellaDiTesto 2"/>
          <p:cNvSpPr txBox="1"/>
          <p:nvPr/>
        </p:nvSpPr>
        <p:spPr>
          <a:xfrm>
            <a:off x="8604448" y="1412776"/>
            <a:ext cx="265142" cy="369332"/>
          </a:xfrm>
          <a:prstGeom prst="rect">
            <a:avLst/>
          </a:prstGeom>
          <a:noFill/>
        </p:spPr>
        <p:txBody>
          <a:bodyPr wrap="none" rtlCol="0">
            <a:spAutoFit/>
          </a:bodyPr>
          <a:lstStyle/>
          <a:p>
            <a:r>
              <a:rPr lang="it-IT" dirty="0" err="1"/>
              <a:t>r</a:t>
            </a:r>
            <a:endParaRPr lang="it-IT" dirty="0"/>
          </a:p>
        </p:txBody>
      </p:sp>
      <p:sp>
        <p:nvSpPr>
          <p:cNvPr id="17" name="CasellaDiTesto 16"/>
          <p:cNvSpPr txBox="1"/>
          <p:nvPr/>
        </p:nvSpPr>
        <p:spPr>
          <a:xfrm>
            <a:off x="8820472" y="2348880"/>
            <a:ext cx="288924" cy="369332"/>
          </a:xfrm>
          <a:prstGeom prst="rect">
            <a:avLst/>
          </a:prstGeom>
          <a:noFill/>
        </p:spPr>
        <p:txBody>
          <a:bodyPr wrap="none" rtlCol="0">
            <a:spAutoFit/>
          </a:bodyPr>
          <a:lstStyle/>
          <a:p>
            <a:r>
              <a:rPr lang="it-IT" dirty="0"/>
              <a:t>v</a:t>
            </a:r>
          </a:p>
        </p:txBody>
      </p:sp>
      <p:sp>
        <p:nvSpPr>
          <p:cNvPr id="18" name="CasellaDiTesto 17"/>
          <p:cNvSpPr txBox="1"/>
          <p:nvPr/>
        </p:nvSpPr>
        <p:spPr>
          <a:xfrm>
            <a:off x="8676456" y="4139788"/>
            <a:ext cx="265142" cy="369332"/>
          </a:xfrm>
          <a:prstGeom prst="rect">
            <a:avLst/>
          </a:prstGeom>
          <a:noFill/>
        </p:spPr>
        <p:txBody>
          <a:bodyPr wrap="none" rtlCol="0">
            <a:spAutoFit/>
          </a:bodyPr>
          <a:lstStyle/>
          <a:p>
            <a:r>
              <a:rPr lang="it-IT" dirty="0" err="1"/>
              <a:t>r</a:t>
            </a:r>
            <a:endParaRPr lang="it-IT" dirty="0"/>
          </a:p>
        </p:txBody>
      </p:sp>
      <p:sp>
        <p:nvSpPr>
          <p:cNvPr id="19" name="CasellaDiTesto 18"/>
          <p:cNvSpPr txBox="1"/>
          <p:nvPr/>
        </p:nvSpPr>
        <p:spPr>
          <a:xfrm>
            <a:off x="7380312" y="3861048"/>
            <a:ext cx="305943" cy="369332"/>
          </a:xfrm>
          <a:prstGeom prst="rect">
            <a:avLst/>
          </a:prstGeom>
          <a:noFill/>
        </p:spPr>
        <p:txBody>
          <a:bodyPr wrap="none" rtlCol="0">
            <a:spAutoFit/>
          </a:bodyPr>
          <a:lstStyle/>
          <a:p>
            <a:r>
              <a:rPr lang="it-IT" dirty="0"/>
              <a:t>b</a:t>
            </a:r>
          </a:p>
        </p:txBody>
      </p:sp>
    </p:spTree>
    <p:extLst>
      <p:ext uri="{BB962C8B-B14F-4D97-AF65-F5344CB8AC3E}">
        <p14:creationId xmlns:p14="http://schemas.microsoft.com/office/powerpoint/2010/main" val="216418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err="1">
                <a:latin typeface="Helvetica"/>
                <a:cs typeface="Helvetica"/>
              </a:rPr>
              <a:t>Backjumping</a:t>
            </a:r>
            <a:r>
              <a:rPr lang="it-IT" b="1" dirty="0">
                <a:latin typeface="Helvetica"/>
                <a:cs typeface="Helvetica"/>
              </a:rPr>
              <a:t> e </a:t>
            </a:r>
            <a:r>
              <a:rPr lang="it-IT" b="1" dirty="0" err="1">
                <a:latin typeface="Helvetica"/>
                <a:cs typeface="Helvetica"/>
              </a:rPr>
              <a:t>conflict</a:t>
            </a:r>
            <a:r>
              <a:rPr lang="it-IT" b="1" dirty="0">
                <a:latin typeface="Helvetica"/>
                <a:cs typeface="Helvetica"/>
              </a:rPr>
              <a:t> set</a:t>
            </a:r>
          </a:p>
        </p:txBody>
      </p:sp>
      <p:sp>
        <p:nvSpPr>
          <p:cNvPr id="9" name="Segnaposto contenuto 8"/>
          <p:cNvSpPr>
            <a:spLocks noGrp="1"/>
          </p:cNvSpPr>
          <p:nvPr>
            <p:ph idx="1"/>
          </p:nvPr>
        </p:nvSpPr>
        <p:spPr>
          <a:xfrm>
            <a:off x="396552" y="1268760"/>
            <a:ext cx="8279904" cy="5589240"/>
          </a:xfrm>
        </p:spPr>
        <p:txBody>
          <a:bodyPr>
            <a:normAutofit/>
          </a:bodyPr>
          <a:lstStyle/>
          <a:p>
            <a:r>
              <a:rPr lang="it-IT" sz="3000" dirty="0">
                <a:latin typeface="Helvetica"/>
                <a:cs typeface="Helvetica"/>
              </a:rPr>
              <a:t>Per poter fare </a:t>
            </a:r>
            <a:r>
              <a:rPr lang="it-IT" sz="3000" dirty="0" err="1">
                <a:latin typeface="Helvetica"/>
                <a:cs typeface="Helvetica"/>
              </a:rPr>
              <a:t>backjumping</a:t>
            </a:r>
            <a:r>
              <a:rPr lang="it-IT" sz="3000" dirty="0">
                <a:latin typeface="Helvetica"/>
                <a:cs typeface="Helvetica"/>
              </a:rPr>
              <a:t>, dobbiamo individuare il punto di destinazione</a:t>
            </a:r>
          </a:p>
          <a:p>
            <a:r>
              <a:rPr lang="it-IT" sz="3000" dirty="0">
                <a:latin typeface="Helvetica"/>
                <a:cs typeface="Helvetica"/>
              </a:rPr>
              <a:t>Se SA è ora il problema, avremmo dovuto tenere traccia dei potenziali conflitti con SA che i passati assegnamenti hanno generato</a:t>
            </a:r>
          </a:p>
          <a:p>
            <a:r>
              <a:rPr lang="it-IT" sz="3000" dirty="0">
                <a:latin typeface="Helvetica"/>
                <a:cs typeface="Helvetica"/>
              </a:rPr>
              <a:t>Questo insieme di potenziali conflitti si chiama appunto </a:t>
            </a:r>
            <a:r>
              <a:rPr lang="it-IT" sz="3000" b="1" dirty="0" err="1">
                <a:latin typeface="Helvetica"/>
                <a:cs typeface="Helvetica"/>
              </a:rPr>
              <a:t>conflict</a:t>
            </a:r>
            <a:r>
              <a:rPr lang="it-IT" sz="3000" b="1" dirty="0">
                <a:latin typeface="Helvetica"/>
                <a:cs typeface="Helvetica"/>
              </a:rPr>
              <a:t> set</a:t>
            </a:r>
            <a:r>
              <a:rPr lang="it-IT" sz="3000" dirty="0">
                <a:latin typeface="Helvetica"/>
                <a:cs typeface="Helvetica"/>
              </a:rPr>
              <a:t>, e lo possiamo costruire con il supporto di </a:t>
            </a:r>
            <a:r>
              <a:rPr lang="it-IT" sz="3000" dirty="0" err="1">
                <a:latin typeface="Helvetica"/>
                <a:cs typeface="Helvetica"/>
              </a:rPr>
              <a:t>Forward</a:t>
            </a:r>
            <a:r>
              <a:rPr lang="it-IT" sz="3000" dirty="0">
                <a:latin typeface="Helvetica"/>
                <a:cs typeface="Helvetica"/>
              </a:rPr>
              <a:t> </a:t>
            </a:r>
            <a:r>
              <a:rPr lang="it-IT" sz="3000" dirty="0" err="1">
                <a:latin typeface="Helvetica"/>
                <a:cs typeface="Helvetica"/>
              </a:rPr>
              <a:t>Chaining</a:t>
            </a:r>
            <a:endParaRPr lang="it-IT" sz="3000" dirty="0">
              <a:latin typeface="Helvetica"/>
              <a:cs typeface="Helvetica"/>
            </a:endParaRPr>
          </a:p>
        </p:txBody>
      </p:sp>
    </p:spTree>
    <p:extLst>
      <p:ext uri="{BB962C8B-B14F-4D97-AF65-F5344CB8AC3E}">
        <p14:creationId xmlns:p14="http://schemas.microsoft.com/office/powerpoint/2010/main" val="44875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CSP come </a:t>
            </a:r>
            <a:r>
              <a:rPr lang="it-IT" b="1" dirty="0" err="1">
                <a:latin typeface="Helvetica"/>
                <a:cs typeface="Helvetica"/>
              </a:rPr>
              <a:t>search</a:t>
            </a:r>
            <a:endParaRPr lang="it-IT" b="1" dirty="0">
              <a:latin typeface="Helvetica"/>
              <a:cs typeface="Helvetica"/>
            </a:endParaRPr>
          </a:p>
        </p:txBody>
      </p:sp>
      <p:sp>
        <p:nvSpPr>
          <p:cNvPr id="3" name="Segnaposto contenuto 2"/>
          <p:cNvSpPr>
            <a:spLocks noGrp="1"/>
          </p:cNvSpPr>
          <p:nvPr>
            <p:ph idx="1"/>
          </p:nvPr>
        </p:nvSpPr>
        <p:spPr/>
        <p:txBody>
          <a:bodyPr/>
          <a:lstStyle/>
          <a:p>
            <a:r>
              <a:rPr lang="it-IT" dirty="0">
                <a:latin typeface="Helvetica"/>
                <a:cs typeface="Helvetica"/>
              </a:rPr>
              <a:t>Il CSP, o problema di soddisfacimento dei vincoli, può essere definito come una </a:t>
            </a:r>
            <a:r>
              <a:rPr lang="it-IT" dirty="0" err="1">
                <a:latin typeface="Helvetica"/>
                <a:cs typeface="Helvetica"/>
              </a:rPr>
              <a:t>search</a:t>
            </a:r>
            <a:r>
              <a:rPr lang="it-IT" dirty="0">
                <a:latin typeface="Helvetica"/>
                <a:cs typeface="Helvetica"/>
              </a:rPr>
              <a:t> tra stati, in cui:</a:t>
            </a:r>
          </a:p>
          <a:p>
            <a:pPr lvl="1"/>
            <a:r>
              <a:rPr lang="it-IT" b="1" dirty="0">
                <a:latin typeface="Helvetica"/>
                <a:cs typeface="Helvetica"/>
              </a:rPr>
              <a:t>stato</a:t>
            </a:r>
            <a:r>
              <a:rPr lang="it-IT" dirty="0">
                <a:latin typeface="Helvetica"/>
                <a:cs typeface="Helvetica"/>
              </a:rPr>
              <a:t>: assegnamento di valori ad alcune (non necessariamente tutte le) variabili</a:t>
            </a:r>
          </a:p>
          <a:p>
            <a:pPr lvl="1"/>
            <a:r>
              <a:rPr lang="it-IT" b="1" dirty="0">
                <a:latin typeface="Helvetica"/>
                <a:cs typeface="Helvetica"/>
              </a:rPr>
              <a:t>soluzione</a:t>
            </a:r>
            <a:r>
              <a:rPr lang="it-IT" dirty="0">
                <a:latin typeface="Helvetica"/>
                <a:cs typeface="Helvetica"/>
              </a:rPr>
              <a:t>: assegnamento completo delle variabili consistente con i vincoli dati</a:t>
            </a:r>
          </a:p>
        </p:txBody>
      </p:sp>
    </p:spTree>
    <p:extLst>
      <p:ext uri="{BB962C8B-B14F-4D97-AF65-F5344CB8AC3E}">
        <p14:creationId xmlns:p14="http://schemas.microsoft.com/office/powerpoint/2010/main" val="4061326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Costruzione di un </a:t>
            </a:r>
            <a:r>
              <a:rPr lang="it-IT" b="1" dirty="0" err="1">
                <a:latin typeface="Helvetica"/>
                <a:cs typeface="Helvetica"/>
              </a:rPr>
              <a:t>conflict</a:t>
            </a:r>
            <a:r>
              <a:rPr lang="it-IT" b="1" dirty="0">
                <a:latin typeface="Helvetica"/>
                <a:cs typeface="Helvetica"/>
              </a:rPr>
              <a:t> set</a:t>
            </a:r>
          </a:p>
        </p:txBody>
      </p:sp>
      <p:sp>
        <p:nvSpPr>
          <p:cNvPr id="9" name="Segnaposto contenuto 8"/>
          <p:cNvSpPr>
            <a:spLocks noGrp="1"/>
          </p:cNvSpPr>
          <p:nvPr>
            <p:ph idx="1"/>
          </p:nvPr>
        </p:nvSpPr>
        <p:spPr>
          <a:xfrm>
            <a:off x="396552" y="1268760"/>
            <a:ext cx="8279904" cy="5589240"/>
          </a:xfrm>
        </p:spPr>
        <p:txBody>
          <a:bodyPr>
            <a:normAutofit/>
          </a:bodyPr>
          <a:lstStyle/>
          <a:p>
            <a:r>
              <a:rPr lang="it-IT" sz="3000" dirty="0">
                <a:latin typeface="Helvetica"/>
                <a:cs typeface="Helvetica"/>
              </a:rPr>
              <a:t>Ogni volta che:</a:t>
            </a:r>
          </a:p>
          <a:p>
            <a:pPr lvl="1"/>
            <a:r>
              <a:rPr lang="it-IT" sz="2600" dirty="0">
                <a:latin typeface="Helvetica"/>
                <a:cs typeface="Helvetica"/>
              </a:rPr>
              <a:t>eseguiamo un assegnamento X = x</a:t>
            </a:r>
          </a:p>
          <a:p>
            <a:pPr lvl="1"/>
            <a:r>
              <a:rPr lang="it-IT" sz="2600" dirty="0">
                <a:latin typeface="Helvetica"/>
                <a:cs typeface="Helvetica"/>
              </a:rPr>
              <a:t>e conseguentemente con FC restringiamo il dominio di una variabile Y</a:t>
            </a:r>
          </a:p>
          <a:p>
            <a:pPr lvl="2"/>
            <a:r>
              <a:rPr lang="it-IT" sz="2200" dirty="0">
                <a:latin typeface="Helvetica"/>
                <a:cs typeface="Helvetica"/>
              </a:rPr>
              <a:t>“X = x” va aggiunto al </a:t>
            </a:r>
            <a:r>
              <a:rPr lang="it-IT" sz="2200" dirty="0" err="1">
                <a:latin typeface="Helvetica"/>
                <a:cs typeface="Helvetica"/>
              </a:rPr>
              <a:t>conflict</a:t>
            </a:r>
            <a:r>
              <a:rPr lang="it-IT" sz="2200" dirty="0">
                <a:latin typeface="Helvetica"/>
                <a:cs typeface="Helvetica"/>
              </a:rPr>
              <a:t> set di Y</a:t>
            </a:r>
          </a:p>
          <a:p>
            <a:pPr lvl="1"/>
            <a:r>
              <a:rPr lang="it-IT" sz="2600" dirty="0">
                <a:latin typeface="Helvetica"/>
                <a:cs typeface="Helvetica"/>
              </a:rPr>
              <a:t>se con il suddetto restringimento il dominio di Y si svuota, </a:t>
            </a:r>
          </a:p>
          <a:p>
            <a:pPr lvl="2"/>
            <a:r>
              <a:rPr lang="it-IT" sz="2200" dirty="0">
                <a:latin typeface="Helvetica"/>
                <a:cs typeface="Helvetica"/>
              </a:rPr>
              <a:t>tutti gli assegnamenti nel </a:t>
            </a:r>
            <a:r>
              <a:rPr lang="it-IT" sz="2200" dirty="0" err="1">
                <a:latin typeface="Helvetica"/>
                <a:cs typeface="Helvetica"/>
              </a:rPr>
              <a:t>conflict</a:t>
            </a:r>
            <a:r>
              <a:rPr lang="it-IT" sz="2200" dirty="0">
                <a:latin typeface="Helvetica"/>
                <a:cs typeface="Helvetica"/>
              </a:rPr>
              <a:t> set di Y vanno aggiunti al </a:t>
            </a:r>
            <a:r>
              <a:rPr lang="it-IT" sz="2200" dirty="0" err="1">
                <a:latin typeface="Helvetica"/>
                <a:cs typeface="Helvetica"/>
              </a:rPr>
              <a:t>conflict</a:t>
            </a:r>
            <a:r>
              <a:rPr lang="it-IT" sz="2200" dirty="0">
                <a:latin typeface="Helvetica"/>
                <a:cs typeface="Helvetica"/>
              </a:rPr>
              <a:t> set di X</a:t>
            </a:r>
          </a:p>
        </p:txBody>
      </p:sp>
    </p:spTree>
    <p:extLst>
      <p:ext uri="{BB962C8B-B14F-4D97-AF65-F5344CB8AC3E}">
        <p14:creationId xmlns:p14="http://schemas.microsoft.com/office/powerpoint/2010/main" val="3325430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aphicFrame>
        <p:nvGraphicFramePr>
          <p:cNvPr id="7" name="Segnaposto contenuto 3"/>
          <p:cNvGraphicFramePr>
            <a:graphicFrameLocks noGrp="1"/>
          </p:cNvGraphicFramePr>
          <p:nvPr>
            <p:ph idx="1"/>
            <p:extLst>
              <p:ext uri="{D42A27DB-BD31-4B8C-83A1-F6EECF244321}">
                <p14:modId xmlns:p14="http://schemas.microsoft.com/office/powerpoint/2010/main" val="1911275710"/>
              </p:ext>
            </p:extLst>
          </p:nvPr>
        </p:nvGraphicFramePr>
        <p:xfrm>
          <a:off x="2" y="20568"/>
          <a:ext cx="9143998" cy="1742440"/>
        </p:xfrm>
        <a:graphic>
          <a:graphicData uri="http://schemas.openxmlformats.org/drawingml/2006/table">
            <a:tbl>
              <a:tblPr firstRow="1" bandRow="1">
                <a:tableStyleId>{2D5ABB26-0587-4C30-8999-92F81FD0307C}</a:tableStyleId>
              </a:tblPr>
              <a:tblGrid>
                <a:gridCol w="104360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2627784">
                  <a:extLst>
                    <a:ext uri="{9D8B030D-6E8A-4147-A177-3AD203B41FA5}">
                      <a16:colId xmlns:a16="http://schemas.microsoft.com/office/drawing/2014/main" val="20008"/>
                    </a:ext>
                  </a:extLst>
                </a:gridCol>
              </a:tblGrid>
              <a:tr h="370840">
                <a:tc>
                  <a:txBody>
                    <a:bodyPr/>
                    <a:lstStyle/>
                    <a:p>
                      <a:pPr algn="ctr"/>
                      <a:r>
                        <a:rPr lang="it-IT" b="1" dirty="0">
                          <a:latin typeface="Helvetica"/>
                          <a:cs typeface="Helvetica"/>
                        </a:rPr>
                        <a:t>CS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WA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err="1">
                          <a:latin typeface="Helvetica"/>
                          <a:cs typeface="Helvetica"/>
                        </a:rPr>
                        <a:t>Q</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NSW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V</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SA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Commento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t-IT" dirty="0">
                          <a:latin typeface="Helvetica"/>
                          <a:cs typeface="Helvetica"/>
                        </a:rPr>
                        <a:t>Domini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b="1" u="sng"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t-IT" dirty="0">
                          <a:latin typeface="Helvetica"/>
                          <a:cs typeface="Helvetica"/>
                        </a:rPr>
                        <a:t>dopo</a:t>
                      </a:r>
                      <a:r>
                        <a:rPr lang="it-IT" baseline="0" dirty="0">
                          <a:latin typeface="Helvetica"/>
                          <a:cs typeface="Helvetica"/>
                        </a:rPr>
                        <a:t> </a:t>
                      </a:r>
                      <a:br>
                        <a:rPr lang="it-IT" baseline="0" dirty="0">
                          <a:latin typeface="Helvetica"/>
                          <a:cs typeface="Helvetica"/>
                        </a:rPr>
                      </a:b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it-IT"/>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it-IT"/>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NT, NSW e SA. L’assegnamento va inserito nei loro </a:t>
                      </a:r>
                      <a:r>
                        <a:rPr lang="it-IT" sz="1400" baseline="0" dirty="0" err="1">
                          <a:latin typeface="Helvetica"/>
                          <a:cs typeface="Helvetica"/>
                        </a:rPr>
                        <a:t>Conflict</a:t>
                      </a:r>
                      <a:r>
                        <a:rPr lang="it-IT" sz="1400" baseline="0" dirty="0">
                          <a:latin typeface="Helvetica"/>
                          <a:cs typeface="Helvetica"/>
                        </a:rPr>
                        <a:t> Set.</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 name="Picture 3"/>
          <p:cNvPicPr>
            <a:picLocks noChangeAspect="1"/>
          </p:cNvPicPr>
          <p:nvPr/>
        </p:nvPicPr>
        <p:blipFill rotWithShape="1">
          <a:blip r:embed="rId2"/>
          <a:srcRect b="22897"/>
          <a:stretch/>
        </p:blipFill>
        <p:spPr>
          <a:xfrm>
            <a:off x="5996164" y="4653136"/>
            <a:ext cx="2972482" cy="1970793"/>
          </a:xfrm>
          <a:prstGeom prst="rect">
            <a:avLst/>
          </a:prstGeom>
        </p:spPr>
      </p:pic>
      <p:pic>
        <p:nvPicPr>
          <p:cNvPr id="10" name="Picture 3"/>
          <p:cNvPicPr>
            <a:picLocks noChangeAspect="1"/>
          </p:cNvPicPr>
          <p:nvPr/>
        </p:nvPicPr>
        <p:blipFill rotWithShape="1">
          <a:blip r:embed="rId2"/>
          <a:srcRect l="72270" t="77698" r="9909"/>
          <a:stretch/>
        </p:blipFill>
        <p:spPr>
          <a:xfrm>
            <a:off x="8604449" y="6247536"/>
            <a:ext cx="571338" cy="614834"/>
          </a:xfrm>
          <a:prstGeom prst="rect">
            <a:avLst/>
          </a:prstGeom>
        </p:spPr>
      </p:pic>
      <p:sp>
        <p:nvSpPr>
          <p:cNvPr id="9" name="Ovale 8"/>
          <p:cNvSpPr/>
          <p:nvPr/>
        </p:nvSpPr>
        <p:spPr>
          <a:xfrm>
            <a:off x="8244408" y="4869160"/>
            <a:ext cx="432048" cy="432048"/>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 name="Connettore 1 2"/>
          <p:cNvCxnSpPr/>
          <p:nvPr/>
        </p:nvCxnSpPr>
        <p:spPr>
          <a:xfrm flipH="1">
            <a:off x="183569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flipH="1">
            <a:off x="5004048"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flipH="1">
            <a:off x="3491880"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8676456" y="4869160"/>
            <a:ext cx="265142" cy="369332"/>
          </a:xfrm>
          <a:prstGeom prst="rect">
            <a:avLst/>
          </a:prstGeom>
          <a:noFill/>
        </p:spPr>
        <p:txBody>
          <a:bodyPr wrap="none" rtlCol="0">
            <a:spAutoFit/>
          </a:bodyPr>
          <a:lstStyle/>
          <a:p>
            <a:r>
              <a:rPr lang="it-IT" dirty="0" err="1"/>
              <a:t>r</a:t>
            </a:r>
            <a:endParaRPr lang="it-IT" dirty="0"/>
          </a:p>
        </p:txBody>
      </p:sp>
    </p:spTree>
    <p:extLst>
      <p:ext uri="{BB962C8B-B14F-4D97-AF65-F5344CB8AC3E}">
        <p14:creationId xmlns:p14="http://schemas.microsoft.com/office/powerpoint/2010/main" val="11481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aphicFrame>
        <p:nvGraphicFramePr>
          <p:cNvPr id="7" name="Segnaposto contenuto 3"/>
          <p:cNvGraphicFramePr>
            <a:graphicFrameLocks noGrp="1"/>
          </p:cNvGraphicFramePr>
          <p:nvPr>
            <p:ph idx="1"/>
            <p:extLst>
              <p:ext uri="{D42A27DB-BD31-4B8C-83A1-F6EECF244321}">
                <p14:modId xmlns:p14="http://schemas.microsoft.com/office/powerpoint/2010/main" val="58174307"/>
              </p:ext>
            </p:extLst>
          </p:nvPr>
        </p:nvGraphicFramePr>
        <p:xfrm>
          <a:off x="2" y="20568"/>
          <a:ext cx="9143998" cy="2473960"/>
        </p:xfrm>
        <a:graphic>
          <a:graphicData uri="http://schemas.openxmlformats.org/drawingml/2006/table">
            <a:tbl>
              <a:tblPr firstRow="1" bandRow="1">
                <a:tableStyleId>{2D5ABB26-0587-4C30-8999-92F81FD0307C}</a:tableStyleId>
              </a:tblPr>
              <a:tblGrid>
                <a:gridCol w="104360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gridCol w="2627784">
                  <a:extLst>
                    <a:ext uri="{9D8B030D-6E8A-4147-A177-3AD203B41FA5}">
                      <a16:colId xmlns:a16="http://schemas.microsoft.com/office/drawing/2014/main" val="20008"/>
                    </a:ext>
                  </a:extLst>
                </a:gridCol>
              </a:tblGrid>
              <a:tr h="370840">
                <a:tc>
                  <a:txBody>
                    <a:bodyPr/>
                    <a:lstStyle/>
                    <a:p>
                      <a:pPr algn="ctr"/>
                      <a:r>
                        <a:rPr lang="it-IT" b="1" dirty="0">
                          <a:latin typeface="Helvetica"/>
                          <a:cs typeface="Helvetica"/>
                        </a:rPr>
                        <a:t>CS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WA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err="1">
                          <a:latin typeface="Helvetica"/>
                          <a:cs typeface="Helvetica"/>
                        </a:rPr>
                        <a:t>Q</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NSW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V</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SA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Commento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t-IT" dirty="0">
                          <a:latin typeface="Helvetica"/>
                          <a:cs typeface="Helvetica"/>
                        </a:rPr>
                        <a:t>Domini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b="1" u="sng"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t-IT" dirty="0">
                          <a:latin typeface="Helvetica"/>
                          <a:cs typeface="Helvetica"/>
                        </a:rPr>
                        <a:t>dopo</a:t>
                      </a:r>
                      <a:r>
                        <a:rPr lang="it-IT" baseline="0" dirty="0">
                          <a:latin typeface="Helvetica"/>
                          <a:cs typeface="Helvetica"/>
                        </a:rPr>
                        <a:t> </a:t>
                      </a:r>
                      <a:br>
                        <a:rPr lang="it-IT" baseline="0" dirty="0">
                          <a:latin typeface="Helvetica"/>
                          <a:cs typeface="Helvetica"/>
                        </a:rPr>
                      </a:b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it-IT"/>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it-IT"/>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NT, NSW e SA. L’assegnamento va inserito nei loro </a:t>
                      </a:r>
                      <a:r>
                        <a:rPr lang="it-IT" sz="1400" baseline="0" dirty="0" err="1">
                          <a:latin typeface="Helvetica"/>
                          <a:cs typeface="Helvetica"/>
                        </a:rPr>
                        <a:t>Conflict</a:t>
                      </a:r>
                      <a:r>
                        <a:rPr lang="it-IT" sz="1400" baseline="0" dirty="0">
                          <a:latin typeface="Helvetica"/>
                          <a:cs typeface="Helvetica"/>
                        </a:rPr>
                        <a:t> Set.</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t-IT" dirty="0">
                          <a:latin typeface="Helvetica"/>
                          <a:cs typeface="Helvetica"/>
                        </a:rPr>
                        <a:t>dopo </a:t>
                      </a:r>
                      <a:r>
                        <a:rPr lang="it-IT" sz="1600" dirty="0">
                          <a:latin typeface="Helvetica"/>
                          <a:cs typeface="Helvetica"/>
                        </a:rPr>
                        <a:t>NSW =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baseline="0" dirty="0" err="1">
                          <a:latin typeface="Helvetica"/>
                          <a:cs typeface="Helvetica"/>
                        </a:rPr>
                        <a:t>Q</a:t>
                      </a:r>
                      <a:r>
                        <a:rPr lang="it-IT" sz="1600" baseline="0" dirty="0">
                          <a:latin typeface="Helvetica"/>
                          <a:cs typeface="Helvetica"/>
                        </a:rPr>
                        <a:t> = </a:t>
                      </a:r>
                      <a:r>
                        <a:rPr lang="it-IT" sz="1600" baseline="0" dirty="0" err="1">
                          <a:latin typeface="Helvetica"/>
                          <a:cs typeface="Helvetica"/>
                        </a:rPr>
                        <a:t>r</a:t>
                      </a:r>
                      <a:endParaRPr lang="it-IT"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a:t>
                      </a:r>
                      <a:r>
                        <a:rPr lang="it-IT" sz="1400" baseline="0" dirty="0" err="1">
                          <a:latin typeface="Helvetica"/>
                          <a:cs typeface="Helvetica"/>
                        </a:rPr>
                        <a:t>Q</a:t>
                      </a:r>
                      <a:r>
                        <a:rPr lang="it-IT" sz="1400" baseline="0" dirty="0">
                          <a:latin typeface="Helvetica"/>
                          <a:cs typeface="Helvetica"/>
                        </a:rPr>
                        <a:t>, V e SA. L’assegnamento va inserito nei loro </a:t>
                      </a:r>
                      <a:r>
                        <a:rPr lang="it-IT" sz="1400" baseline="0" dirty="0" err="1">
                          <a:latin typeface="Helvetica"/>
                          <a:cs typeface="Helvetica"/>
                        </a:rPr>
                        <a:t>Conflict</a:t>
                      </a:r>
                      <a:r>
                        <a:rPr lang="it-IT" sz="1400" baseline="0" dirty="0">
                          <a:latin typeface="Helvetica"/>
                          <a:cs typeface="Helvetica"/>
                        </a:rPr>
                        <a:t> Set.</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8" name="Picture 3"/>
          <p:cNvPicPr>
            <a:picLocks noChangeAspect="1"/>
          </p:cNvPicPr>
          <p:nvPr/>
        </p:nvPicPr>
        <p:blipFill rotWithShape="1">
          <a:blip r:embed="rId2"/>
          <a:srcRect b="22897"/>
          <a:stretch/>
        </p:blipFill>
        <p:spPr>
          <a:xfrm>
            <a:off x="5996164" y="4653136"/>
            <a:ext cx="2972482" cy="1970793"/>
          </a:xfrm>
          <a:prstGeom prst="rect">
            <a:avLst/>
          </a:prstGeom>
        </p:spPr>
      </p:pic>
      <p:pic>
        <p:nvPicPr>
          <p:cNvPr id="10" name="Picture 3"/>
          <p:cNvPicPr>
            <a:picLocks noChangeAspect="1"/>
          </p:cNvPicPr>
          <p:nvPr/>
        </p:nvPicPr>
        <p:blipFill rotWithShape="1">
          <a:blip r:embed="rId2"/>
          <a:srcRect l="72270" t="77698" r="9909"/>
          <a:stretch/>
        </p:blipFill>
        <p:spPr>
          <a:xfrm>
            <a:off x="8604449" y="6247536"/>
            <a:ext cx="571338" cy="614834"/>
          </a:xfrm>
          <a:prstGeom prst="rect">
            <a:avLst/>
          </a:prstGeom>
        </p:spPr>
      </p:pic>
      <p:sp>
        <p:nvSpPr>
          <p:cNvPr id="9" name="Ovale 8"/>
          <p:cNvSpPr/>
          <p:nvPr/>
        </p:nvSpPr>
        <p:spPr>
          <a:xfrm>
            <a:off x="8244408" y="4869160"/>
            <a:ext cx="432048" cy="432048"/>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3" name="Connettore 1 2"/>
          <p:cNvCxnSpPr/>
          <p:nvPr/>
        </p:nvCxnSpPr>
        <p:spPr>
          <a:xfrm flipH="1">
            <a:off x="183569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flipH="1">
            <a:off x="5148064"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flipH="1">
            <a:off x="3491880"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Ovale 12"/>
          <p:cNvSpPr/>
          <p:nvPr/>
        </p:nvSpPr>
        <p:spPr>
          <a:xfrm>
            <a:off x="8532440" y="5589240"/>
            <a:ext cx="438090" cy="432048"/>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4" name="Connettore 1 13"/>
          <p:cNvCxnSpPr/>
          <p:nvPr/>
        </p:nvCxnSpPr>
        <p:spPr>
          <a:xfrm flipH="1">
            <a:off x="291581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flipH="1">
            <a:off x="543609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flipH="1">
            <a:off x="4499992"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8460432" y="4437112"/>
            <a:ext cx="265142" cy="369332"/>
          </a:xfrm>
          <a:prstGeom prst="rect">
            <a:avLst/>
          </a:prstGeom>
          <a:noFill/>
        </p:spPr>
        <p:txBody>
          <a:bodyPr wrap="none" rtlCol="0">
            <a:spAutoFit/>
          </a:bodyPr>
          <a:lstStyle/>
          <a:p>
            <a:r>
              <a:rPr lang="it-IT" dirty="0" err="1"/>
              <a:t>r</a:t>
            </a:r>
            <a:endParaRPr lang="it-IT" dirty="0"/>
          </a:p>
        </p:txBody>
      </p:sp>
      <p:sp>
        <p:nvSpPr>
          <p:cNvPr id="4" name="CasellaDiTesto 3"/>
          <p:cNvSpPr txBox="1"/>
          <p:nvPr/>
        </p:nvSpPr>
        <p:spPr>
          <a:xfrm>
            <a:off x="8748464" y="5301208"/>
            <a:ext cx="288924" cy="369332"/>
          </a:xfrm>
          <a:prstGeom prst="rect">
            <a:avLst/>
          </a:prstGeom>
          <a:noFill/>
        </p:spPr>
        <p:txBody>
          <a:bodyPr wrap="none" rtlCol="0">
            <a:spAutoFit/>
          </a:bodyPr>
          <a:lstStyle/>
          <a:p>
            <a:r>
              <a:rPr lang="it-IT" dirty="0"/>
              <a:t>v</a:t>
            </a:r>
          </a:p>
        </p:txBody>
      </p:sp>
    </p:spTree>
    <p:extLst>
      <p:ext uri="{BB962C8B-B14F-4D97-AF65-F5344CB8AC3E}">
        <p14:creationId xmlns:p14="http://schemas.microsoft.com/office/powerpoint/2010/main" val="272662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aphicFrame>
        <p:nvGraphicFramePr>
          <p:cNvPr id="7" name="Segnaposto contenuto 3"/>
          <p:cNvGraphicFramePr>
            <a:graphicFrameLocks noGrp="1"/>
          </p:cNvGraphicFramePr>
          <p:nvPr>
            <p:ph idx="1"/>
            <p:extLst>
              <p:ext uri="{D42A27DB-BD31-4B8C-83A1-F6EECF244321}">
                <p14:modId xmlns:p14="http://schemas.microsoft.com/office/powerpoint/2010/main" val="2156399294"/>
              </p:ext>
            </p:extLst>
          </p:nvPr>
        </p:nvGraphicFramePr>
        <p:xfrm>
          <a:off x="2" y="20568"/>
          <a:ext cx="9143998" cy="3632200"/>
        </p:xfrm>
        <a:graphic>
          <a:graphicData uri="http://schemas.openxmlformats.org/drawingml/2006/table">
            <a:tbl>
              <a:tblPr firstRow="1" bandRow="1">
                <a:tableStyleId>{2D5ABB26-0587-4C30-8999-92F81FD0307C}</a:tableStyleId>
              </a:tblPr>
              <a:tblGrid>
                <a:gridCol w="104360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gridCol w="2627784">
                  <a:extLst>
                    <a:ext uri="{9D8B030D-6E8A-4147-A177-3AD203B41FA5}">
                      <a16:colId xmlns:a16="http://schemas.microsoft.com/office/drawing/2014/main" val="20008"/>
                    </a:ext>
                  </a:extLst>
                </a:gridCol>
              </a:tblGrid>
              <a:tr h="370840">
                <a:tc>
                  <a:txBody>
                    <a:bodyPr/>
                    <a:lstStyle/>
                    <a:p>
                      <a:pPr algn="ctr"/>
                      <a:r>
                        <a:rPr lang="it-IT" b="1" dirty="0">
                          <a:latin typeface="Helvetica"/>
                          <a:cs typeface="Helvetica"/>
                        </a:rPr>
                        <a:t>CS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WA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err="1">
                          <a:latin typeface="Helvetica"/>
                          <a:cs typeface="Helvetica"/>
                        </a:rPr>
                        <a:t>Q</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NSW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V</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SA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Commento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t-IT" dirty="0">
                          <a:latin typeface="Helvetica"/>
                          <a:cs typeface="Helvetica"/>
                        </a:rPr>
                        <a:t>Domini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b="1" u="sng"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t-IT" dirty="0">
                          <a:latin typeface="Helvetica"/>
                          <a:cs typeface="Helvetica"/>
                        </a:rPr>
                        <a:t>dopo</a:t>
                      </a:r>
                      <a:r>
                        <a:rPr lang="it-IT" baseline="0" dirty="0">
                          <a:latin typeface="Helvetica"/>
                          <a:cs typeface="Helvetica"/>
                        </a:rPr>
                        <a:t> </a:t>
                      </a:r>
                      <a:br>
                        <a:rPr lang="it-IT" baseline="0" dirty="0">
                          <a:latin typeface="Helvetica"/>
                          <a:cs typeface="Helvetica"/>
                        </a:rPr>
                      </a:b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it-IT"/>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it-IT"/>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NT, NSW e SA. L’assegnamento va inserito nei loro </a:t>
                      </a:r>
                      <a:r>
                        <a:rPr lang="it-IT" sz="1400" baseline="0" dirty="0" err="1">
                          <a:latin typeface="Helvetica"/>
                          <a:cs typeface="Helvetica"/>
                        </a:rPr>
                        <a:t>Conflict</a:t>
                      </a:r>
                      <a:r>
                        <a:rPr lang="it-IT" sz="1400" baseline="0" dirty="0">
                          <a:latin typeface="Helvetica"/>
                          <a:cs typeface="Helvetica"/>
                        </a:rPr>
                        <a:t> Set.</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t-IT" dirty="0">
                          <a:latin typeface="Helvetica"/>
                          <a:cs typeface="Helvetica"/>
                        </a:rPr>
                        <a:t>dopo </a:t>
                      </a:r>
                      <a:r>
                        <a:rPr lang="it-IT" sz="1600" dirty="0">
                          <a:latin typeface="Helvetica"/>
                          <a:cs typeface="Helvetica"/>
                        </a:rPr>
                        <a:t>NSW =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baseline="0" dirty="0" err="1">
                          <a:latin typeface="Helvetica"/>
                          <a:cs typeface="Helvetica"/>
                        </a:rPr>
                        <a:t>Q</a:t>
                      </a:r>
                      <a:r>
                        <a:rPr lang="it-IT" sz="1600" baseline="0" dirty="0">
                          <a:latin typeface="Helvetica"/>
                          <a:cs typeface="Helvetica"/>
                        </a:rPr>
                        <a:t> = </a:t>
                      </a:r>
                      <a:r>
                        <a:rPr lang="it-IT" sz="1600" baseline="0" dirty="0" err="1">
                          <a:latin typeface="Helvetica"/>
                          <a:cs typeface="Helvetica"/>
                        </a:rPr>
                        <a:t>r</a:t>
                      </a:r>
                      <a:endParaRPr lang="it-IT"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a:t>
                      </a:r>
                      <a:r>
                        <a:rPr lang="it-IT" sz="1400" baseline="0" dirty="0" err="1">
                          <a:latin typeface="Helvetica"/>
                          <a:cs typeface="Helvetica"/>
                        </a:rPr>
                        <a:t>Q</a:t>
                      </a:r>
                      <a:r>
                        <a:rPr lang="it-IT" sz="1400" baseline="0" dirty="0">
                          <a:latin typeface="Helvetica"/>
                          <a:cs typeface="Helvetica"/>
                        </a:rPr>
                        <a:t>, V e SA. L’assegnamento va inserito nei loro </a:t>
                      </a:r>
                      <a:r>
                        <a:rPr lang="it-IT" sz="1400" baseline="0" dirty="0" err="1">
                          <a:latin typeface="Helvetica"/>
                          <a:cs typeface="Helvetica"/>
                        </a:rPr>
                        <a:t>Conflict</a:t>
                      </a:r>
                      <a:r>
                        <a:rPr lang="it-IT" sz="1400" baseline="0" dirty="0">
                          <a:latin typeface="Helvetica"/>
                          <a:cs typeface="Helvetica"/>
                        </a:rPr>
                        <a:t> Set.</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dopo </a:t>
                      </a:r>
                      <a:br>
                        <a:rPr lang="it-IT" sz="1600" dirty="0">
                          <a:latin typeface="Helvetica"/>
                          <a:cs typeface="Helvetica"/>
                        </a:rPr>
                      </a:br>
                      <a:r>
                        <a:rPr lang="it-IT" sz="1600" dirty="0">
                          <a:latin typeface="Helvetica"/>
                          <a:cs typeface="Helvetica"/>
                        </a:rPr>
                        <a:t>V =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sz="1800" dirty="0">
                        <a:latin typeface="Helvetica"/>
                        <a:cs typeface="Helvetica"/>
                      </a:endParaRPr>
                    </a:p>
                    <a:p>
                      <a:pPr marL="0" marR="0" indent="0" algn="ctr" defTabSz="457200" rtl="0" eaLnBrk="1" fontAlgn="auto" latinLnBrk="0" hangingPunct="1">
                        <a:lnSpc>
                          <a:spcPct val="100000"/>
                        </a:lnSpc>
                        <a:spcBef>
                          <a:spcPts val="0"/>
                        </a:spcBef>
                        <a:spcAft>
                          <a:spcPts val="0"/>
                        </a:spcAft>
                        <a:buClrTx/>
                        <a:buSzTx/>
                        <a:buFontTx/>
                        <a:buNone/>
                        <a:tabLst/>
                        <a:defRPr/>
                      </a:pPr>
                      <a:r>
                        <a:rPr lang="it-IT" sz="1800" dirty="0">
                          <a:latin typeface="Helvetica"/>
                          <a:cs typeface="Helvetica"/>
                        </a:rPr>
                        <a:t>V =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baseline="0" dirty="0" err="1">
                          <a:latin typeface="Helvetica"/>
                          <a:cs typeface="Helvetica"/>
                        </a:rPr>
                        <a:t>Q</a:t>
                      </a:r>
                      <a:r>
                        <a:rPr lang="it-IT" sz="1600" baseline="0" dirty="0">
                          <a:latin typeface="Helvetica"/>
                          <a:cs typeface="Helvetica"/>
                        </a:rPr>
                        <a:t> = </a:t>
                      </a:r>
                      <a:r>
                        <a:rPr lang="it-IT" sz="1600" baseline="0" dirty="0" err="1">
                          <a:latin typeface="Helvetica"/>
                          <a:cs typeface="Helvetica"/>
                        </a:rPr>
                        <a:t>r</a:t>
                      </a:r>
                      <a:endParaRPr lang="it-IT"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Helvetica"/>
                          <a:ea typeface="+mn-ea"/>
                          <a:cs typeface="Helvetica"/>
                        </a:rPr>
                        <a:t>NSW=v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400" baseline="0" dirty="0" err="1">
                          <a:latin typeface="Helvetica"/>
                          <a:cs typeface="Helvetica"/>
                        </a:rPr>
                        <a:t>Q</a:t>
                      </a:r>
                      <a:r>
                        <a:rPr lang="it-IT" sz="1400" baseline="0" dirty="0">
                          <a:latin typeface="Helvetica"/>
                          <a:cs typeface="Helvetica"/>
                        </a:rPr>
                        <a:t> = </a:t>
                      </a:r>
                      <a:r>
                        <a:rPr lang="it-IT" sz="1400" baseline="0" dirty="0" err="1">
                          <a:latin typeface="Helvetica"/>
                          <a:cs typeface="Helvetica"/>
                        </a:rPr>
                        <a:t>r</a:t>
                      </a:r>
                      <a:endParaRPr lang="it-IT" sz="14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Helvetica"/>
                          <a:ea typeface="+mn-ea"/>
                          <a:cs typeface="Helvetica"/>
                        </a:rPr>
                        <a:t>NSW=v</a:t>
                      </a:r>
                    </a:p>
                    <a:p>
                      <a:pPr marL="0" marR="0" lvl="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V =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NSW e SA. L’assegnamento va inserito nei loro </a:t>
                      </a:r>
                      <a:r>
                        <a:rPr lang="it-IT" sz="1400" baseline="0" dirty="0" err="1">
                          <a:latin typeface="Helvetica"/>
                          <a:cs typeface="Helvetica"/>
                        </a:rPr>
                        <a:t>Conflict</a:t>
                      </a:r>
                      <a:r>
                        <a:rPr lang="it-IT" sz="1400" baseline="0" dirty="0">
                          <a:latin typeface="Helvetica"/>
                          <a:cs typeface="Helvetica"/>
                        </a:rPr>
                        <a:t> Set. Il dominio di SA è ora vuoto: il suo CS va unito a quello di V.</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8" name="Picture 3"/>
          <p:cNvPicPr>
            <a:picLocks noChangeAspect="1"/>
          </p:cNvPicPr>
          <p:nvPr/>
        </p:nvPicPr>
        <p:blipFill rotWithShape="1">
          <a:blip r:embed="rId3"/>
          <a:srcRect b="22897"/>
          <a:stretch/>
        </p:blipFill>
        <p:spPr>
          <a:xfrm>
            <a:off x="5996164" y="4653136"/>
            <a:ext cx="2972482" cy="1970793"/>
          </a:xfrm>
          <a:prstGeom prst="rect">
            <a:avLst/>
          </a:prstGeom>
        </p:spPr>
      </p:pic>
      <p:pic>
        <p:nvPicPr>
          <p:cNvPr id="10" name="Picture 3"/>
          <p:cNvPicPr>
            <a:picLocks noChangeAspect="1"/>
          </p:cNvPicPr>
          <p:nvPr/>
        </p:nvPicPr>
        <p:blipFill rotWithShape="1">
          <a:blip r:embed="rId3"/>
          <a:srcRect l="72270" t="77698" r="9909"/>
          <a:stretch/>
        </p:blipFill>
        <p:spPr>
          <a:xfrm>
            <a:off x="8604449" y="6247536"/>
            <a:ext cx="571338" cy="614834"/>
          </a:xfrm>
          <a:prstGeom prst="rect">
            <a:avLst/>
          </a:prstGeom>
        </p:spPr>
      </p:pic>
      <p:sp>
        <p:nvSpPr>
          <p:cNvPr id="9" name="Ovale 8"/>
          <p:cNvSpPr/>
          <p:nvPr/>
        </p:nvSpPr>
        <p:spPr>
          <a:xfrm>
            <a:off x="8244408" y="4869160"/>
            <a:ext cx="432048" cy="432048"/>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3" name="Connettore 1 2"/>
          <p:cNvCxnSpPr/>
          <p:nvPr/>
        </p:nvCxnSpPr>
        <p:spPr>
          <a:xfrm flipH="1">
            <a:off x="183569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flipH="1">
            <a:off x="5148064"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flipH="1">
            <a:off x="3491880"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Ovale 12"/>
          <p:cNvSpPr/>
          <p:nvPr/>
        </p:nvSpPr>
        <p:spPr>
          <a:xfrm>
            <a:off x="8532440" y="5589240"/>
            <a:ext cx="438090" cy="432048"/>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14" name="Connettore 1 13"/>
          <p:cNvCxnSpPr/>
          <p:nvPr/>
        </p:nvCxnSpPr>
        <p:spPr>
          <a:xfrm flipH="1">
            <a:off x="291581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flipH="1">
            <a:off x="543609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flipH="1">
            <a:off x="4499992"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Ovale 16"/>
          <p:cNvSpPr/>
          <p:nvPr/>
        </p:nvSpPr>
        <p:spPr>
          <a:xfrm>
            <a:off x="8100392" y="6093296"/>
            <a:ext cx="432048" cy="432048"/>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8" name="Connettore 1 17"/>
          <p:cNvCxnSpPr/>
          <p:nvPr/>
        </p:nvCxnSpPr>
        <p:spPr>
          <a:xfrm flipH="1">
            <a:off x="3563888" y="692696"/>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flipH="1">
            <a:off x="5292080" y="692696"/>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8460432" y="4437112"/>
            <a:ext cx="265142" cy="369332"/>
          </a:xfrm>
          <a:prstGeom prst="rect">
            <a:avLst/>
          </a:prstGeom>
          <a:noFill/>
        </p:spPr>
        <p:txBody>
          <a:bodyPr wrap="none" rtlCol="0">
            <a:spAutoFit/>
          </a:bodyPr>
          <a:lstStyle/>
          <a:p>
            <a:r>
              <a:rPr lang="it-IT" dirty="0" err="1"/>
              <a:t>r</a:t>
            </a:r>
            <a:endParaRPr lang="it-IT" dirty="0"/>
          </a:p>
        </p:txBody>
      </p:sp>
      <p:sp>
        <p:nvSpPr>
          <p:cNvPr id="21" name="CasellaDiTesto 20"/>
          <p:cNvSpPr txBox="1"/>
          <p:nvPr/>
        </p:nvSpPr>
        <p:spPr>
          <a:xfrm>
            <a:off x="8748464" y="5301208"/>
            <a:ext cx="288924" cy="369332"/>
          </a:xfrm>
          <a:prstGeom prst="rect">
            <a:avLst/>
          </a:prstGeom>
          <a:noFill/>
        </p:spPr>
        <p:txBody>
          <a:bodyPr wrap="none" rtlCol="0">
            <a:spAutoFit/>
          </a:bodyPr>
          <a:lstStyle/>
          <a:p>
            <a:r>
              <a:rPr lang="it-IT" dirty="0"/>
              <a:t>v</a:t>
            </a:r>
          </a:p>
        </p:txBody>
      </p:sp>
      <p:sp>
        <p:nvSpPr>
          <p:cNvPr id="2" name="CasellaDiTesto 1"/>
          <p:cNvSpPr txBox="1"/>
          <p:nvPr/>
        </p:nvSpPr>
        <p:spPr>
          <a:xfrm>
            <a:off x="7812360" y="6309320"/>
            <a:ext cx="305943" cy="369332"/>
          </a:xfrm>
          <a:prstGeom prst="rect">
            <a:avLst/>
          </a:prstGeom>
          <a:noFill/>
        </p:spPr>
        <p:txBody>
          <a:bodyPr wrap="none" rtlCol="0">
            <a:spAutoFit/>
          </a:bodyPr>
          <a:lstStyle/>
          <a:p>
            <a:r>
              <a:rPr lang="it-IT" dirty="0"/>
              <a:t>b</a:t>
            </a:r>
          </a:p>
        </p:txBody>
      </p:sp>
    </p:spTree>
    <p:extLst>
      <p:ext uri="{BB962C8B-B14F-4D97-AF65-F5344CB8AC3E}">
        <p14:creationId xmlns:p14="http://schemas.microsoft.com/office/powerpoint/2010/main" val="47671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aphicFrame>
        <p:nvGraphicFramePr>
          <p:cNvPr id="7" name="Segnaposto contenuto 3"/>
          <p:cNvGraphicFramePr>
            <a:graphicFrameLocks noGrp="1"/>
          </p:cNvGraphicFramePr>
          <p:nvPr>
            <p:ph idx="1"/>
            <p:extLst>
              <p:ext uri="{D42A27DB-BD31-4B8C-83A1-F6EECF244321}">
                <p14:modId xmlns:p14="http://schemas.microsoft.com/office/powerpoint/2010/main" val="2769751451"/>
              </p:ext>
            </p:extLst>
          </p:nvPr>
        </p:nvGraphicFramePr>
        <p:xfrm>
          <a:off x="2" y="20568"/>
          <a:ext cx="9143998" cy="4211320"/>
        </p:xfrm>
        <a:graphic>
          <a:graphicData uri="http://schemas.openxmlformats.org/drawingml/2006/table">
            <a:tbl>
              <a:tblPr firstRow="1" bandRow="1">
                <a:tableStyleId>{2D5ABB26-0587-4C30-8999-92F81FD0307C}</a:tableStyleId>
              </a:tblPr>
              <a:tblGrid>
                <a:gridCol w="104360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gridCol w="2627784">
                  <a:extLst>
                    <a:ext uri="{9D8B030D-6E8A-4147-A177-3AD203B41FA5}">
                      <a16:colId xmlns:a16="http://schemas.microsoft.com/office/drawing/2014/main" val="20008"/>
                    </a:ext>
                  </a:extLst>
                </a:gridCol>
              </a:tblGrid>
              <a:tr h="370840">
                <a:tc>
                  <a:txBody>
                    <a:bodyPr/>
                    <a:lstStyle/>
                    <a:p>
                      <a:pPr algn="ctr"/>
                      <a:r>
                        <a:rPr lang="it-IT" b="1" dirty="0">
                          <a:latin typeface="Helvetica"/>
                          <a:cs typeface="Helvetica"/>
                        </a:rPr>
                        <a:t>CS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WA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err="1">
                          <a:latin typeface="Helvetica"/>
                          <a:cs typeface="Helvetica"/>
                        </a:rPr>
                        <a:t>Q</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NSW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V</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SA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Commento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t-IT" dirty="0">
                          <a:latin typeface="Helvetica"/>
                          <a:cs typeface="Helvetica"/>
                        </a:rPr>
                        <a:t>Domini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b="1" u="sng"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t-IT" dirty="0">
                          <a:latin typeface="Helvetica"/>
                          <a:cs typeface="Helvetica"/>
                        </a:rPr>
                        <a:t>dopo</a:t>
                      </a:r>
                      <a:r>
                        <a:rPr lang="it-IT" baseline="0" dirty="0">
                          <a:latin typeface="Helvetica"/>
                          <a:cs typeface="Helvetica"/>
                        </a:rPr>
                        <a:t> </a:t>
                      </a:r>
                      <a:br>
                        <a:rPr lang="it-IT" baseline="0" dirty="0">
                          <a:latin typeface="Helvetica"/>
                          <a:cs typeface="Helvetica"/>
                        </a:rPr>
                      </a:b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it-IT"/>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it-IT"/>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NT, NSW e SA. L’assegnamento va inserito nei loro </a:t>
                      </a:r>
                      <a:r>
                        <a:rPr lang="it-IT" sz="1400" baseline="0" dirty="0" err="1">
                          <a:latin typeface="Helvetica"/>
                          <a:cs typeface="Helvetica"/>
                        </a:rPr>
                        <a:t>Conflict</a:t>
                      </a:r>
                      <a:r>
                        <a:rPr lang="it-IT" sz="1400" baseline="0" dirty="0">
                          <a:latin typeface="Helvetica"/>
                          <a:cs typeface="Helvetica"/>
                        </a:rPr>
                        <a:t> Set.</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t-IT" dirty="0">
                          <a:latin typeface="Helvetica"/>
                          <a:cs typeface="Helvetica"/>
                        </a:rPr>
                        <a:t>dopo </a:t>
                      </a:r>
                      <a:r>
                        <a:rPr lang="it-IT" sz="1600" dirty="0">
                          <a:latin typeface="Helvetica"/>
                          <a:cs typeface="Helvetica"/>
                        </a:rPr>
                        <a:t>NSW =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baseline="0" dirty="0" err="1">
                          <a:latin typeface="Helvetica"/>
                          <a:cs typeface="Helvetica"/>
                        </a:rPr>
                        <a:t>Q</a:t>
                      </a:r>
                      <a:r>
                        <a:rPr lang="it-IT" sz="1600" baseline="0" dirty="0">
                          <a:latin typeface="Helvetica"/>
                          <a:cs typeface="Helvetica"/>
                        </a:rPr>
                        <a:t> = </a:t>
                      </a:r>
                      <a:r>
                        <a:rPr lang="it-IT" sz="1600" baseline="0" dirty="0" err="1">
                          <a:latin typeface="Helvetica"/>
                          <a:cs typeface="Helvetica"/>
                        </a:rPr>
                        <a:t>r</a:t>
                      </a:r>
                      <a:endParaRPr lang="it-IT"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a:t>
                      </a:r>
                      <a:r>
                        <a:rPr lang="it-IT" sz="1400" baseline="0" dirty="0" err="1">
                          <a:latin typeface="Helvetica"/>
                          <a:cs typeface="Helvetica"/>
                        </a:rPr>
                        <a:t>Q</a:t>
                      </a:r>
                      <a:r>
                        <a:rPr lang="it-IT" sz="1400" baseline="0" dirty="0">
                          <a:latin typeface="Helvetica"/>
                          <a:cs typeface="Helvetica"/>
                        </a:rPr>
                        <a:t>, V e SA. L’assegnamento va inserito nei loro </a:t>
                      </a:r>
                      <a:r>
                        <a:rPr lang="it-IT" sz="1400" baseline="0" dirty="0" err="1">
                          <a:latin typeface="Helvetica"/>
                          <a:cs typeface="Helvetica"/>
                        </a:rPr>
                        <a:t>Conflict</a:t>
                      </a:r>
                      <a:r>
                        <a:rPr lang="it-IT" sz="1400" baseline="0" dirty="0">
                          <a:latin typeface="Helvetica"/>
                          <a:cs typeface="Helvetica"/>
                        </a:rPr>
                        <a:t> Set.</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dopo </a:t>
                      </a:r>
                      <a:br>
                        <a:rPr lang="it-IT" sz="1600" dirty="0">
                          <a:latin typeface="Helvetica"/>
                          <a:cs typeface="Helvetica"/>
                        </a:rPr>
                      </a:br>
                      <a:r>
                        <a:rPr lang="it-IT" sz="1600" dirty="0">
                          <a:latin typeface="Helvetica"/>
                          <a:cs typeface="Helvetica"/>
                        </a:rPr>
                        <a:t>V =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sz="1800" dirty="0">
                        <a:latin typeface="Helvetica"/>
                        <a:cs typeface="Helvetica"/>
                      </a:endParaRPr>
                    </a:p>
                    <a:p>
                      <a:pPr marL="0" marR="0" indent="0" algn="ctr" defTabSz="457200" rtl="0" eaLnBrk="1" fontAlgn="auto" latinLnBrk="0" hangingPunct="1">
                        <a:lnSpc>
                          <a:spcPct val="100000"/>
                        </a:lnSpc>
                        <a:spcBef>
                          <a:spcPts val="0"/>
                        </a:spcBef>
                        <a:spcAft>
                          <a:spcPts val="0"/>
                        </a:spcAft>
                        <a:buClrTx/>
                        <a:buSzTx/>
                        <a:buFontTx/>
                        <a:buNone/>
                        <a:tabLst/>
                        <a:defRPr/>
                      </a:pPr>
                      <a:r>
                        <a:rPr lang="it-IT" sz="1800" dirty="0">
                          <a:latin typeface="Helvetica"/>
                          <a:cs typeface="Helvetica"/>
                        </a:rPr>
                        <a:t>V =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baseline="0" dirty="0" err="1">
                          <a:latin typeface="Helvetica"/>
                          <a:cs typeface="Helvetica"/>
                        </a:rPr>
                        <a:t>Q</a:t>
                      </a:r>
                      <a:r>
                        <a:rPr lang="it-IT" sz="1600" baseline="0" dirty="0">
                          <a:latin typeface="Helvetica"/>
                          <a:cs typeface="Helvetica"/>
                        </a:rPr>
                        <a:t> = </a:t>
                      </a:r>
                      <a:r>
                        <a:rPr lang="it-IT" sz="1600" baseline="0" dirty="0" err="1">
                          <a:latin typeface="Helvetica"/>
                          <a:cs typeface="Helvetica"/>
                        </a:rPr>
                        <a:t>r</a:t>
                      </a:r>
                      <a:endParaRPr lang="it-IT"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Helvetica"/>
                          <a:ea typeface="+mn-ea"/>
                          <a:cs typeface="Helvetica"/>
                        </a:rPr>
                        <a:t>NSW=v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400" baseline="0" dirty="0" err="1">
                          <a:latin typeface="Helvetica"/>
                          <a:cs typeface="Helvetica"/>
                        </a:rPr>
                        <a:t>Q</a:t>
                      </a:r>
                      <a:r>
                        <a:rPr lang="it-IT" sz="1400" baseline="0" dirty="0">
                          <a:latin typeface="Helvetica"/>
                          <a:cs typeface="Helvetica"/>
                        </a:rPr>
                        <a:t> = </a:t>
                      </a:r>
                      <a:r>
                        <a:rPr lang="it-IT" sz="1400" baseline="0" dirty="0" err="1">
                          <a:latin typeface="Helvetica"/>
                          <a:cs typeface="Helvetica"/>
                        </a:rPr>
                        <a:t>r</a:t>
                      </a:r>
                      <a:endParaRPr lang="it-IT" sz="14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Helvetica"/>
                          <a:ea typeface="+mn-ea"/>
                          <a:cs typeface="Helvetica"/>
                        </a:rPr>
                        <a:t>NSW=v</a:t>
                      </a:r>
                    </a:p>
                    <a:p>
                      <a:pPr marL="0" marR="0" lvl="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V =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NSW e SA. L’assegnamento va inserito nei loro </a:t>
                      </a:r>
                      <a:r>
                        <a:rPr lang="it-IT" sz="1400" baseline="0" dirty="0" err="1">
                          <a:latin typeface="Helvetica"/>
                          <a:cs typeface="Helvetica"/>
                        </a:rPr>
                        <a:t>Conflict</a:t>
                      </a:r>
                      <a:r>
                        <a:rPr lang="it-IT" sz="1400" baseline="0" dirty="0">
                          <a:latin typeface="Helvetica"/>
                          <a:cs typeface="Helvetica"/>
                        </a:rPr>
                        <a:t> Set. Il dominio di SA è ora vuoto: il suo CS va unito a quello di V.</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dopo </a:t>
                      </a:r>
                      <a:br>
                        <a:rPr lang="it-IT" sz="1600" dirty="0">
                          <a:latin typeface="Helvetica"/>
                          <a:cs typeface="Helvetica"/>
                        </a:rPr>
                      </a:br>
                      <a:r>
                        <a:rPr lang="it-IT" sz="1600" dirty="0">
                          <a:latin typeface="Helvetica"/>
                          <a:cs typeface="Helvetica"/>
                        </a:rPr>
                        <a:t>T =</a:t>
                      </a:r>
                      <a:r>
                        <a:rPr lang="it-IT" sz="1600" baseline="0" dirty="0">
                          <a:latin typeface="Helvetica"/>
                          <a:cs typeface="Helvetica"/>
                        </a:rPr>
                        <a:t> </a:t>
                      </a:r>
                      <a:r>
                        <a:rPr lang="it-IT" sz="1600" baseline="0" dirty="0" err="1">
                          <a:latin typeface="Helvetica"/>
                          <a:cs typeface="Helvetica"/>
                        </a:rPr>
                        <a:t>r</a:t>
                      </a:r>
                      <a:endParaRPr lang="it-IT" sz="16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sz="18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Non succede niente perché non</a:t>
                      </a:r>
                      <a:r>
                        <a:rPr lang="it-IT" sz="1400" baseline="0" dirty="0">
                          <a:latin typeface="Helvetica"/>
                          <a:cs typeface="Helvetica"/>
                        </a:rPr>
                        <a:t> ci sono restringimenti</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8" name="Picture 3"/>
          <p:cNvPicPr>
            <a:picLocks noChangeAspect="1"/>
          </p:cNvPicPr>
          <p:nvPr/>
        </p:nvPicPr>
        <p:blipFill rotWithShape="1">
          <a:blip r:embed="rId3"/>
          <a:srcRect b="22897"/>
          <a:stretch/>
        </p:blipFill>
        <p:spPr>
          <a:xfrm>
            <a:off x="5996164" y="4653136"/>
            <a:ext cx="2972482" cy="1970793"/>
          </a:xfrm>
          <a:prstGeom prst="rect">
            <a:avLst/>
          </a:prstGeom>
        </p:spPr>
      </p:pic>
      <p:pic>
        <p:nvPicPr>
          <p:cNvPr id="10" name="Picture 3"/>
          <p:cNvPicPr>
            <a:picLocks noChangeAspect="1"/>
          </p:cNvPicPr>
          <p:nvPr/>
        </p:nvPicPr>
        <p:blipFill rotWithShape="1">
          <a:blip r:embed="rId3"/>
          <a:srcRect l="72270" t="77698" r="9909"/>
          <a:stretch/>
        </p:blipFill>
        <p:spPr>
          <a:xfrm>
            <a:off x="8604449" y="6247536"/>
            <a:ext cx="571338" cy="614834"/>
          </a:xfrm>
          <a:prstGeom prst="rect">
            <a:avLst/>
          </a:prstGeom>
        </p:spPr>
      </p:pic>
      <p:sp>
        <p:nvSpPr>
          <p:cNvPr id="9" name="Ovale 8"/>
          <p:cNvSpPr/>
          <p:nvPr/>
        </p:nvSpPr>
        <p:spPr>
          <a:xfrm>
            <a:off x="8244408" y="4869160"/>
            <a:ext cx="432048" cy="432048"/>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3" name="Connettore 1 2"/>
          <p:cNvCxnSpPr/>
          <p:nvPr/>
        </p:nvCxnSpPr>
        <p:spPr>
          <a:xfrm flipH="1">
            <a:off x="183569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flipH="1">
            <a:off x="5148064"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flipH="1">
            <a:off x="3491880"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Ovale 12"/>
          <p:cNvSpPr/>
          <p:nvPr/>
        </p:nvSpPr>
        <p:spPr>
          <a:xfrm>
            <a:off x="8532440" y="5589240"/>
            <a:ext cx="438090" cy="432048"/>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14" name="Connettore 1 13"/>
          <p:cNvCxnSpPr/>
          <p:nvPr/>
        </p:nvCxnSpPr>
        <p:spPr>
          <a:xfrm flipH="1">
            <a:off x="291581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flipH="1">
            <a:off x="543609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flipH="1">
            <a:off x="4499992"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Ovale 16"/>
          <p:cNvSpPr/>
          <p:nvPr/>
        </p:nvSpPr>
        <p:spPr>
          <a:xfrm>
            <a:off x="8100392" y="6093296"/>
            <a:ext cx="432048" cy="432048"/>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18" name="Connettore 1 17"/>
          <p:cNvCxnSpPr/>
          <p:nvPr/>
        </p:nvCxnSpPr>
        <p:spPr>
          <a:xfrm flipH="1">
            <a:off x="3563888" y="692696"/>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Ovale 18"/>
          <p:cNvSpPr/>
          <p:nvPr/>
        </p:nvSpPr>
        <p:spPr>
          <a:xfrm>
            <a:off x="8604448" y="6381328"/>
            <a:ext cx="504056" cy="432048"/>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20" name="Connettore 1 19"/>
          <p:cNvCxnSpPr/>
          <p:nvPr/>
        </p:nvCxnSpPr>
        <p:spPr>
          <a:xfrm flipH="1">
            <a:off x="5292080" y="692696"/>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CasellaDiTesto 20"/>
          <p:cNvSpPr txBox="1"/>
          <p:nvPr/>
        </p:nvSpPr>
        <p:spPr>
          <a:xfrm>
            <a:off x="8460432" y="4437112"/>
            <a:ext cx="265142" cy="369332"/>
          </a:xfrm>
          <a:prstGeom prst="rect">
            <a:avLst/>
          </a:prstGeom>
          <a:noFill/>
        </p:spPr>
        <p:txBody>
          <a:bodyPr wrap="none" rtlCol="0">
            <a:spAutoFit/>
          </a:bodyPr>
          <a:lstStyle/>
          <a:p>
            <a:r>
              <a:rPr lang="it-IT" dirty="0" err="1"/>
              <a:t>r</a:t>
            </a:r>
            <a:endParaRPr lang="it-IT" dirty="0"/>
          </a:p>
        </p:txBody>
      </p:sp>
      <p:sp>
        <p:nvSpPr>
          <p:cNvPr id="22" name="CasellaDiTesto 21"/>
          <p:cNvSpPr txBox="1"/>
          <p:nvPr/>
        </p:nvSpPr>
        <p:spPr>
          <a:xfrm>
            <a:off x="8748464" y="5301208"/>
            <a:ext cx="288924" cy="369332"/>
          </a:xfrm>
          <a:prstGeom prst="rect">
            <a:avLst/>
          </a:prstGeom>
          <a:noFill/>
        </p:spPr>
        <p:txBody>
          <a:bodyPr wrap="none" rtlCol="0">
            <a:spAutoFit/>
          </a:bodyPr>
          <a:lstStyle/>
          <a:p>
            <a:r>
              <a:rPr lang="it-IT" dirty="0"/>
              <a:t>v</a:t>
            </a:r>
          </a:p>
        </p:txBody>
      </p:sp>
      <p:sp>
        <p:nvSpPr>
          <p:cNvPr id="23" name="CasellaDiTesto 22"/>
          <p:cNvSpPr txBox="1"/>
          <p:nvPr/>
        </p:nvSpPr>
        <p:spPr>
          <a:xfrm>
            <a:off x="7812360" y="6309320"/>
            <a:ext cx="305943" cy="369332"/>
          </a:xfrm>
          <a:prstGeom prst="rect">
            <a:avLst/>
          </a:prstGeom>
          <a:noFill/>
        </p:spPr>
        <p:txBody>
          <a:bodyPr wrap="none" rtlCol="0">
            <a:spAutoFit/>
          </a:bodyPr>
          <a:lstStyle/>
          <a:p>
            <a:r>
              <a:rPr lang="it-IT" dirty="0"/>
              <a:t>b</a:t>
            </a:r>
          </a:p>
        </p:txBody>
      </p:sp>
      <p:sp>
        <p:nvSpPr>
          <p:cNvPr id="2" name="CasellaDiTesto 1"/>
          <p:cNvSpPr txBox="1"/>
          <p:nvPr/>
        </p:nvSpPr>
        <p:spPr>
          <a:xfrm>
            <a:off x="8820472" y="6021288"/>
            <a:ext cx="265142" cy="369332"/>
          </a:xfrm>
          <a:prstGeom prst="rect">
            <a:avLst/>
          </a:prstGeom>
          <a:noFill/>
        </p:spPr>
        <p:txBody>
          <a:bodyPr wrap="none" rtlCol="0">
            <a:spAutoFit/>
          </a:bodyPr>
          <a:lstStyle/>
          <a:p>
            <a:r>
              <a:rPr lang="it-IT" dirty="0" err="1"/>
              <a:t>r</a:t>
            </a:r>
            <a:endParaRPr lang="it-IT" dirty="0"/>
          </a:p>
        </p:txBody>
      </p:sp>
    </p:spTree>
    <p:extLst>
      <p:ext uri="{BB962C8B-B14F-4D97-AF65-F5344CB8AC3E}">
        <p14:creationId xmlns:p14="http://schemas.microsoft.com/office/powerpoint/2010/main" val="95392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aphicFrame>
        <p:nvGraphicFramePr>
          <p:cNvPr id="7" name="Segnaposto contenuto 3"/>
          <p:cNvGraphicFramePr>
            <a:graphicFrameLocks noGrp="1"/>
          </p:cNvGraphicFramePr>
          <p:nvPr>
            <p:ph idx="1"/>
            <p:extLst>
              <p:ext uri="{D42A27DB-BD31-4B8C-83A1-F6EECF244321}">
                <p14:modId xmlns:p14="http://schemas.microsoft.com/office/powerpoint/2010/main" val="1862651340"/>
              </p:ext>
            </p:extLst>
          </p:nvPr>
        </p:nvGraphicFramePr>
        <p:xfrm>
          <a:off x="2" y="20568"/>
          <a:ext cx="9143998" cy="4582160"/>
        </p:xfrm>
        <a:graphic>
          <a:graphicData uri="http://schemas.openxmlformats.org/drawingml/2006/table">
            <a:tbl>
              <a:tblPr firstRow="1" bandRow="1">
                <a:tableStyleId>{2D5ABB26-0587-4C30-8999-92F81FD0307C}</a:tableStyleId>
              </a:tblPr>
              <a:tblGrid>
                <a:gridCol w="104360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gridCol w="2627784">
                  <a:extLst>
                    <a:ext uri="{9D8B030D-6E8A-4147-A177-3AD203B41FA5}">
                      <a16:colId xmlns:a16="http://schemas.microsoft.com/office/drawing/2014/main" val="20008"/>
                    </a:ext>
                  </a:extLst>
                </a:gridCol>
              </a:tblGrid>
              <a:tr h="370840">
                <a:tc>
                  <a:txBody>
                    <a:bodyPr/>
                    <a:lstStyle/>
                    <a:p>
                      <a:pPr algn="ctr"/>
                      <a:r>
                        <a:rPr lang="it-IT" b="1" dirty="0">
                          <a:latin typeface="Helvetica"/>
                          <a:cs typeface="Helvetica"/>
                        </a:rPr>
                        <a:t>CS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WA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err="1">
                          <a:latin typeface="Helvetica"/>
                          <a:cs typeface="Helvetica"/>
                        </a:rPr>
                        <a:t>Q</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NSW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V</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SA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Commento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t-IT" dirty="0">
                          <a:latin typeface="Helvetica"/>
                          <a:cs typeface="Helvetica"/>
                        </a:rPr>
                        <a:t>Domini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b="1" u="sng"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t-IT" dirty="0">
                          <a:latin typeface="Helvetica"/>
                          <a:cs typeface="Helvetica"/>
                        </a:rPr>
                        <a:t>dopo</a:t>
                      </a:r>
                      <a:r>
                        <a:rPr lang="it-IT" baseline="0" dirty="0">
                          <a:latin typeface="Helvetica"/>
                          <a:cs typeface="Helvetica"/>
                        </a:rPr>
                        <a:t> </a:t>
                      </a:r>
                      <a:br>
                        <a:rPr lang="it-IT" baseline="0" dirty="0">
                          <a:latin typeface="Helvetica"/>
                          <a:cs typeface="Helvetica"/>
                        </a:rPr>
                      </a:b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it-IT"/>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it-IT"/>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NT, NSW e SA. L’assegnamento va inserito nei loro </a:t>
                      </a:r>
                      <a:r>
                        <a:rPr lang="it-IT" sz="1400" baseline="0" dirty="0" err="1">
                          <a:latin typeface="Helvetica"/>
                          <a:cs typeface="Helvetica"/>
                        </a:rPr>
                        <a:t>conflict</a:t>
                      </a:r>
                      <a:r>
                        <a:rPr lang="it-IT" sz="1400" baseline="0" dirty="0">
                          <a:latin typeface="Helvetica"/>
                          <a:cs typeface="Helvetica"/>
                        </a:rPr>
                        <a:t> set.</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t-IT" dirty="0">
                          <a:latin typeface="Helvetica"/>
                          <a:cs typeface="Helvetica"/>
                        </a:rPr>
                        <a:t>dopo </a:t>
                      </a:r>
                      <a:r>
                        <a:rPr lang="it-IT" sz="1600" dirty="0">
                          <a:latin typeface="Helvetica"/>
                          <a:cs typeface="Helvetica"/>
                        </a:rPr>
                        <a:t>NSW =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baseline="0" dirty="0" err="1">
                          <a:latin typeface="Helvetica"/>
                          <a:cs typeface="Helvetica"/>
                        </a:rPr>
                        <a:t>Q</a:t>
                      </a:r>
                      <a:r>
                        <a:rPr lang="it-IT" sz="1600" baseline="0" dirty="0">
                          <a:latin typeface="Helvetica"/>
                          <a:cs typeface="Helvetica"/>
                        </a:rPr>
                        <a:t> = </a:t>
                      </a:r>
                      <a:r>
                        <a:rPr lang="it-IT" sz="1600" baseline="0" dirty="0" err="1">
                          <a:latin typeface="Helvetica"/>
                          <a:cs typeface="Helvetica"/>
                        </a:rPr>
                        <a:t>r</a:t>
                      </a:r>
                      <a:endParaRPr lang="it-IT"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a:t>
                      </a:r>
                      <a:r>
                        <a:rPr lang="it-IT" sz="1400" baseline="0" dirty="0" err="1">
                          <a:latin typeface="Helvetica"/>
                          <a:cs typeface="Helvetica"/>
                        </a:rPr>
                        <a:t>Q</a:t>
                      </a:r>
                      <a:r>
                        <a:rPr lang="it-IT" sz="1400" baseline="0" dirty="0">
                          <a:latin typeface="Helvetica"/>
                          <a:cs typeface="Helvetica"/>
                        </a:rPr>
                        <a:t>, V e SA. L’assegnamento va inserito nei loro </a:t>
                      </a:r>
                      <a:r>
                        <a:rPr lang="it-IT" sz="1400" baseline="0" dirty="0" err="1">
                          <a:latin typeface="Helvetica"/>
                          <a:cs typeface="Helvetica"/>
                        </a:rPr>
                        <a:t>conflict</a:t>
                      </a:r>
                      <a:r>
                        <a:rPr lang="it-IT" sz="1400" baseline="0" dirty="0">
                          <a:latin typeface="Helvetica"/>
                          <a:cs typeface="Helvetica"/>
                        </a:rPr>
                        <a:t> set.</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dopo </a:t>
                      </a:r>
                      <a:br>
                        <a:rPr lang="it-IT" sz="1600" dirty="0">
                          <a:latin typeface="Helvetica"/>
                          <a:cs typeface="Helvetica"/>
                        </a:rPr>
                      </a:br>
                      <a:r>
                        <a:rPr lang="it-IT" sz="1600" dirty="0">
                          <a:latin typeface="Helvetica"/>
                          <a:cs typeface="Helvetica"/>
                        </a:rPr>
                        <a:t>V =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sz="1800" dirty="0">
                        <a:latin typeface="Helvetica"/>
                        <a:cs typeface="Helvetica"/>
                      </a:endParaRPr>
                    </a:p>
                    <a:p>
                      <a:pPr marL="0" marR="0" indent="0" algn="ctr" defTabSz="457200" rtl="0" eaLnBrk="1" fontAlgn="auto" latinLnBrk="0" hangingPunct="1">
                        <a:lnSpc>
                          <a:spcPct val="100000"/>
                        </a:lnSpc>
                        <a:spcBef>
                          <a:spcPts val="0"/>
                        </a:spcBef>
                        <a:spcAft>
                          <a:spcPts val="0"/>
                        </a:spcAft>
                        <a:buClrTx/>
                        <a:buSzTx/>
                        <a:buFontTx/>
                        <a:buNone/>
                        <a:tabLst/>
                        <a:defRPr/>
                      </a:pPr>
                      <a:r>
                        <a:rPr lang="it-IT" sz="1800" dirty="0">
                          <a:latin typeface="Helvetica"/>
                          <a:cs typeface="Helvetica"/>
                        </a:rPr>
                        <a:t>V =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baseline="0" dirty="0" err="1">
                          <a:latin typeface="Helvetica"/>
                          <a:cs typeface="Helvetica"/>
                        </a:rPr>
                        <a:t>Q</a:t>
                      </a:r>
                      <a:r>
                        <a:rPr lang="it-IT" sz="1600" baseline="0" dirty="0">
                          <a:latin typeface="Helvetica"/>
                          <a:cs typeface="Helvetica"/>
                        </a:rPr>
                        <a:t> = </a:t>
                      </a:r>
                      <a:r>
                        <a:rPr lang="it-IT" sz="1600" baseline="0" dirty="0" err="1">
                          <a:latin typeface="Helvetica"/>
                          <a:cs typeface="Helvetica"/>
                        </a:rPr>
                        <a:t>r</a:t>
                      </a:r>
                      <a:endParaRPr lang="it-IT"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Helvetica"/>
                          <a:ea typeface="+mn-ea"/>
                          <a:cs typeface="Helvetica"/>
                        </a:rPr>
                        <a:t>NSW=v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400" baseline="0" dirty="0" err="1">
                          <a:latin typeface="Helvetica"/>
                          <a:cs typeface="Helvetica"/>
                        </a:rPr>
                        <a:t>Q</a:t>
                      </a:r>
                      <a:r>
                        <a:rPr lang="it-IT" sz="1400" baseline="0" dirty="0">
                          <a:latin typeface="Helvetica"/>
                          <a:cs typeface="Helvetica"/>
                        </a:rPr>
                        <a:t> = </a:t>
                      </a:r>
                      <a:r>
                        <a:rPr lang="it-IT" sz="1400" baseline="0" dirty="0" err="1">
                          <a:latin typeface="Helvetica"/>
                          <a:cs typeface="Helvetica"/>
                        </a:rPr>
                        <a:t>r</a:t>
                      </a:r>
                      <a:endParaRPr lang="it-IT" sz="14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Helvetica"/>
                          <a:ea typeface="+mn-ea"/>
                          <a:cs typeface="Helvetica"/>
                        </a:rPr>
                        <a:t>NSW=v</a:t>
                      </a:r>
                    </a:p>
                    <a:p>
                      <a:pPr marL="0" marR="0" lvl="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V =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NSW e SA. L’assegnamento va inserito nei loro </a:t>
                      </a:r>
                      <a:r>
                        <a:rPr lang="it-IT" sz="1400" baseline="0" dirty="0" err="1">
                          <a:latin typeface="Helvetica"/>
                          <a:cs typeface="Helvetica"/>
                        </a:rPr>
                        <a:t>conflict</a:t>
                      </a:r>
                      <a:r>
                        <a:rPr lang="it-IT" sz="1400" baseline="0" dirty="0">
                          <a:latin typeface="Helvetica"/>
                          <a:cs typeface="Helvetica"/>
                        </a:rPr>
                        <a:t> set. Il dominio di SA è ora vuoto: il suo CS va unito a quello di V.</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dopo </a:t>
                      </a:r>
                      <a:br>
                        <a:rPr lang="it-IT" sz="1600" dirty="0">
                          <a:latin typeface="Helvetica"/>
                          <a:cs typeface="Helvetica"/>
                        </a:rPr>
                      </a:br>
                      <a:r>
                        <a:rPr lang="it-IT" sz="1600" dirty="0">
                          <a:latin typeface="Helvetica"/>
                          <a:cs typeface="Helvetica"/>
                        </a:rPr>
                        <a:t>T =</a:t>
                      </a:r>
                      <a:r>
                        <a:rPr lang="it-IT" sz="1600" baseline="0" dirty="0">
                          <a:latin typeface="Helvetica"/>
                          <a:cs typeface="Helvetica"/>
                        </a:rPr>
                        <a:t> </a:t>
                      </a:r>
                      <a:r>
                        <a:rPr lang="it-IT" sz="1600" baseline="0" dirty="0" err="1">
                          <a:latin typeface="Helvetica"/>
                          <a:cs typeface="Helvetica"/>
                        </a:rPr>
                        <a:t>r</a:t>
                      </a:r>
                      <a:endParaRPr lang="it-IT" sz="16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sz="18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Non succede niente perché non</a:t>
                      </a:r>
                      <a:r>
                        <a:rPr lang="it-IT" sz="1400" baseline="0" dirty="0">
                          <a:latin typeface="Helvetica"/>
                          <a:cs typeface="Helvetica"/>
                        </a:rPr>
                        <a:t> ci sono restringimenti</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b="1" dirty="0">
                          <a:latin typeface="Helvetica"/>
                          <a:cs typeface="Helvetica"/>
                        </a:rPr>
                        <a:t>SA =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sz="18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8" name="Picture 3"/>
          <p:cNvPicPr>
            <a:picLocks noChangeAspect="1"/>
          </p:cNvPicPr>
          <p:nvPr/>
        </p:nvPicPr>
        <p:blipFill rotWithShape="1">
          <a:blip r:embed="rId3"/>
          <a:srcRect b="22897"/>
          <a:stretch/>
        </p:blipFill>
        <p:spPr>
          <a:xfrm>
            <a:off x="5996164" y="4653136"/>
            <a:ext cx="2972482" cy="1970793"/>
          </a:xfrm>
          <a:prstGeom prst="rect">
            <a:avLst/>
          </a:prstGeom>
        </p:spPr>
      </p:pic>
      <p:pic>
        <p:nvPicPr>
          <p:cNvPr id="10" name="Picture 3"/>
          <p:cNvPicPr>
            <a:picLocks noChangeAspect="1"/>
          </p:cNvPicPr>
          <p:nvPr/>
        </p:nvPicPr>
        <p:blipFill rotWithShape="1">
          <a:blip r:embed="rId3"/>
          <a:srcRect l="72270" t="77698" r="9909"/>
          <a:stretch/>
        </p:blipFill>
        <p:spPr>
          <a:xfrm>
            <a:off x="8604449" y="6247536"/>
            <a:ext cx="571338" cy="614834"/>
          </a:xfrm>
          <a:prstGeom prst="rect">
            <a:avLst/>
          </a:prstGeom>
        </p:spPr>
      </p:pic>
      <p:sp>
        <p:nvSpPr>
          <p:cNvPr id="9" name="Ovale 8"/>
          <p:cNvSpPr/>
          <p:nvPr/>
        </p:nvSpPr>
        <p:spPr>
          <a:xfrm>
            <a:off x="8244408" y="4869160"/>
            <a:ext cx="432048" cy="432048"/>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3" name="Connettore 1 2"/>
          <p:cNvCxnSpPr/>
          <p:nvPr/>
        </p:nvCxnSpPr>
        <p:spPr>
          <a:xfrm flipH="1">
            <a:off x="183569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flipH="1">
            <a:off x="5148064"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flipH="1">
            <a:off x="3491880"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Ovale 12"/>
          <p:cNvSpPr/>
          <p:nvPr/>
        </p:nvSpPr>
        <p:spPr>
          <a:xfrm>
            <a:off x="8532440" y="5589240"/>
            <a:ext cx="438090" cy="432048"/>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14" name="Connettore 1 13"/>
          <p:cNvCxnSpPr/>
          <p:nvPr/>
        </p:nvCxnSpPr>
        <p:spPr>
          <a:xfrm flipH="1">
            <a:off x="291581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flipH="1">
            <a:off x="543609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flipH="1">
            <a:off x="4499992"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Ovale 16"/>
          <p:cNvSpPr/>
          <p:nvPr/>
        </p:nvSpPr>
        <p:spPr>
          <a:xfrm>
            <a:off x="8100392" y="6093296"/>
            <a:ext cx="432048" cy="432048"/>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18" name="Connettore 1 17"/>
          <p:cNvCxnSpPr/>
          <p:nvPr/>
        </p:nvCxnSpPr>
        <p:spPr>
          <a:xfrm flipH="1">
            <a:off x="3563888" y="692696"/>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Ovale 18"/>
          <p:cNvSpPr/>
          <p:nvPr/>
        </p:nvSpPr>
        <p:spPr>
          <a:xfrm>
            <a:off x="8604448" y="6381328"/>
            <a:ext cx="504056" cy="432048"/>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20" name="Connettore 1 19"/>
          <p:cNvCxnSpPr/>
          <p:nvPr/>
        </p:nvCxnSpPr>
        <p:spPr>
          <a:xfrm flipH="1">
            <a:off x="5292080" y="692696"/>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Anello 20"/>
          <p:cNvSpPr/>
          <p:nvPr/>
        </p:nvSpPr>
        <p:spPr>
          <a:xfrm>
            <a:off x="7020272" y="5373216"/>
            <a:ext cx="864096" cy="864096"/>
          </a:xfrm>
          <a:prstGeom prst="donut">
            <a:avLst>
              <a:gd name="adj" fmla="val 11809"/>
            </a:avLst>
          </a:prstGeom>
          <a:solidFill>
            <a:srgbClr val="FF0000"/>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3000">
              <a:solidFill>
                <a:schemeClr val="tx1"/>
              </a:solidFill>
              <a:latin typeface="Times New Roman"/>
              <a:cs typeface="Times New Roman"/>
            </a:endParaRPr>
          </a:p>
        </p:txBody>
      </p:sp>
      <p:sp>
        <p:nvSpPr>
          <p:cNvPr id="22" name="Rectangle 6"/>
          <p:cNvSpPr/>
          <p:nvPr/>
        </p:nvSpPr>
        <p:spPr>
          <a:xfrm>
            <a:off x="0" y="4797152"/>
            <a:ext cx="5940152" cy="2030096"/>
          </a:xfrm>
          <a:prstGeom prst="rect">
            <a:avLst/>
          </a:prstGeom>
          <a:solidFill>
            <a:schemeClr val="bg1">
              <a:alpha val="54000"/>
            </a:scheme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000" dirty="0" err="1">
                <a:solidFill>
                  <a:schemeClr val="tx1"/>
                </a:solidFill>
                <a:latin typeface="Helvetica"/>
                <a:cs typeface="Helvetica"/>
              </a:rPr>
              <a:t>Ora</a:t>
            </a:r>
            <a:r>
              <a:rPr lang="en-US" sz="2000" dirty="0">
                <a:solidFill>
                  <a:schemeClr val="tx1"/>
                </a:solidFill>
                <a:latin typeface="Helvetica"/>
                <a:cs typeface="Helvetica"/>
              </a:rPr>
              <a:t> </a:t>
            </a:r>
            <a:r>
              <a:rPr lang="en-US" sz="2000" dirty="0" err="1">
                <a:solidFill>
                  <a:schemeClr val="tx1"/>
                </a:solidFill>
                <a:latin typeface="Helvetica"/>
                <a:cs typeface="Helvetica"/>
              </a:rPr>
              <a:t>che</a:t>
            </a:r>
            <a:r>
              <a:rPr lang="en-US" sz="2000" dirty="0">
                <a:solidFill>
                  <a:schemeClr val="tx1"/>
                </a:solidFill>
                <a:latin typeface="Helvetica"/>
                <a:cs typeface="Helvetica"/>
              </a:rPr>
              <a:t> </a:t>
            </a:r>
            <a:r>
              <a:rPr lang="en-US" sz="2000" dirty="0" err="1">
                <a:solidFill>
                  <a:schemeClr val="tx1"/>
                </a:solidFill>
                <a:latin typeface="Helvetica"/>
                <a:cs typeface="Helvetica"/>
              </a:rPr>
              <a:t>dobbiamo</a:t>
            </a:r>
            <a:r>
              <a:rPr lang="en-US" sz="2000" dirty="0">
                <a:solidFill>
                  <a:schemeClr val="tx1"/>
                </a:solidFill>
                <a:latin typeface="Helvetica"/>
                <a:cs typeface="Helvetica"/>
              </a:rPr>
              <a:t> </a:t>
            </a:r>
            <a:r>
              <a:rPr lang="en-US" sz="2000" dirty="0" err="1">
                <a:solidFill>
                  <a:schemeClr val="tx1"/>
                </a:solidFill>
                <a:latin typeface="Helvetica"/>
                <a:cs typeface="Helvetica"/>
              </a:rPr>
              <a:t>assegnare</a:t>
            </a:r>
            <a:r>
              <a:rPr lang="en-US" sz="2000" dirty="0">
                <a:solidFill>
                  <a:schemeClr val="tx1"/>
                </a:solidFill>
                <a:latin typeface="Helvetica"/>
                <a:cs typeface="Helvetica"/>
              </a:rPr>
              <a:t> un </a:t>
            </a:r>
            <a:r>
              <a:rPr lang="en-US" sz="2000" dirty="0" err="1">
                <a:solidFill>
                  <a:schemeClr val="tx1"/>
                </a:solidFill>
                <a:latin typeface="Helvetica"/>
                <a:cs typeface="Helvetica"/>
              </a:rPr>
              <a:t>valore</a:t>
            </a:r>
            <a:r>
              <a:rPr lang="en-US" sz="2000" dirty="0">
                <a:solidFill>
                  <a:schemeClr val="tx1"/>
                </a:solidFill>
                <a:latin typeface="Helvetica"/>
                <a:cs typeface="Helvetica"/>
              </a:rPr>
              <a:t> a SA </a:t>
            </a:r>
            <a:r>
              <a:rPr lang="en-US" sz="2000" dirty="0" err="1">
                <a:solidFill>
                  <a:schemeClr val="tx1"/>
                </a:solidFill>
                <a:latin typeface="Helvetica"/>
                <a:cs typeface="Helvetica"/>
              </a:rPr>
              <a:t>siamo</a:t>
            </a:r>
            <a:r>
              <a:rPr lang="en-US" sz="2000" dirty="0">
                <a:solidFill>
                  <a:schemeClr val="tx1"/>
                </a:solidFill>
                <a:latin typeface="Helvetica"/>
                <a:cs typeface="Helvetica"/>
              </a:rPr>
              <a:t> </a:t>
            </a:r>
            <a:r>
              <a:rPr lang="en-US" sz="2000" dirty="0" err="1">
                <a:solidFill>
                  <a:schemeClr val="tx1"/>
                </a:solidFill>
                <a:latin typeface="Helvetica"/>
                <a:cs typeface="Helvetica"/>
              </a:rPr>
              <a:t>bloccati</a:t>
            </a:r>
            <a:r>
              <a:rPr lang="en-US" sz="2000" dirty="0">
                <a:solidFill>
                  <a:schemeClr val="tx1"/>
                </a:solidFill>
                <a:latin typeface="Helvetica"/>
                <a:cs typeface="Helvetica"/>
              </a:rPr>
              <a:t> </a:t>
            </a:r>
            <a:r>
              <a:rPr lang="en-US" sz="2000" dirty="0" err="1">
                <a:solidFill>
                  <a:schemeClr val="tx1"/>
                </a:solidFill>
                <a:latin typeface="Helvetica"/>
                <a:cs typeface="Helvetica"/>
              </a:rPr>
              <a:t>perché</a:t>
            </a:r>
            <a:r>
              <a:rPr lang="en-US" sz="2000" dirty="0">
                <a:solidFill>
                  <a:schemeClr val="tx1"/>
                </a:solidFill>
                <a:latin typeface="Helvetica"/>
                <a:cs typeface="Helvetica"/>
              </a:rPr>
              <a:t> </a:t>
            </a:r>
            <a:r>
              <a:rPr lang="en-US" sz="2000" dirty="0" err="1">
                <a:solidFill>
                  <a:schemeClr val="tx1"/>
                </a:solidFill>
                <a:latin typeface="Helvetica"/>
                <a:cs typeface="Helvetica"/>
              </a:rPr>
              <a:t>il</a:t>
            </a:r>
            <a:r>
              <a:rPr lang="en-US" sz="2000" dirty="0">
                <a:solidFill>
                  <a:schemeClr val="tx1"/>
                </a:solidFill>
                <a:latin typeface="Helvetica"/>
                <a:cs typeface="Helvetica"/>
              </a:rPr>
              <a:t> </a:t>
            </a:r>
            <a:r>
              <a:rPr lang="en-US" sz="2000" dirty="0" err="1">
                <a:solidFill>
                  <a:schemeClr val="tx1"/>
                </a:solidFill>
                <a:latin typeface="Helvetica"/>
                <a:cs typeface="Helvetica"/>
              </a:rPr>
              <a:t>suo</a:t>
            </a:r>
            <a:r>
              <a:rPr lang="en-US" sz="2000" dirty="0">
                <a:solidFill>
                  <a:schemeClr val="tx1"/>
                </a:solidFill>
                <a:latin typeface="Helvetica"/>
                <a:cs typeface="Helvetica"/>
              </a:rPr>
              <a:t> </a:t>
            </a:r>
            <a:r>
              <a:rPr lang="en-US" sz="2000" dirty="0" err="1">
                <a:solidFill>
                  <a:schemeClr val="tx1"/>
                </a:solidFill>
                <a:latin typeface="Helvetica"/>
                <a:cs typeface="Helvetica"/>
              </a:rPr>
              <a:t>dominio</a:t>
            </a:r>
            <a:r>
              <a:rPr lang="en-US" sz="2000" dirty="0">
                <a:solidFill>
                  <a:schemeClr val="tx1"/>
                </a:solidFill>
                <a:latin typeface="Helvetica"/>
                <a:cs typeface="Helvetica"/>
              </a:rPr>
              <a:t> </a:t>
            </a:r>
            <a:r>
              <a:rPr lang="en-US" sz="2000" dirty="0" err="1">
                <a:solidFill>
                  <a:schemeClr val="tx1"/>
                </a:solidFill>
                <a:latin typeface="Helvetica"/>
                <a:cs typeface="Helvetica"/>
              </a:rPr>
              <a:t>è</a:t>
            </a:r>
            <a:r>
              <a:rPr lang="en-US" sz="2000" dirty="0">
                <a:solidFill>
                  <a:schemeClr val="tx1"/>
                </a:solidFill>
                <a:latin typeface="Helvetica"/>
                <a:cs typeface="Helvetica"/>
              </a:rPr>
              <a:t> </a:t>
            </a:r>
            <a:r>
              <a:rPr lang="en-US" sz="2000" dirty="0" err="1">
                <a:solidFill>
                  <a:schemeClr val="tx1"/>
                </a:solidFill>
                <a:latin typeface="Helvetica"/>
                <a:cs typeface="Helvetica"/>
              </a:rPr>
              <a:t>vuoto</a:t>
            </a:r>
            <a:r>
              <a:rPr lang="en-US" sz="2000" dirty="0">
                <a:solidFill>
                  <a:schemeClr val="tx1"/>
                </a:solidFill>
                <a:latin typeface="Helvetica"/>
                <a:cs typeface="Helvetica"/>
              </a:rPr>
              <a:t>, </a:t>
            </a:r>
            <a:r>
              <a:rPr lang="en-US" sz="2000" dirty="0" err="1">
                <a:solidFill>
                  <a:schemeClr val="tx1"/>
                </a:solidFill>
                <a:latin typeface="Helvetica"/>
                <a:cs typeface="Helvetica"/>
              </a:rPr>
              <a:t>ovvero</a:t>
            </a:r>
            <a:r>
              <a:rPr lang="en-US" sz="2000" dirty="0">
                <a:solidFill>
                  <a:schemeClr val="tx1"/>
                </a:solidFill>
                <a:latin typeface="Helvetica"/>
                <a:cs typeface="Helvetica"/>
              </a:rPr>
              <a:t> </a:t>
            </a:r>
            <a:r>
              <a:rPr lang="en-US" sz="2000" dirty="0" err="1">
                <a:solidFill>
                  <a:schemeClr val="tx1"/>
                </a:solidFill>
                <a:latin typeface="Helvetica"/>
                <a:cs typeface="Helvetica"/>
              </a:rPr>
              <a:t>ogni</a:t>
            </a:r>
            <a:r>
              <a:rPr lang="en-US" sz="2000" dirty="0">
                <a:solidFill>
                  <a:schemeClr val="tx1"/>
                </a:solidFill>
                <a:latin typeface="Helvetica"/>
                <a:cs typeface="Helvetica"/>
              </a:rPr>
              <a:t> </a:t>
            </a:r>
            <a:r>
              <a:rPr lang="en-US" sz="2000" dirty="0" err="1">
                <a:solidFill>
                  <a:schemeClr val="tx1"/>
                </a:solidFill>
                <a:latin typeface="Helvetica"/>
                <a:cs typeface="Helvetica"/>
              </a:rPr>
              <a:t>assegnamento</a:t>
            </a:r>
            <a:r>
              <a:rPr lang="en-US" sz="2000" dirty="0">
                <a:solidFill>
                  <a:schemeClr val="tx1"/>
                </a:solidFill>
                <a:latin typeface="Helvetica"/>
                <a:cs typeface="Helvetica"/>
              </a:rPr>
              <a:t> </a:t>
            </a:r>
            <a:r>
              <a:rPr lang="en-US" sz="2000" dirty="0" err="1">
                <a:solidFill>
                  <a:schemeClr val="tx1"/>
                </a:solidFill>
                <a:latin typeface="Helvetica"/>
                <a:cs typeface="Helvetica"/>
              </a:rPr>
              <a:t>andrebbe</a:t>
            </a:r>
            <a:r>
              <a:rPr lang="en-US" sz="2000" dirty="0">
                <a:solidFill>
                  <a:schemeClr val="tx1"/>
                </a:solidFill>
                <a:latin typeface="Helvetica"/>
                <a:cs typeface="Helvetica"/>
              </a:rPr>
              <a:t> in </a:t>
            </a:r>
            <a:r>
              <a:rPr lang="en-US" sz="2000" dirty="0" err="1">
                <a:solidFill>
                  <a:schemeClr val="tx1"/>
                </a:solidFill>
                <a:latin typeface="Helvetica"/>
                <a:cs typeface="Helvetica"/>
              </a:rPr>
              <a:t>conflitto</a:t>
            </a:r>
            <a:r>
              <a:rPr lang="en-US" sz="2000" dirty="0">
                <a:solidFill>
                  <a:schemeClr val="tx1"/>
                </a:solidFill>
                <a:latin typeface="Helvetica"/>
                <a:cs typeface="Helvetica"/>
              </a:rPr>
              <a:t> con </a:t>
            </a:r>
            <a:r>
              <a:rPr lang="en-US" sz="2000" dirty="0" err="1">
                <a:solidFill>
                  <a:schemeClr val="tx1"/>
                </a:solidFill>
                <a:latin typeface="Helvetica"/>
                <a:cs typeface="Helvetica"/>
              </a:rPr>
              <a:t>i</a:t>
            </a:r>
            <a:r>
              <a:rPr lang="en-US" sz="2000" dirty="0">
                <a:solidFill>
                  <a:schemeClr val="tx1"/>
                </a:solidFill>
                <a:latin typeface="Helvetica"/>
                <a:cs typeface="Helvetica"/>
              </a:rPr>
              <a:t> </a:t>
            </a:r>
            <a:r>
              <a:rPr lang="en-US" sz="2000" dirty="0" err="1">
                <a:solidFill>
                  <a:schemeClr val="tx1"/>
                </a:solidFill>
                <a:latin typeface="Helvetica"/>
                <a:cs typeface="Helvetica"/>
              </a:rPr>
              <a:t>vincoli</a:t>
            </a:r>
            <a:r>
              <a:rPr lang="en-US" sz="2000" dirty="0">
                <a:solidFill>
                  <a:schemeClr val="tx1"/>
                </a:solidFill>
                <a:latin typeface="Helvetica"/>
                <a:cs typeface="Helvetica"/>
              </a:rPr>
              <a:t>. Si </a:t>
            </a:r>
            <a:r>
              <a:rPr lang="en-US" sz="2000" dirty="0" err="1">
                <a:solidFill>
                  <a:schemeClr val="tx1"/>
                </a:solidFill>
                <a:latin typeface="Helvetica"/>
                <a:cs typeface="Helvetica"/>
              </a:rPr>
              <a:t>esegue</a:t>
            </a:r>
            <a:r>
              <a:rPr lang="en-US" sz="2000" dirty="0">
                <a:solidFill>
                  <a:schemeClr val="tx1"/>
                </a:solidFill>
                <a:latin typeface="Helvetica"/>
                <a:cs typeface="Helvetica"/>
              </a:rPr>
              <a:t> </a:t>
            </a:r>
            <a:r>
              <a:rPr lang="en-US" sz="2000" dirty="0" err="1">
                <a:solidFill>
                  <a:schemeClr val="tx1"/>
                </a:solidFill>
                <a:latin typeface="Helvetica"/>
                <a:cs typeface="Helvetica"/>
              </a:rPr>
              <a:t>il</a:t>
            </a:r>
            <a:r>
              <a:rPr lang="en-US" sz="2000" dirty="0">
                <a:solidFill>
                  <a:schemeClr val="tx1"/>
                </a:solidFill>
                <a:latin typeface="Helvetica"/>
                <a:cs typeface="Helvetica"/>
              </a:rPr>
              <a:t> </a:t>
            </a:r>
            <a:r>
              <a:rPr lang="en-US" sz="2000" dirty="0" err="1">
                <a:solidFill>
                  <a:schemeClr val="tx1"/>
                </a:solidFill>
                <a:latin typeface="Helvetica"/>
                <a:cs typeface="Helvetica"/>
              </a:rPr>
              <a:t>backjump</a:t>
            </a:r>
            <a:r>
              <a:rPr lang="en-US" sz="2000" dirty="0">
                <a:solidFill>
                  <a:schemeClr val="tx1"/>
                </a:solidFill>
                <a:latin typeface="Helvetica"/>
                <a:cs typeface="Helvetica"/>
              </a:rPr>
              <a:t>: </a:t>
            </a:r>
            <a:r>
              <a:rPr lang="en-US" sz="2000" b="1" dirty="0" err="1">
                <a:solidFill>
                  <a:schemeClr val="tx1"/>
                </a:solidFill>
                <a:latin typeface="Helvetica"/>
                <a:cs typeface="Helvetica"/>
              </a:rPr>
              <a:t>si</a:t>
            </a:r>
            <a:r>
              <a:rPr lang="en-US" sz="2000" b="1" dirty="0">
                <a:solidFill>
                  <a:schemeClr val="tx1"/>
                </a:solidFill>
                <a:latin typeface="Helvetica"/>
                <a:cs typeface="Helvetica"/>
              </a:rPr>
              <a:t> </a:t>
            </a:r>
            <a:r>
              <a:rPr lang="en-US" sz="2000" b="1" dirty="0" err="1">
                <a:solidFill>
                  <a:schemeClr val="tx1"/>
                </a:solidFill>
                <a:latin typeface="Helvetica"/>
                <a:cs typeface="Helvetica"/>
              </a:rPr>
              <a:t>torna</a:t>
            </a:r>
            <a:r>
              <a:rPr lang="en-US" sz="2000" b="1" dirty="0">
                <a:solidFill>
                  <a:schemeClr val="tx1"/>
                </a:solidFill>
                <a:latin typeface="Helvetica"/>
                <a:cs typeface="Helvetica"/>
              </a:rPr>
              <a:t> </a:t>
            </a:r>
            <a:r>
              <a:rPr lang="en-US" sz="2000" b="1" dirty="0" err="1">
                <a:solidFill>
                  <a:schemeClr val="tx1"/>
                </a:solidFill>
                <a:latin typeface="Helvetica"/>
                <a:cs typeface="Helvetica"/>
              </a:rPr>
              <a:t>indietro</a:t>
            </a:r>
            <a:r>
              <a:rPr lang="en-US" sz="2000" b="1" dirty="0">
                <a:solidFill>
                  <a:schemeClr val="tx1"/>
                </a:solidFill>
                <a:latin typeface="Helvetica"/>
                <a:cs typeface="Helvetica"/>
              </a:rPr>
              <a:t> al </a:t>
            </a:r>
            <a:r>
              <a:rPr lang="en-US" sz="2000" b="1" dirty="0" err="1">
                <a:solidFill>
                  <a:schemeClr val="tx1"/>
                </a:solidFill>
                <a:latin typeface="Helvetica"/>
                <a:cs typeface="Helvetica"/>
              </a:rPr>
              <a:t>più</a:t>
            </a:r>
            <a:r>
              <a:rPr lang="en-US" sz="2000" b="1" dirty="0">
                <a:solidFill>
                  <a:schemeClr val="tx1"/>
                </a:solidFill>
                <a:latin typeface="Helvetica"/>
                <a:cs typeface="Helvetica"/>
              </a:rPr>
              <a:t> </a:t>
            </a:r>
            <a:r>
              <a:rPr lang="en-US" sz="2000" b="1" dirty="0" err="1">
                <a:solidFill>
                  <a:schemeClr val="tx1"/>
                </a:solidFill>
                <a:latin typeface="Helvetica"/>
                <a:cs typeface="Helvetica"/>
              </a:rPr>
              <a:t>recente</a:t>
            </a:r>
            <a:r>
              <a:rPr lang="en-US" sz="2000" b="1" dirty="0">
                <a:solidFill>
                  <a:schemeClr val="tx1"/>
                </a:solidFill>
                <a:latin typeface="Helvetica"/>
                <a:cs typeface="Helvetica"/>
              </a:rPr>
              <a:t> </a:t>
            </a:r>
            <a:r>
              <a:rPr lang="en-US" sz="2000" b="1" dirty="0" err="1">
                <a:solidFill>
                  <a:schemeClr val="tx1"/>
                </a:solidFill>
                <a:latin typeface="Helvetica"/>
                <a:cs typeface="Helvetica"/>
              </a:rPr>
              <a:t>assegnamento</a:t>
            </a:r>
            <a:r>
              <a:rPr lang="en-US" sz="2000" b="1" dirty="0">
                <a:solidFill>
                  <a:schemeClr val="tx1"/>
                </a:solidFill>
                <a:latin typeface="Helvetica"/>
                <a:cs typeface="Helvetica"/>
              </a:rPr>
              <a:t> del conflict set di SA</a:t>
            </a:r>
            <a:r>
              <a:rPr lang="en-US" sz="2000" dirty="0">
                <a:solidFill>
                  <a:schemeClr val="tx1"/>
                </a:solidFill>
                <a:latin typeface="Helvetica"/>
                <a:cs typeface="Helvetica"/>
              </a:rPr>
              <a:t>.</a:t>
            </a:r>
          </a:p>
        </p:txBody>
      </p:sp>
      <p:sp>
        <p:nvSpPr>
          <p:cNvPr id="23" name="CasellaDiTesto 22"/>
          <p:cNvSpPr txBox="1"/>
          <p:nvPr/>
        </p:nvSpPr>
        <p:spPr>
          <a:xfrm>
            <a:off x="8460432" y="4437112"/>
            <a:ext cx="265142" cy="369332"/>
          </a:xfrm>
          <a:prstGeom prst="rect">
            <a:avLst/>
          </a:prstGeom>
          <a:noFill/>
        </p:spPr>
        <p:txBody>
          <a:bodyPr wrap="none" rtlCol="0">
            <a:spAutoFit/>
          </a:bodyPr>
          <a:lstStyle/>
          <a:p>
            <a:r>
              <a:rPr lang="it-IT" dirty="0" err="1"/>
              <a:t>r</a:t>
            </a:r>
            <a:endParaRPr lang="it-IT" dirty="0"/>
          </a:p>
        </p:txBody>
      </p:sp>
      <p:sp>
        <p:nvSpPr>
          <p:cNvPr id="24" name="CasellaDiTesto 23"/>
          <p:cNvSpPr txBox="1"/>
          <p:nvPr/>
        </p:nvSpPr>
        <p:spPr>
          <a:xfrm>
            <a:off x="8748464" y="5301208"/>
            <a:ext cx="288924" cy="369332"/>
          </a:xfrm>
          <a:prstGeom prst="rect">
            <a:avLst/>
          </a:prstGeom>
          <a:noFill/>
        </p:spPr>
        <p:txBody>
          <a:bodyPr wrap="none" rtlCol="0">
            <a:spAutoFit/>
          </a:bodyPr>
          <a:lstStyle/>
          <a:p>
            <a:r>
              <a:rPr lang="it-IT" dirty="0"/>
              <a:t>v</a:t>
            </a:r>
          </a:p>
        </p:txBody>
      </p:sp>
      <p:sp>
        <p:nvSpPr>
          <p:cNvPr id="25" name="CasellaDiTesto 24"/>
          <p:cNvSpPr txBox="1"/>
          <p:nvPr/>
        </p:nvSpPr>
        <p:spPr>
          <a:xfrm>
            <a:off x="7812360" y="6309320"/>
            <a:ext cx="305943" cy="369332"/>
          </a:xfrm>
          <a:prstGeom prst="rect">
            <a:avLst/>
          </a:prstGeom>
          <a:noFill/>
        </p:spPr>
        <p:txBody>
          <a:bodyPr wrap="none" rtlCol="0">
            <a:spAutoFit/>
          </a:bodyPr>
          <a:lstStyle/>
          <a:p>
            <a:r>
              <a:rPr lang="it-IT" dirty="0"/>
              <a:t>b</a:t>
            </a:r>
          </a:p>
        </p:txBody>
      </p:sp>
      <p:sp>
        <p:nvSpPr>
          <p:cNvPr id="26" name="CasellaDiTesto 25"/>
          <p:cNvSpPr txBox="1"/>
          <p:nvPr/>
        </p:nvSpPr>
        <p:spPr>
          <a:xfrm>
            <a:off x="8820472" y="6021288"/>
            <a:ext cx="265142" cy="369332"/>
          </a:xfrm>
          <a:prstGeom prst="rect">
            <a:avLst/>
          </a:prstGeom>
          <a:noFill/>
        </p:spPr>
        <p:txBody>
          <a:bodyPr wrap="none" rtlCol="0">
            <a:spAutoFit/>
          </a:bodyPr>
          <a:lstStyle/>
          <a:p>
            <a:r>
              <a:rPr lang="it-IT" dirty="0" err="1"/>
              <a:t>r</a:t>
            </a:r>
            <a:endParaRPr lang="it-IT" dirty="0"/>
          </a:p>
        </p:txBody>
      </p:sp>
    </p:spTree>
    <p:extLst>
      <p:ext uri="{BB962C8B-B14F-4D97-AF65-F5344CB8AC3E}">
        <p14:creationId xmlns:p14="http://schemas.microsoft.com/office/powerpoint/2010/main" val="126584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graphicFrame>
        <p:nvGraphicFramePr>
          <p:cNvPr id="7" name="Segnaposto contenuto 3"/>
          <p:cNvGraphicFramePr>
            <a:graphicFrameLocks noGrp="1"/>
          </p:cNvGraphicFramePr>
          <p:nvPr>
            <p:ph idx="1"/>
            <p:extLst>
              <p:ext uri="{D42A27DB-BD31-4B8C-83A1-F6EECF244321}">
                <p14:modId xmlns:p14="http://schemas.microsoft.com/office/powerpoint/2010/main" val="3802774998"/>
              </p:ext>
            </p:extLst>
          </p:nvPr>
        </p:nvGraphicFramePr>
        <p:xfrm>
          <a:off x="2" y="20568"/>
          <a:ext cx="9143998" cy="4582160"/>
        </p:xfrm>
        <a:graphic>
          <a:graphicData uri="http://schemas.openxmlformats.org/drawingml/2006/table">
            <a:tbl>
              <a:tblPr firstRow="1" bandRow="1">
                <a:tableStyleId>{2D5ABB26-0587-4C30-8999-92F81FD0307C}</a:tableStyleId>
              </a:tblPr>
              <a:tblGrid>
                <a:gridCol w="104360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gridCol w="2627784">
                  <a:extLst>
                    <a:ext uri="{9D8B030D-6E8A-4147-A177-3AD203B41FA5}">
                      <a16:colId xmlns:a16="http://schemas.microsoft.com/office/drawing/2014/main" val="20008"/>
                    </a:ext>
                  </a:extLst>
                </a:gridCol>
              </a:tblGrid>
              <a:tr h="370840">
                <a:tc>
                  <a:txBody>
                    <a:bodyPr/>
                    <a:lstStyle/>
                    <a:p>
                      <a:pPr algn="ctr"/>
                      <a:r>
                        <a:rPr lang="it-IT" b="1" dirty="0">
                          <a:latin typeface="Helvetica"/>
                          <a:cs typeface="Helvetica"/>
                        </a:rPr>
                        <a:t>CS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WA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err="1">
                          <a:latin typeface="Helvetica"/>
                          <a:cs typeface="Helvetica"/>
                        </a:rPr>
                        <a:t>Q</a:t>
                      </a: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NSW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V</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SA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Commento</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t-IT" dirty="0">
                          <a:latin typeface="Helvetica"/>
                          <a:cs typeface="Helvetica"/>
                        </a:rPr>
                        <a:t>Domini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b="1" u="sng"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latin typeface="Helvetica"/>
                          <a:cs typeface="Helvetica"/>
                        </a:rPr>
                        <a:t>{</a:t>
                      </a:r>
                      <a:r>
                        <a:rPr lang="it-IT" dirty="0" err="1">
                          <a:latin typeface="Helvetica"/>
                          <a:cs typeface="Helvetica"/>
                        </a:rPr>
                        <a:t>r</a:t>
                      </a:r>
                      <a:r>
                        <a:rPr lang="it-IT" dirty="0">
                          <a:latin typeface="Helvetica"/>
                          <a:cs typeface="Helvetica"/>
                        </a:rPr>
                        <a:t>; v;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dirty="0">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t-IT" dirty="0">
                          <a:latin typeface="Helvetica"/>
                          <a:cs typeface="Helvetica"/>
                        </a:rPr>
                        <a:t>dopo</a:t>
                      </a:r>
                      <a:r>
                        <a:rPr lang="it-IT" baseline="0" dirty="0">
                          <a:latin typeface="Helvetica"/>
                          <a:cs typeface="Helvetica"/>
                        </a:rPr>
                        <a:t> </a:t>
                      </a:r>
                      <a:br>
                        <a:rPr lang="it-IT" baseline="0" dirty="0">
                          <a:latin typeface="Helvetica"/>
                          <a:cs typeface="Helvetica"/>
                        </a:rPr>
                      </a:b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it-IT"/>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it-IT"/>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NT, NSW e SA. L’assegnamento va inserito nei loro </a:t>
                      </a:r>
                      <a:r>
                        <a:rPr lang="it-IT" sz="1400" baseline="0" dirty="0" err="1">
                          <a:latin typeface="Helvetica"/>
                          <a:cs typeface="Helvetica"/>
                        </a:rPr>
                        <a:t>conflict</a:t>
                      </a:r>
                      <a:r>
                        <a:rPr lang="it-IT" sz="1400" baseline="0" dirty="0">
                          <a:latin typeface="Helvetica"/>
                          <a:cs typeface="Helvetica"/>
                        </a:rPr>
                        <a:t> set.</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t-IT" dirty="0">
                          <a:latin typeface="Helvetica"/>
                          <a:cs typeface="Helvetica"/>
                        </a:rPr>
                        <a:t>dopo </a:t>
                      </a:r>
                      <a:r>
                        <a:rPr lang="it-IT" sz="1600" dirty="0">
                          <a:latin typeface="Helvetica"/>
                          <a:cs typeface="Helvetica"/>
                        </a:rPr>
                        <a:t>NSW = 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baseline="0" dirty="0" err="1">
                          <a:latin typeface="Helvetica"/>
                          <a:cs typeface="Helvetica"/>
                        </a:rPr>
                        <a:t>Q</a:t>
                      </a:r>
                      <a:r>
                        <a:rPr lang="it-IT" sz="1600" baseline="0" dirty="0">
                          <a:latin typeface="Helvetica"/>
                          <a:cs typeface="Helvetica"/>
                        </a:rPr>
                        <a:t> = </a:t>
                      </a:r>
                      <a:r>
                        <a:rPr lang="it-IT" sz="1600" baseline="0" dirty="0" err="1">
                          <a:latin typeface="Helvetica"/>
                          <a:cs typeface="Helvetica"/>
                        </a:rPr>
                        <a:t>r</a:t>
                      </a:r>
                      <a:endParaRPr lang="it-IT"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Helvetica"/>
                          <a:ea typeface="+mn-ea"/>
                          <a:cs typeface="Helvetica"/>
                        </a:rPr>
                        <a:t>NSW=v</a:t>
                      </a: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a:t>
                      </a:r>
                      <a:r>
                        <a:rPr lang="it-IT" sz="1400" baseline="0" dirty="0" err="1">
                          <a:latin typeface="Helvetica"/>
                          <a:cs typeface="Helvetica"/>
                        </a:rPr>
                        <a:t>Q</a:t>
                      </a:r>
                      <a:r>
                        <a:rPr lang="it-IT" sz="1400" baseline="0" dirty="0">
                          <a:latin typeface="Helvetica"/>
                          <a:cs typeface="Helvetica"/>
                        </a:rPr>
                        <a:t>, V e SA. L’assegnamento va inserito nei loro </a:t>
                      </a:r>
                      <a:r>
                        <a:rPr lang="it-IT" sz="1400" baseline="0" dirty="0" err="1">
                          <a:latin typeface="Helvetica"/>
                          <a:cs typeface="Helvetica"/>
                        </a:rPr>
                        <a:t>conflict</a:t>
                      </a:r>
                      <a:r>
                        <a:rPr lang="it-IT" sz="1400" baseline="0" dirty="0">
                          <a:latin typeface="Helvetica"/>
                          <a:cs typeface="Helvetica"/>
                        </a:rPr>
                        <a:t> set.</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dopo </a:t>
                      </a:r>
                      <a:br>
                        <a:rPr lang="it-IT" sz="1600" dirty="0">
                          <a:latin typeface="Helvetica"/>
                          <a:cs typeface="Helvetica"/>
                        </a:rPr>
                      </a:br>
                      <a:r>
                        <a:rPr lang="it-IT" sz="1600" dirty="0">
                          <a:latin typeface="Helvetica"/>
                          <a:cs typeface="Helvetica"/>
                        </a:rPr>
                        <a:t>V =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baseline="0" dirty="0" err="1">
                          <a:latin typeface="Helvetica"/>
                          <a:cs typeface="Helvetica"/>
                        </a:rPr>
                        <a:t>Q</a:t>
                      </a:r>
                      <a:r>
                        <a:rPr lang="it-IT" baseline="0" dirty="0">
                          <a:latin typeface="Helvetica"/>
                          <a:cs typeface="Helvetica"/>
                        </a:rPr>
                        <a:t> = </a:t>
                      </a:r>
                      <a:r>
                        <a:rPr lang="it-IT" baseline="0" dirty="0" err="1">
                          <a:latin typeface="Helvetica"/>
                          <a:cs typeface="Helvetica"/>
                        </a:rPr>
                        <a:t>r</a:t>
                      </a:r>
                      <a:endParaRPr lang="it-IT" sz="1800" dirty="0">
                        <a:latin typeface="Helvetica"/>
                        <a:cs typeface="Helvetica"/>
                      </a:endParaRPr>
                    </a:p>
                    <a:p>
                      <a:pPr marL="0" marR="0" indent="0" algn="ctr" defTabSz="457200" rtl="0" eaLnBrk="1" fontAlgn="auto" latinLnBrk="0" hangingPunct="1">
                        <a:lnSpc>
                          <a:spcPct val="100000"/>
                        </a:lnSpc>
                        <a:spcBef>
                          <a:spcPts val="0"/>
                        </a:spcBef>
                        <a:spcAft>
                          <a:spcPts val="0"/>
                        </a:spcAft>
                        <a:buClrTx/>
                        <a:buSzTx/>
                        <a:buFontTx/>
                        <a:buNone/>
                        <a:tabLst/>
                        <a:defRPr/>
                      </a:pPr>
                      <a:r>
                        <a:rPr lang="it-IT" sz="1800" dirty="0">
                          <a:latin typeface="Helvetica"/>
                          <a:cs typeface="Helvetica"/>
                        </a:rPr>
                        <a:t>V =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baseline="0" dirty="0" err="1">
                          <a:latin typeface="Helvetica"/>
                          <a:cs typeface="Helvetica"/>
                        </a:rPr>
                        <a:t>Q</a:t>
                      </a:r>
                      <a:r>
                        <a:rPr lang="it-IT" sz="1600" baseline="0" dirty="0">
                          <a:latin typeface="Helvetica"/>
                          <a:cs typeface="Helvetica"/>
                        </a:rPr>
                        <a:t> = </a:t>
                      </a:r>
                      <a:r>
                        <a:rPr lang="it-IT" sz="1600" baseline="0" dirty="0" err="1">
                          <a:latin typeface="Helvetica"/>
                          <a:cs typeface="Helvetica"/>
                        </a:rPr>
                        <a:t>r</a:t>
                      </a:r>
                      <a:endParaRPr lang="it-IT" sz="16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Helvetica"/>
                          <a:ea typeface="+mn-ea"/>
                          <a:cs typeface="Helvetica"/>
                        </a:rPr>
                        <a:t>NSW=v</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400" baseline="0" dirty="0" err="1">
                          <a:latin typeface="Helvetica"/>
                          <a:cs typeface="Helvetica"/>
                        </a:rPr>
                        <a:t>Q</a:t>
                      </a:r>
                      <a:r>
                        <a:rPr lang="it-IT" sz="1400" baseline="0" dirty="0">
                          <a:latin typeface="Helvetica"/>
                          <a:cs typeface="Helvetica"/>
                        </a:rPr>
                        <a:t> = </a:t>
                      </a:r>
                      <a:r>
                        <a:rPr lang="it-IT" sz="1400" baseline="0" dirty="0" err="1">
                          <a:latin typeface="Helvetica"/>
                          <a:cs typeface="Helvetica"/>
                        </a:rPr>
                        <a:t>r</a:t>
                      </a:r>
                      <a:endParaRPr lang="it-IT" sz="1400"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Helvetica"/>
                          <a:ea typeface="+mn-ea"/>
                          <a:cs typeface="Helvetica"/>
                        </a:rPr>
                        <a:t>NSW=v</a:t>
                      </a:r>
                    </a:p>
                    <a:p>
                      <a:pPr marL="0" marR="0" lvl="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V = 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FC restringe</a:t>
                      </a:r>
                      <a:r>
                        <a:rPr lang="it-IT" sz="1400" baseline="0" dirty="0">
                          <a:latin typeface="Helvetica"/>
                          <a:cs typeface="Helvetica"/>
                        </a:rPr>
                        <a:t> i domini di NSW e SA. L’assegnamento va inserito nei loro </a:t>
                      </a:r>
                      <a:r>
                        <a:rPr lang="it-IT" sz="1400" baseline="0" dirty="0" err="1">
                          <a:latin typeface="Helvetica"/>
                          <a:cs typeface="Helvetica"/>
                        </a:rPr>
                        <a:t>conflict</a:t>
                      </a:r>
                      <a:r>
                        <a:rPr lang="it-IT" sz="1400" baseline="0" dirty="0">
                          <a:latin typeface="Helvetica"/>
                          <a:cs typeface="Helvetica"/>
                        </a:rPr>
                        <a:t> set. Il dominio di SA è ora vuoto: il suo CS va unito a quello di V.</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dirty="0">
                          <a:latin typeface="Helvetica"/>
                          <a:cs typeface="Helvetica"/>
                        </a:rPr>
                        <a:t>dopo </a:t>
                      </a:r>
                      <a:br>
                        <a:rPr lang="it-IT" sz="1600" dirty="0">
                          <a:latin typeface="Helvetica"/>
                          <a:cs typeface="Helvetica"/>
                        </a:rPr>
                      </a:br>
                      <a:r>
                        <a:rPr lang="it-IT" sz="1600" dirty="0">
                          <a:latin typeface="Helvetica"/>
                          <a:cs typeface="Helvetica"/>
                        </a:rPr>
                        <a:t>T =</a:t>
                      </a:r>
                      <a:r>
                        <a:rPr lang="it-IT" sz="1600" baseline="0" dirty="0">
                          <a:latin typeface="Helvetica"/>
                          <a:cs typeface="Helvetica"/>
                        </a:rPr>
                        <a:t> </a:t>
                      </a:r>
                      <a:r>
                        <a:rPr lang="it-IT" sz="1600" baseline="0" dirty="0" err="1">
                          <a:latin typeface="Helvetica"/>
                          <a:cs typeface="Helvetica"/>
                        </a:rPr>
                        <a:t>r</a:t>
                      </a:r>
                      <a:endParaRPr lang="it-IT" sz="16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sz="18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latin typeface="Helvetica"/>
                          <a:cs typeface="Helvetica"/>
                        </a:rPr>
                        <a:t>Non succede niente perché non</a:t>
                      </a:r>
                      <a:r>
                        <a:rPr lang="it-IT" sz="1400" baseline="0" dirty="0">
                          <a:latin typeface="Helvetica"/>
                          <a:cs typeface="Helvetica"/>
                        </a:rPr>
                        <a:t> ci sono restringimenti</a:t>
                      </a: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600" b="1" dirty="0">
                          <a:latin typeface="Helvetica"/>
                          <a:cs typeface="Helvetica"/>
                        </a:rPr>
                        <a:t>SA =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b="1"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sz="15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sz="18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it-IT"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it-IT" sz="1400" dirty="0">
                        <a:latin typeface="Helvetica"/>
                        <a:cs typeface="Helvetic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8" name="Picture 3"/>
          <p:cNvPicPr>
            <a:picLocks noChangeAspect="1"/>
          </p:cNvPicPr>
          <p:nvPr/>
        </p:nvPicPr>
        <p:blipFill rotWithShape="1">
          <a:blip r:embed="rId3"/>
          <a:srcRect b="22897"/>
          <a:stretch/>
        </p:blipFill>
        <p:spPr>
          <a:xfrm>
            <a:off x="5996164" y="4653136"/>
            <a:ext cx="2972482" cy="1970793"/>
          </a:xfrm>
          <a:prstGeom prst="rect">
            <a:avLst/>
          </a:prstGeom>
        </p:spPr>
      </p:pic>
      <p:pic>
        <p:nvPicPr>
          <p:cNvPr id="10" name="Picture 3"/>
          <p:cNvPicPr>
            <a:picLocks noChangeAspect="1"/>
          </p:cNvPicPr>
          <p:nvPr/>
        </p:nvPicPr>
        <p:blipFill rotWithShape="1">
          <a:blip r:embed="rId3"/>
          <a:srcRect l="72270" t="77698" r="9909"/>
          <a:stretch/>
        </p:blipFill>
        <p:spPr>
          <a:xfrm>
            <a:off x="8604449" y="6247536"/>
            <a:ext cx="571338" cy="614834"/>
          </a:xfrm>
          <a:prstGeom prst="rect">
            <a:avLst/>
          </a:prstGeom>
        </p:spPr>
      </p:pic>
      <p:sp>
        <p:nvSpPr>
          <p:cNvPr id="9" name="Ovale 8"/>
          <p:cNvSpPr/>
          <p:nvPr/>
        </p:nvSpPr>
        <p:spPr>
          <a:xfrm>
            <a:off x="8244408" y="4869160"/>
            <a:ext cx="432048" cy="432048"/>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3" name="Connettore 1 2"/>
          <p:cNvCxnSpPr/>
          <p:nvPr/>
        </p:nvCxnSpPr>
        <p:spPr>
          <a:xfrm flipH="1">
            <a:off x="183569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flipH="1">
            <a:off x="5148064"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flipH="1">
            <a:off x="3491880"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Ovale 12"/>
          <p:cNvSpPr/>
          <p:nvPr/>
        </p:nvSpPr>
        <p:spPr>
          <a:xfrm>
            <a:off x="8532440" y="5589240"/>
            <a:ext cx="438090" cy="432048"/>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14" name="Connettore 1 13"/>
          <p:cNvCxnSpPr/>
          <p:nvPr/>
        </p:nvCxnSpPr>
        <p:spPr>
          <a:xfrm flipH="1">
            <a:off x="291581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flipH="1">
            <a:off x="5436096"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flipH="1">
            <a:off x="4499992" y="404664"/>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Ovale 16"/>
          <p:cNvSpPr/>
          <p:nvPr/>
        </p:nvSpPr>
        <p:spPr>
          <a:xfrm>
            <a:off x="8100392" y="6093296"/>
            <a:ext cx="432048" cy="432048"/>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18" name="Connettore 1 17"/>
          <p:cNvCxnSpPr/>
          <p:nvPr/>
        </p:nvCxnSpPr>
        <p:spPr>
          <a:xfrm flipH="1">
            <a:off x="3563888" y="692696"/>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Ovale 18"/>
          <p:cNvSpPr/>
          <p:nvPr/>
        </p:nvSpPr>
        <p:spPr>
          <a:xfrm>
            <a:off x="8604448" y="6381328"/>
            <a:ext cx="504056" cy="432048"/>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cxnSp>
        <p:nvCxnSpPr>
          <p:cNvPr id="20" name="Connettore 1 19"/>
          <p:cNvCxnSpPr/>
          <p:nvPr/>
        </p:nvCxnSpPr>
        <p:spPr>
          <a:xfrm flipH="1">
            <a:off x="5292080" y="692696"/>
            <a:ext cx="288032"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Anello 20"/>
          <p:cNvSpPr/>
          <p:nvPr/>
        </p:nvSpPr>
        <p:spPr>
          <a:xfrm>
            <a:off x="7884368" y="5949280"/>
            <a:ext cx="792088" cy="792088"/>
          </a:xfrm>
          <a:prstGeom prst="donut">
            <a:avLst>
              <a:gd name="adj" fmla="val 11809"/>
            </a:avLst>
          </a:prstGeom>
          <a:solidFill>
            <a:srgbClr val="FF0000"/>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3000">
              <a:solidFill>
                <a:prstClr val="black"/>
              </a:solidFill>
              <a:latin typeface="Times New Roman"/>
              <a:cs typeface="Times New Roman"/>
            </a:endParaRPr>
          </a:p>
        </p:txBody>
      </p:sp>
      <p:sp>
        <p:nvSpPr>
          <p:cNvPr id="22" name="Rectangle 6"/>
          <p:cNvSpPr/>
          <p:nvPr/>
        </p:nvSpPr>
        <p:spPr>
          <a:xfrm>
            <a:off x="0" y="4797152"/>
            <a:ext cx="5940152" cy="2030096"/>
          </a:xfrm>
          <a:prstGeom prst="rect">
            <a:avLst/>
          </a:prstGeom>
          <a:solidFill>
            <a:schemeClr val="bg1">
              <a:alpha val="54000"/>
            </a:scheme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000" dirty="0">
                <a:solidFill>
                  <a:prstClr val="black"/>
                </a:solidFill>
                <a:latin typeface="Helvetica"/>
                <a:cs typeface="Helvetica"/>
              </a:rPr>
              <a:t>Grazie </a:t>
            </a:r>
            <a:r>
              <a:rPr lang="en-US" sz="2000" dirty="0" err="1">
                <a:solidFill>
                  <a:prstClr val="black"/>
                </a:solidFill>
                <a:latin typeface="Helvetica"/>
                <a:cs typeface="Helvetica"/>
              </a:rPr>
              <a:t>alla</a:t>
            </a:r>
            <a:r>
              <a:rPr lang="en-US" sz="2000" dirty="0">
                <a:solidFill>
                  <a:prstClr val="black"/>
                </a:solidFill>
                <a:latin typeface="Helvetica"/>
                <a:cs typeface="Helvetica"/>
              </a:rPr>
              <a:t> </a:t>
            </a:r>
            <a:r>
              <a:rPr lang="en-US" sz="2000" dirty="0" err="1">
                <a:solidFill>
                  <a:prstClr val="black"/>
                </a:solidFill>
                <a:latin typeface="Helvetica"/>
                <a:cs typeface="Helvetica"/>
              </a:rPr>
              <a:t>traccia</a:t>
            </a:r>
            <a:r>
              <a:rPr lang="en-US" sz="2000" dirty="0">
                <a:solidFill>
                  <a:prstClr val="black"/>
                </a:solidFill>
                <a:latin typeface="Helvetica"/>
                <a:cs typeface="Helvetica"/>
              </a:rPr>
              <a:t> </a:t>
            </a:r>
            <a:r>
              <a:rPr lang="en-US" sz="2000" dirty="0" err="1">
                <a:solidFill>
                  <a:prstClr val="black"/>
                </a:solidFill>
                <a:latin typeface="Helvetica"/>
                <a:cs typeface="Helvetica"/>
              </a:rPr>
              <a:t>tenuta</a:t>
            </a:r>
            <a:r>
              <a:rPr lang="en-US" sz="2000" dirty="0">
                <a:solidFill>
                  <a:prstClr val="black"/>
                </a:solidFill>
                <a:latin typeface="Helvetica"/>
                <a:cs typeface="Helvetica"/>
              </a:rPr>
              <a:t> con </a:t>
            </a:r>
            <a:r>
              <a:rPr lang="en-US" sz="2000" dirty="0" err="1">
                <a:solidFill>
                  <a:prstClr val="black"/>
                </a:solidFill>
                <a:latin typeface="Helvetica"/>
                <a:cs typeface="Helvetica"/>
              </a:rPr>
              <a:t>i</a:t>
            </a:r>
            <a:r>
              <a:rPr lang="en-US" sz="2000" dirty="0">
                <a:solidFill>
                  <a:prstClr val="black"/>
                </a:solidFill>
                <a:latin typeface="Helvetica"/>
                <a:cs typeface="Helvetica"/>
              </a:rPr>
              <a:t> conflict set, </a:t>
            </a:r>
            <a:r>
              <a:rPr lang="en-US" sz="2000" dirty="0" err="1">
                <a:solidFill>
                  <a:prstClr val="black"/>
                </a:solidFill>
                <a:latin typeface="Helvetica"/>
                <a:cs typeface="Helvetica"/>
              </a:rPr>
              <a:t>siamo</a:t>
            </a:r>
            <a:r>
              <a:rPr lang="en-US" sz="2000" dirty="0">
                <a:solidFill>
                  <a:prstClr val="black"/>
                </a:solidFill>
                <a:latin typeface="Helvetica"/>
                <a:cs typeface="Helvetica"/>
              </a:rPr>
              <a:t> in </a:t>
            </a:r>
            <a:r>
              <a:rPr lang="en-US" sz="2000" dirty="0" err="1">
                <a:solidFill>
                  <a:prstClr val="black"/>
                </a:solidFill>
                <a:latin typeface="Helvetica"/>
                <a:cs typeface="Helvetica"/>
              </a:rPr>
              <a:t>grado</a:t>
            </a:r>
            <a:r>
              <a:rPr lang="en-US" sz="2000" dirty="0">
                <a:solidFill>
                  <a:prstClr val="black"/>
                </a:solidFill>
                <a:latin typeface="Helvetica"/>
                <a:cs typeface="Helvetica"/>
              </a:rPr>
              <a:t> di </a:t>
            </a:r>
            <a:r>
              <a:rPr lang="en-US" sz="2000" dirty="0" err="1">
                <a:solidFill>
                  <a:prstClr val="black"/>
                </a:solidFill>
                <a:latin typeface="Helvetica"/>
                <a:cs typeface="Helvetica"/>
              </a:rPr>
              <a:t>individuare</a:t>
            </a:r>
            <a:r>
              <a:rPr lang="en-US" sz="2000" dirty="0">
                <a:solidFill>
                  <a:prstClr val="black"/>
                </a:solidFill>
                <a:latin typeface="Helvetica"/>
                <a:cs typeface="Helvetica"/>
              </a:rPr>
              <a:t> </a:t>
            </a:r>
            <a:r>
              <a:rPr lang="en-US" sz="2000" dirty="0" err="1">
                <a:solidFill>
                  <a:prstClr val="black"/>
                </a:solidFill>
                <a:latin typeface="Helvetica"/>
                <a:cs typeface="Helvetica"/>
              </a:rPr>
              <a:t>l’assegnamento</a:t>
            </a:r>
            <a:r>
              <a:rPr lang="en-US" sz="2000" dirty="0">
                <a:solidFill>
                  <a:prstClr val="black"/>
                </a:solidFill>
                <a:latin typeface="Helvetica"/>
                <a:cs typeface="Helvetica"/>
              </a:rPr>
              <a:t> </a:t>
            </a:r>
            <a:r>
              <a:rPr lang="en-US" sz="2000" dirty="0" err="1">
                <a:solidFill>
                  <a:prstClr val="black"/>
                </a:solidFill>
                <a:latin typeface="Helvetica"/>
                <a:cs typeface="Helvetica"/>
              </a:rPr>
              <a:t>che</a:t>
            </a:r>
            <a:r>
              <a:rPr lang="en-US" sz="2000" dirty="0">
                <a:solidFill>
                  <a:prstClr val="black"/>
                </a:solidFill>
                <a:latin typeface="Helvetica"/>
                <a:cs typeface="Helvetica"/>
              </a:rPr>
              <a:t> ha </a:t>
            </a:r>
            <a:r>
              <a:rPr lang="en-US" sz="2000" dirty="0" err="1">
                <a:solidFill>
                  <a:prstClr val="black"/>
                </a:solidFill>
                <a:latin typeface="Helvetica"/>
                <a:cs typeface="Helvetica"/>
              </a:rPr>
              <a:t>causato</a:t>
            </a:r>
            <a:r>
              <a:rPr lang="en-US" sz="2000" dirty="0">
                <a:solidFill>
                  <a:prstClr val="black"/>
                </a:solidFill>
                <a:latin typeface="Helvetica"/>
                <a:cs typeface="Helvetica"/>
              </a:rPr>
              <a:t> </a:t>
            </a:r>
            <a:r>
              <a:rPr lang="en-US" sz="2000" dirty="0" err="1">
                <a:solidFill>
                  <a:prstClr val="black"/>
                </a:solidFill>
                <a:latin typeface="Helvetica"/>
                <a:cs typeface="Helvetica"/>
              </a:rPr>
              <a:t>il</a:t>
            </a:r>
            <a:r>
              <a:rPr lang="en-US" sz="2000" dirty="0">
                <a:solidFill>
                  <a:prstClr val="black"/>
                </a:solidFill>
                <a:latin typeface="Helvetica"/>
                <a:cs typeface="Helvetica"/>
              </a:rPr>
              <a:t> </a:t>
            </a:r>
            <a:r>
              <a:rPr lang="en-US" sz="2000" dirty="0" err="1">
                <a:solidFill>
                  <a:prstClr val="black"/>
                </a:solidFill>
                <a:latin typeface="Helvetica"/>
                <a:cs typeface="Helvetica"/>
              </a:rPr>
              <a:t>problema</a:t>
            </a:r>
            <a:r>
              <a:rPr lang="en-US" sz="2000" dirty="0">
                <a:solidFill>
                  <a:prstClr val="black"/>
                </a:solidFill>
                <a:latin typeface="Helvetica"/>
                <a:cs typeface="Helvetica"/>
              </a:rPr>
              <a:t> </a:t>
            </a:r>
            <a:r>
              <a:rPr lang="en-US" sz="2000" dirty="0" err="1">
                <a:solidFill>
                  <a:prstClr val="black"/>
                </a:solidFill>
                <a:latin typeface="Helvetica"/>
                <a:cs typeface="Helvetica"/>
              </a:rPr>
              <a:t>che</a:t>
            </a:r>
            <a:r>
              <a:rPr lang="en-US" sz="2000" dirty="0">
                <a:solidFill>
                  <a:prstClr val="black"/>
                </a:solidFill>
                <a:latin typeface="Helvetica"/>
                <a:cs typeface="Helvetica"/>
              </a:rPr>
              <a:t> </a:t>
            </a:r>
            <a:r>
              <a:rPr lang="en-US" sz="2000" dirty="0" err="1">
                <a:solidFill>
                  <a:prstClr val="black"/>
                </a:solidFill>
                <a:latin typeface="Helvetica"/>
                <a:cs typeface="Helvetica"/>
              </a:rPr>
              <a:t>stiamo</a:t>
            </a:r>
            <a:r>
              <a:rPr lang="en-US" sz="2000" dirty="0">
                <a:solidFill>
                  <a:prstClr val="black"/>
                </a:solidFill>
                <a:latin typeface="Helvetica"/>
                <a:cs typeface="Helvetica"/>
              </a:rPr>
              <a:t> </a:t>
            </a:r>
            <a:r>
              <a:rPr lang="en-US" sz="2000" dirty="0" err="1">
                <a:solidFill>
                  <a:prstClr val="black"/>
                </a:solidFill>
                <a:latin typeface="Helvetica"/>
                <a:cs typeface="Helvetica"/>
              </a:rPr>
              <a:t>cercando</a:t>
            </a:r>
            <a:r>
              <a:rPr lang="en-US" sz="2000" dirty="0">
                <a:solidFill>
                  <a:prstClr val="black"/>
                </a:solidFill>
                <a:latin typeface="Helvetica"/>
                <a:cs typeface="Helvetica"/>
              </a:rPr>
              <a:t> di </a:t>
            </a:r>
            <a:r>
              <a:rPr lang="en-US" sz="2000" dirty="0" err="1">
                <a:solidFill>
                  <a:prstClr val="black"/>
                </a:solidFill>
                <a:latin typeface="Helvetica"/>
                <a:cs typeface="Helvetica"/>
              </a:rPr>
              <a:t>eliminare</a:t>
            </a:r>
            <a:r>
              <a:rPr lang="en-US" sz="2000" dirty="0">
                <a:solidFill>
                  <a:prstClr val="black"/>
                </a:solidFill>
                <a:latin typeface="Helvetica"/>
                <a:cs typeface="Helvetica"/>
              </a:rPr>
              <a:t>. </a:t>
            </a:r>
            <a:r>
              <a:rPr lang="en-US" sz="2000" dirty="0" err="1">
                <a:solidFill>
                  <a:prstClr val="black"/>
                </a:solidFill>
                <a:latin typeface="Helvetica"/>
                <a:cs typeface="Helvetica"/>
              </a:rPr>
              <a:t>Facciamo</a:t>
            </a:r>
            <a:r>
              <a:rPr lang="en-US" sz="2000" dirty="0">
                <a:solidFill>
                  <a:prstClr val="black"/>
                </a:solidFill>
                <a:latin typeface="Helvetica"/>
                <a:cs typeface="Helvetica"/>
              </a:rPr>
              <a:t> </a:t>
            </a:r>
            <a:r>
              <a:rPr lang="en-US" sz="2000" dirty="0" err="1">
                <a:solidFill>
                  <a:prstClr val="black"/>
                </a:solidFill>
                <a:latin typeface="Helvetica"/>
                <a:cs typeface="Helvetica"/>
              </a:rPr>
              <a:t>backjumping</a:t>
            </a:r>
            <a:r>
              <a:rPr lang="en-US" sz="2000" dirty="0">
                <a:solidFill>
                  <a:prstClr val="black"/>
                </a:solidFill>
                <a:latin typeface="Helvetica"/>
                <a:cs typeface="Helvetica"/>
              </a:rPr>
              <a:t> </a:t>
            </a:r>
            <a:r>
              <a:rPr lang="en-US" sz="2000" dirty="0" err="1">
                <a:solidFill>
                  <a:prstClr val="black"/>
                </a:solidFill>
                <a:latin typeface="Helvetica"/>
                <a:cs typeface="Helvetica"/>
              </a:rPr>
              <a:t>fino</a:t>
            </a:r>
            <a:r>
              <a:rPr lang="en-US" sz="2000" dirty="0">
                <a:solidFill>
                  <a:prstClr val="black"/>
                </a:solidFill>
                <a:latin typeface="Helvetica"/>
                <a:cs typeface="Helvetica"/>
              </a:rPr>
              <a:t> a V = b e </a:t>
            </a:r>
            <a:r>
              <a:rPr lang="en-US" sz="2000" dirty="0" err="1">
                <a:solidFill>
                  <a:prstClr val="black"/>
                </a:solidFill>
                <a:latin typeface="Helvetica"/>
                <a:cs typeface="Helvetica"/>
              </a:rPr>
              <a:t>proseguiamo</a:t>
            </a:r>
            <a:r>
              <a:rPr lang="en-US" sz="2000" dirty="0">
                <a:solidFill>
                  <a:prstClr val="black"/>
                </a:solidFill>
                <a:latin typeface="Helvetica"/>
                <a:cs typeface="Helvetica"/>
              </a:rPr>
              <a:t> la search con un </a:t>
            </a:r>
            <a:r>
              <a:rPr lang="en-US" sz="2000" dirty="0" err="1">
                <a:solidFill>
                  <a:prstClr val="black"/>
                </a:solidFill>
                <a:latin typeface="Helvetica"/>
                <a:cs typeface="Helvetica"/>
              </a:rPr>
              <a:t>assegnamento</a:t>
            </a:r>
            <a:r>
              <a:rPr lang="en-US" sz="2000" dirty="0">
                <a:solidFill>
                  <a:prstClr val="black"/>
                </a:solidFill>
                <a:latin typeface="Helvetica"/>
                <a:cs typeface="Helvetica"/>
              </a:rPr>
              <a:t> </a:t>
            </a:r>
            <a:r>
              <a:rPr lang="en-US" sz="2000" dirty="0" err="1">
                <a:solidFill>
                  <a:prstClr val="black"/>
                </a:solidFill>
                <a:latin typeface="Helvetica"/>
                <a:cs typeface="Helvetica"/>
              </a:rPr>
              <a:t>diverso</a:t>
            </a:r>
            <a:r>
              <a:rPr lang="en-US" sz="2000" dirty="0">
                <a:solidFill>
                  <a:prstClr val="black"/>
                </a:solidFill>
                <a:latin typeface="Helvetica"/>
                <a:cs typeface="Helvetica"/>
              </a:rPr>
              <a:t> (V = r)</a:t>
            </a:r>
          </a:p>
        </p:txBody>
      </p:sp>
      <p:cxnSp>
        <p:nvCxnSpPr>
          <p:cNvPr id="4" name="Connettore 2 3"/>
          <p:cNvCxnSpPr>
            <a:endCxn id="24" idx="1"/>
          </p:cNvCxnSpPr>
          <p:nvPr/>
        </p:nvCxnSpPr>
        <p:spPr>
          <a:xfrm flipV="1">
            <a:off x="971600" y="3320988"/>
            <a:ext cx="4176464" cy="1044116"/>
          </a:xfrm>
          <a:prstGeom prst="straightConnector1">
            <a:avLst/>
          </a:prstGeom>
          <a:ln w="571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6"/>
          <p:cNvSpPr/>
          <p:nvPr/>
        </p:nvSpPr>
        <p:spPr>
          <a:xfrm>
            <a:off x="5148064" y="3140968"/>
            <a:ext cx="576064" cy="360040"/>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tx1"/>
              </a:solidFill>
              <a:latin typeface="Times New Roman"/>
              <a:cs typeface="Times New Roman"/>
            </a:endParaRPr>
          </a:p>
        </p:txBody>
      </p:sp>
      <p:sp>
        <p:nvSpPr>
          <p:cNvPr id="23" name="CasellaDiTesto 22"/>
          <p:cNvSpPr txBox="1"/>
          <p:nvPr/>
        </p:nvSpPr>
        <p:spPr>
          <a:xfrm>
            <a:off x="8460432" y="4437112"/>
            <a:ext cx="265142" cy="369332"/>
          </a:xfrm>
          <a:prstGeom prst="rect">
            <a:avLst/>
          </a:prstGeom>
          <a:noFill/>
        </p:spPr>
        <p:txBody>
          <a:bodyPr wrap="none" rtlCol="0">
            <a:spAutoFit/>
          </a:bodyPr>
          <a:lstStyle/>
          <a:p>
            <a:r>
              <a:rPr lang="it-IT" dirty="0" err="1"/>
              <a:t>r</a:t>
            </a:r>
            <a:endParaRPr lang="it-IT" dirty="0"/>
          </a:p>
        </p:txBody>
      </p:sp>
      <p:sp>
        <p:nvSpPr>
          <p:cNvPr id="25" name="CasellaDiTesto 24"/>
          <p:cNvSpPr txBox="1"/>
          <p:nvPr/>
        </p:nvSpPr>
        <p:spPr>
          <a:xfrm>
            <a:off x="8748464" y="5301208"/>
            <a:ext cx="288924" cy="369332"/>
          </a:xfrm>
          <a:prstGeom prst="rect">
            <a:avLst/>
          </a:prstGeom>
          <a:noFill/>
        </p:spPr>
        <p:txBody>
          <a:bodyPr wrap="none" rtlCol="0">
            <a:spAutoFit/>
          </a:bodyPr>
          <a:lstStyle/>
          <a:p>
            <a:r>
              <a:rPr lang="it-IT" dirty="0"/>
              <a:t>v</a:t>
            </a:r>
          </a:p>
        </p:txBody>
      </p:sp>
      <p:sp>
        <p:nvSpPr>
          <p:cNvPr id="26" name="CasellaDiTesto 25"/>
          <p:cNvSpPr txBox="1"/>
          <p:nvPr/>
        </p:nvSpPr>
        <p:spPr>
          <a:xfrm>
            <a:off x="7596336" y="6309320"/>
            <a:ext cx="305943" cy="369332"/>
          </a:xfrm>
          <a:prstGeom prst="rect">
            <a:avLst/>
          </a:prstGeom>
          <a:noFill/>
        </p:spPr>
        <p:txBody>
          <a:bodyPr wrap="none" rtlCol="0">
            <a:spAutoFit/>
          </a:bodyPr>
          <a:lstStyle/>
          <a:p>
            <a:r>
              <a:rPr lang="it-IT" dirty="0"/>
              <a:t>b</a:t>
            </a:r>
          </a:p>
        </p:txBody>
      </p:sp>
      <p:sp>
        <p:nvSpPr>
          <p:cNvPr id="27" name="CasellaDiTesto 26"/>
          <p:cNvSpPr txBox="1"/>
          <p:nvPr/>
        </p:nvSpPr>
        <p:spPr>
          <a:xfrm>
            <a:off x="8820472" y="6021288"/>
            <a:ext cx="265142" cy="369332"/>
          </a:xfrm>
          <a:prstGeom prst="rect">
            <a:avLst/>
          </a:prstGeom>
          <a:noFill/>
        </p:spPr>
        <p:txBody>
          <a:bodyPr wrap="none" rtlCol="0">
            <a:spAutoFit/>
          </a:bodyPr>
          <a:lstStyle/>
          <a:p>
            <a:r>
              <a:rPr lang="it-IT" dirty="0" err="1"/>
              <a:t>r</a:t>
            </a:r>
            <a:endParaRPr lang="it-IT" dirty="0"/>
          </a:p>
        </p:txBody>
      </p:sp>
    </p:spTree>
    <p:extLst>
      <p:ext uri="{BB962C8B-B14F-4D97-AF65-F5344CB8AC3E}">
        <p14:creationId xmlns:p14="http://schemas.microsoft.com/office/powerpoint/2010/main" val="115365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 altro approccio: ricerca locale</a:t>
            </a:r>
          </a:p>
        </p:txBody>
      </p:sp>
      <p:sp>
        <p:nvSpPr>
          <p:cNvPr id="3" name="Content Placeholder 2"/>
          <p:cNvSpPr>
            <a:spLocks noGrp="1"/>
          </p:cNvSpPr>
          <p:nvPr>
            <p:ph idx="1"/>
          </p:nvPr>
        </p:nvSpPr>
        <p:spPr/>
        <p:txBody>
          <a:bodyPr/>
          <a:lstStyle/>
          <a:p>
            <a:r>
              <a:rPr lang="en-US"/>
              <a:t>Idea: parto da una configurazione non valida e mi muovo a poco a poco verso una valida</a:t>
            </a:r>
          </a:p>
          <a:p>
            <a:endParaRPr lang="en-US"/>
          </a:p>
          <a:p>
            <a:r>
              <a:rPr lang="en-US"/>
              <a:t>Ricerca locale con euristica min-conflicts: vario il valore di una delle variabili per minimizzare il numero di violazioni di vincoli</a:t>
            </a:r>
          </a:p>
          <a:p>
            <a:r>
              <a:rPr lang="en-US"/>
              <a:t>Es</a:t>
            </a:r>
            <a:r>
              <a:rPr lang="it-IT"/>
              <a:t>: otto regine</a:t>
            </a:r>
            <a:endParaRPr lang="en-US"/>
          </a:p>
          <a:p>
            <a:endParaRPr lang="en-US"/>
          </a:p>
        </p:txBody>
      </p:sp>
      <p:pic>
        <p:nvPicPr>
          <p:cNvPr id="4" name="Picture 3"/>
          <p:cNvPicPr>
            <a:picLocks noChangeAspect="1"/>
          </p:cNvPicPr>
          <p:nvPr/>
        </p:nvPicPr>
        <p:blipFill>
          <a:blip r:embed="rId2"/>
          <a:stretch>
            <a:fillRect/>
          </a:stretch>
        </p:blipFill>
        <p:spPr>
          <a:xfrm>
            <a:off x="431017" y="3492760"/>
            <a:ext cx="2130083" cy="2127035"/>
          </a:xfrm>
          <a:prstGeom prst="rect">
            <a:avLst/>
          </a:prstGeom>
        </p:spPr>
      </p:pic>
      <p:sp>
        <p:nvSpPr>
          <p:cNvPr id="5" name="Right Arrow 4"/>
          <p:cNvSpPr/>
          <p:nvPr/>
        </p:nvSpPr>
        <p:spPr>
          <a:xfrm>
            <a:off x="2796827" y="4212840"/>
            <a:ext cx="648072" cy="64807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671377" y="3501008"/>
            <a:ext cx="2125361" cy="2110537"/>
          </a:xfrm>
          <a:prstGeom prst="rect">
            <a:avLst/>
          </a:prstGeom>
        </p:spPr>
      </p:pic>
      <p:sp>
        <p:nvSpPr>
          <p:cNvPr id="7" name="Right Arrow 6"/>
          <p:cNvSpPr/>
          <p:nvPr/>
        </p:nvSpPr>
        <p:spPr>
          <a:xfrm>
            <a:off x="5903625" y="4212840"/>
            <a:ext cx="648072" cy="64807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6680537" y="3475375"/>
            <a:ext cx="2160860" cy="2161801"/>
          </a:xfrm>
          <a:prstGeom prst="rect">
            <a:avLst/>
          </a:prstGeom>
        </p:spPr>
      </p:pic>
    </p:spTree>
    <p:extLst>
      <p:ext uri="{BB962C8B-B14F-4D97-AF65-F5344CB8AC3E}">
        <p14:creationId xmlns:p14="http://schemas.microsoft.com/office/powerpoint/2010/main" val="155860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Il problema delle otto regine</a:t>
            </a:r>
          </a:p>
        </p:txBody>
      </p:sp>
      <p:sp>
        <p:nvSpPr>
          <p:cNvPr id="9" name="Segnaposto contenuto 8"/>
          <p:cNvSpPr>
            <a:spLocks noGrp="1"/>
          </p:cNvSpPr>
          <p:nvPr>
            <p:ph idx="1"/>
          </p:nvPr>
        </p:nvSpPr>
        <p:spPr>
          <a:xfrm>
            <a:off x="395536" y="1412776"/>
            <a:ext cx="8279904" cy="3168352"/>
          </a:xfrm>
        </p:spPr>
        <p:txBody>
          <a:bodyPr>
            <a:normAutofit/>
          </a:bodyPr>
          <a:lstStyle/>
          <a:p>
            <a:r>
              <a:rPr lang="it-IT" sz="2800" dirty="0">
                <a:solidFill>
                  <a:srgbClr val="1A1A1A"/>
                </a:solidFill>
                <a:latin typeface="ArialMT"/>
              </a:rPr>
              <a:t>È il problema di piazzare 8 regine su una scacchiera 8x8 in modo tale che nessuna possa mangiarne un’altra</a:t>
            </a:r>
          </a:p>
          <a:p>
            <a:r>
              <a:rPr lang="it-IT" sz="2800" dirty="0">
                <a:solidFill>
                  <a:srgbClr val="1A1A1A"/>
                </a:solidFill>
                <a:latin typeface="ArialMT"/>
              </a:rPr>
              <a:t>È un caso specifico del più generale “problema delle </a:t>
            </a:r>
            <a:r>
              <a:rPr lang="it-IT" sz="2800" dirty="0" err="1">
                <a:solidFill>
                  <a:srgbClr val="1A1A1A"/>
                </a:solidFill>
                <a:latin typeface="ArialMT"/>
              </a:rPr>
              <a:t>n</a:t>
            </a:r>
            <a:r>
              <a:rPr lang="it-IT" sz="2800" dirty="0">
                <a:solidFill>
                  <a:srgbClr val="1A1A1A"/>
                </a:solidFill>
                <a:latin typeface="ArialMT"/>
              </a:rPr>
              <a:t> regine”, dove dobbiamo piazzare </a:t>
            </a:r>
            <a:r>
              <a:rPr lang="it-IT" sz="2800" dirty="0" err="1">
                <a:solidFill>
                  <a:srgbClr val="1A1A1A"/>
                </a:solidFill>
                <a:latin typeface="ArialMT"/>
              </a:rPr>
              <a:t>n</a:t>
            </a:r>
            <a:r>
              <a:rPr lang="it-IT" sz="2800" dirty="0">
                <a:solidFill>
                  <a:srgbClr val="1A1A1A"/>
                </a:solidFill>
                <a:latin typeface="ArialMT"/>
              </a:rPr>
              <a:t> regine su una scacchiera </a:t>
            </a:r>
            <a:r>
              <a:rPr lang="it-IT" sz="2800" dirty="0" err="1">
                <a:solidFill>
                  <a:srgbClr val="1A1A1A"/>
                </a:solidFill>
                <a:latin typeface="ArialMT"/>
              </a:rPr>
              <a:t>n×n</a:t>
            </a:r>
            <a:endParaRPr lang="it-IT" sz="3000" dirty="0">
              <a:latin typeface="Helvetica"/>
              <a:cs typeface="Helvetica"/>
            </a:endParaRPr>
          </a:p>
        </p:txBody>
      </p:sp>
    </p:spTree>
    <p:extLst>
      <p:ext uri="{BB962C8B-B14F-4D97-AF65-F5344CB8AC3E}">
        <p14:creationId xmlns:p14="http://schemas.microsoft.com/office/powerpoint/2010/main" val="1368668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Configurazione 1</a:t>
            </a:r>
          </a:p>
        </p:txBody>
      </p:sp>
      <p:pic>
        <p:nvPicPr>
          <p:cNvPr id="7" name="Picture 3"/>
          <p:cNvPicPr>
            <a:picLocks noChangeAspect="1"/>
          </p:cNvPicPr>
          <p:nvPr/>
        </p:nvPicPr>
        <p:blipFill>
          <a:blip r:embed="rId2"/>
          <a:stretch>
            <a:fillRect/>
          </a:stretch>
        </p:blipFill>
        <p:spPr>
          <a:xfrm>
            <a:off x="755576" y="1916832"/>
            <a:ext cx="4357007" cy="4350772"/>
          </a:xfrm>
          <a:prstGeom prst="rect">
            <a:avLst/>
          </a:prstGeom>
        </p:spPr>
      </p:pic>
      <p:sp>
        <p:nvSpPr>
          <p:cNvPr id="8" name="Fumetto 1 7"/>
          <p:cNvSpPr/>
          <p:nvPr/>
        </p:nvSpPr>
        <p:spPr>
          <a:xfrm>
            <a:off x="5292080" y="1196752"/>
            <a:ext cx="3168352" cy="2952328"/>
          </a:xfrm>
          <a:prstGeom prst="wedgeRectCallout">
            <a:avLst>
              <a:gd name="adj1" fmla="val -57561"/>
              <a:gd name="adj2" fmla="val 109293"/>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it-IT" dirty="0">
                <a:solidFill>
                  <a:prstClr val="black"/>
                </a:solidFill>
                <a:latin typeface="Helvetica"/>
                <a:cs typeface="Helvetica"/>
              </a:rPr>
              <a:t>Questa regina è sotto attacco lungo la diagonale. La dobbiamo spostare. Gli spostamenti sono organizzati lungo la colonna. La regina in qualunque posizione rimane comunque sotto attacco. Scegliamo quella col minore numero di attacchi a partire dall’alto.</a:t>
            </a:r>
          </a:p>
        </p:txBody>
      </p:sp>
    </p:spTree>
    <p:extLst>
      <p:ext uri="{BB962C8B-B14F-4D97-AF65-F5344CB8AC3E}">
        <p14:creationId xmlns:p14="http://schemas.microsoft.com/office/powerpoint/2010/main" val="27953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Es</a:t>
            </a:r>
            <a:r>
              <a:rPr lang="en-US"/>
              <a:t>: </a:t>
            </a:r>
            <a:r>
              <a:rPr lang="en-US" err="1"/>
              <a:t>colorare</a:t>
            </a:r>
            <a:r>
              <a:rPr lang="en-US"/>
              <a:t> la </a:t>
            </a:r>
            <a:r>
              <a:rPr lang="en-US" err="1"/>
              <a:t>mappa</a:t>
            </a:r>
            <a:r>
              <a:rPr lang="en-US"/>
              <a:t> </a:t>
            </a:r>
            <a:r>
              <a:rPr lang="en-US" err="1"/>
              <a:t>dell’Australia</a:t>
            </a:r>
            <a:endParaRPr lang="en-US"/>
          </a:p>
        </p:txBody>
      </p:sp>
      <p:pic>
        <p:nvPicPr>
          <p:cNvPr id="4" name="Picture 3"/>
          <p:cNvPicPr>
            <a:picLocks noChangeAspect="1"/>
          </p:cNvPicPr>
          <p:nvPr/>
        </p:nvPicPr>
        <p:blipFill>
          <a:blip r:embed="rId2"/>
          <a:stretch>
            <a:fillRect/>
          </a:stretch>
        </p:blipFill>
        <p:spPr>
          <a:xfrm>
            <a:off x="2990858" y="980728"/>
            <a:ext cx="6153142" cy="5226253"/>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4864"/>
                <a:ext cx="3538736" cy="4981300"/>
              </a:xfrm>
            </p:spPr>
            <p:txBody>
              <a:bodyPr/>
              <a:lstStyle/>
              <a:p>
                <a:r>
                  <a:rPr lang="en-US"/>
                  <a:t>Variabili:</a:t>
                </a:r>
              </a:p>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X</m:t>
                      </m:r>
                      <m:r>
                        <a:rPr lang="en-US">
                          <a:latin typeface="Cambria Math" panose="02040503050406030204" pitchFamily="18" charset="0"/>
                        </a:rPr>
                        <m:t>= </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𝑊𝐴</m:t>
                          </m:r>
                          <m:r>
                            <a:rPr lang="en-US" b="0" i="1" smtClean="0">
                              <a:latin typeface="Cambria Math" panose="02040503050406030204" pitchFamily="18" charset="0"/>
                            </a:rPr>
                            <m:t>, </m:t>
                          </m:r>
                          <m:r>
                            <a:rPr lang="en-US" b="0" i="1" smtClean="0">
                              <a:latin typeface="Cambria Math" panose="02040503050406030204" pitchFamily="18" charset="0"/>
                            </a:rPr>
                            <m:t>𝑁𝑇</m:t>
                          </m:r>
                          <m:r>
                            <a:rPr lang="en-US" b="0" i="1" smtClean="0">
                              <a:latin typeface="Cambria Math" panose="02040503050406030204" pitchFamily="18" charset="0"/>
                            </a:rPr>
                            <m:t>, </m:t>
                          </m:r>
                          <m:r>
                            <a:rPr lang="en-US" b="0" i="1" smtClean="0">
                              <a:latin typeface="Cambria Math" panose="02040503050406030204" pitchFamily="18" charset="0"/>
                            </a:rPr>
                            <m:t>𝑄</m:t>
                          </m:r>
                          <m:r>
                            <a:rPr lang="en-US" b="0" i="1" smtClean="0">
                              <a:latin typeface="Cambria Math" panose="02040503050406030204" pitchFamily="18" charset="0"/>
                            </a:rPr>
                            <m:t>, </m:t>
                          </m:r>
                          <m:r>
                            <a:rPr lang="en-US" b="0" i="1" smtClean="0">
                              <a:latin typeface="Cambria Math" panose="02040503050406030204" pitchFamily="18" charset="0"/>
                            </a:rPr>
                            <m:t>𝑆𝐴</m:t>
                          </m:r>
                          <m:r>
                            <a:rPr lang="en-US" b="0" i="1" smtClean="0">
                              <a:latin typeface="Cambria Math" panose="02040503050406030204" pitchFamily="18" charset="0"/>
                            </a:rPr>
                            <m:t>, </m:t>
                          </m:r>
                          <m:r>
                            <a:rPr lang="en-US" b="0" i="1" smtClean="0">
                              <a:latin typeface="Cambria Math" panose="02040503050406030204" pitchFamily="18" charset="0"/>
                            </a:rPr>
                            <m:t>𝑁𝑆</m:t>
                          </m:r>
                          <m:r>
                            <a:rPr lang="en-US" b="0" i="1" smtClean="0">
                              <a:latin typeface="Cambria Math" panose="02040503050406030204" pitchFamily="18" charset="0"/>
                            </a:rPr>
                            <m:t>, </m:t>
                          </m:r>
                          <m:r>
                            <a:rPr lang="en-US" b="0" i="1" smtClean="0">
                              <a:latin typeface="Cambria Math" panose="02040503050406030204" pitchFamily="18" charset="0"/>
                            </a:rPr>
                            <m:t>𝑉</m:t>
                          </m:r>
                          <m:r>
                            <a:rPr lang="en-US" b="0" i="1" smtClean="0">
                              <a:latin typeface="Cambria Math" panose="02040503050406030204" pitchFamily="18" charset="0"/>
                            </a:rPr>
                            <m:t>, </m:t>
                          </m:r>
                          <m:r>
                            <a:rPr lang="en-US" b="0" i="1" smtClean="0">
                              <a:latin typeface="Cambria Math" panose="02040503050406030204" pitchFamily="18" charset="0"/>
                            </a:rPr>
                            <m:t>𝑇</m:t>
                          </m:r>
                        </m:e>
                      </m:d>
                    </m:oMath>
                  </m:oMathPara>
                </a14:m>
                <a:endParaRPr lang="en-US"/>
              </a:p>
              <a:p>
                <a:endParaRPr lang="en-US"/>
              </a:p>
              <a:p>
                <a:r>
                  <a:rPr lang="en-US" err="1"/>
                  <a:t>Dominio</a:t>
                </a:r>
                <a:r>
                  <a:rPr lang="en-US"/>
                  <a:t>:</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a:latin typeface="Cambria Math" panose="02040503050406030204" pitchFamily="18" charset="0"/>
                            </a:rPr>
                            <m:t>D</m:t>
                          </m:r>
                        </m:e>
                        <m:sub>
                          <m:r>
                            <m:rPr>
                              <m:sty m:val="p"/>
                            </m:rPr>
                            <a:rPr lang="en-US" b="0" i="0" smtClean="0">
                              <a:latin typeface="Cambria Math" panose="02040503050406030204" pitchFamily="18" charset="0"/>
                            </a:rPr>
                            <m:t>i</m:t>
                          </m:r>
                        </m:sub>
                      </m:sSub>
                      <m:r>
                        <a:rPr lang="en-US">
                          <a:latin typeface="Cambria Math" panose="02040503050406030204" pitchFamily="18" charset="0"/>
                        </a:rPr>
                        <m:t>= </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𝑏</m:t>
                          </m:r>
                        </m:e>
                      </m:d>
                    </m:oMath>
                  </m:oMathPara>
                </a14:m>
                <a:endParaRPr lang="en-US"/>
              </a:p>
              <a:p>
                <a:endParaRPr lang="en-US"/>
              </a:p>
              <a:p>
                <a:r>
                  <a:rPr lang="en-US" err="1"/>
                  <a:t>Vincoli</a:t>
                </a:r>
                <a:r>
                  <a:rPr lang="en-US"/>
                  <a:t>:</a:t>
                </a:r>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SA</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𝑊𝐴</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𝑁𝑇</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𝑁𝑆</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𝑊𝐴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𝑁𝑆</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m:oMathPara>
                </a14:m>
                <a:endParaRPr lang="en-US"/>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4864"/>
                <a:ext cx="3538736" cy="4981300"/>
              </a:xfrm>
              <a:blipFill rotWithShape="1">
                <a:blip r:embed="rId3"/>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004995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Configurazione 2</a:t>
            </a:r>
          </a:p>
        </p:txBody>
      </p:sp>
      <p:pic>
        <p:nvPicPr>
          <p:cNvPr id="9" name="Picture 5"/>
          <p:cNvPicPr>
            <a:picLocks noChangeAspect="1"/>
          </p:cNvPicPr>
          <p:nvPr/>
        </p:nvPicPr>
        <p:blipFill>
          <a:blip r:embed="rId2"/>
          <a:stretch>
            <a:fillRect/>
          </a:stretch>
        </p:blipFill>
        <p:spPr>
          <a:xfrm>
            <a:off x="755576" y="1916832"/>
            <a:ext cx="4320480" cy="4290345"/>
          </a:xfrm>
          <a:prstGeom prst="rect">
            <a:avLst/>
          </a:prstGeom>
        </p:spPr>
      </p:pic>
      <p:sp>
        <p:nvSpPr>
          <p:cNvPr id="8" name="Fumetto 1 7"/>
          <p:cNvSpPr/>
          <p:nvPr/>
        </p:nvSpPr>
        <p:spPr>
          <a:xfrm>
            <a:off x="5292080" y="1412776"/>
            <a:ext cx="3168352" cy="3816424"/>
          </a:xfrm>
          <a:prstGeom prst="wedgeRectCallout">
            <a:avLst>
              <a:gd name="adj1" fmla="val -94306"/>
              <a:gd name="adj2" fmla="val 2042"/>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it-IT" dirty="0">
                <a:solidFill>
                  <a:prstClr val="black"/>
                </a:solidFill>
                <a:latin typeface="Helvetica"/>
                <a:cs typeface="Helvetica"/>
              </a:rPr>
              <a:t>Controlliamo le altre regine, colonna per colonna, da destra a sinistra. La seconda regina è a posto: non ci sono attacchi. La terza, invece, è sotto attacco proprio da quella che abbiamo sposato al turno precedente. Controlliamo le altre posizioni della terza colonna e ne scopriamo una senza attacchi. Spostiamo la terza regina lì.</a:t>
            </a:r>
          </a:p>
        </p:txBody>
      </p:sp>
    </p:spTree>
    <p:extLst>
      <p:ext uri="{BB962C8B-B14F-4D97-AF65-F5344CB8AC3E}">
        <p14:creationId xmlns:p14="http://schemas.microsoft.com/office/powerpoint/2010/main" val="132890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Configurazione 3</a:t>
            </a:r>
          </a:p>
        </p:txBody>
      </p:sp>
      <p:pic>
        <p:nvPicPr>
          <p:cNvPr id="7" name="Picture 7"/>
          <p:cNvPicPr>
            <a:picLocks noChangeAspect="1"/>
          </p:cNvPicPr>
          <p:nvPr/>
        </p:nvPicPr>
        <p:blipFill>
          <a:blip r:embed="rId2"/>
          <a:stretch>
            <a:fillRect/>
          </a:stretch>
        </p:blipFill>
        <p:spPr>
          <a:xfrm>
            <a:off x="757425" y="1916832"/>
            <a:ext cx="4246623" cy="4248472"/>
          </a:xfrm>
          <a:prstGeom prst="rect">
            <a:avLst/>
          </a:prstGeom>
        </p:spPr>
      </p:pic>
      <p:sp>
        <p:nvSpPr>
          <p:cNvPr id="8" name="Fumetto 1 7"/>
          <p:cNvSpPr/>
          <p:nvPr/>
        </p:nvSpPr>
        <p:spPr>
          <a:xfrm>
            <a:off x="5508104" y="1412776"/>
            <a:ext cx="3168352" cy="3816424"/>
          </a:xfrm>
          <a:prstGeom prst="wedgeRectCallout">
            <a:avLst>
              <a:gd name="adj1" fmla="val -67026"/>
              <a:gd name="adj2" fmla="val -29391"/>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it-IT" dirty="0">
                <a:solidFill>
                  <a:prstClr val="black"/>
                </a:solidFill>
                <a:latin typeface="Helvetica"/>
                <a:cs typeface="Helvetica"/>
              </a:rPr>
              <a:t>Con questo spostamento abbiamo risolto il problema.</a:t>
            </a:r>
            <a:br>
              <a:rPr lang="it-IT" dirty="0">
                <a:solidFill>
                  <a:prstClr val="black"/>
                </a:solidFill>
                <a:latin typeface="Helvetica"/>
                <a:cs typeface="Helvetica"/>
              </a:rPr>
            </a:br>
            <a:r>
              <a:rPr lang="it-IT" dirty="0">
                <a:solidFill>
                  <a:prstClr val="black"/>
                </a:solidFill>
                <a:latin typeface="Helvetica"/>
                <a:cs typeface="Helvetica"/>
              </a:rPr>
              <a:t>L’algoritmo controlla tutte le regine e vede che nessuna è sotto attacco.</a:t>
            </a:r>
          </a:p>
          <a:p>
            <a:pPr algn="just"/>
            <a:r>
              <a:rPr lang="it-IT" dirty="0">
                <a:solidFill>
                  <a:prstClr val="black"/>
                </a:solidFill>
                <a:latin typeface="Helvetica"/>
                <a:cs typeface="Helvetica"/>
              </a:rPr>
              <a:t>Il primo spostamento poteva sembrare inutile, visto che il numero di attacchi subiti dalla prima regina non variava (sempre 1), ma ha iniziato un meccanismo di ricerca che ha portato alla soluzione finale.</a:t>
            </a:r>
          </a:p>
        </p:txBody>
      </p:sp>
    </p:spTree>
    <p:extLst>
      <p:ext uri="{BB962C8B-B14F-4D97-AF65-F5344CB8AC3E}">
        <p14:creationId xmlns:p14="http://schemas.microsoft.com/office/powerpoint/2010/main" val="133657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99392"/>
            <a:ext cx="8229600" cy="1143000"/>
          </a:xfrm>
        </p:spPr>
        <p:txBody>
          <a:bodyPr/>
          <a:lstStyle/>
          <a:p>
            <a:r>
              <a:rPr lang="it-IT" dirty="0">
                <a:latin typeface="Helvetica"/>
                <a:cs typeface="Helvetica"/>
              </a:rPr>
              <a:t>Esercizio</a:t>
            </a:r>
          </a:p>
        </p:txBody>
      </p:sp>
      <p:sp>
        <p:nvSpPr>
          <p:cNvPr id="9" name="Segnaposto contenuto 8"/>
          <p:cNvSpPr>
            <a:spLocks noGrp="1"/>
          </p:cNvSpPr>
          <p:nvPr>
            <p:ph idx="1"/>
          </p:nvPr>
        </p:nvSpPr>
        <p:spPr>
          <a:xfrm>
            <a:off x="395536" y="836712"/>
            <a:ext cx="8279904" cy="1008112"/>
          </a:xfrm>
        </p:spPr>
        <p:txBody>
          <a:bodyPr>
            <a:normAutofit/>
          </a:bodyPr>
          <a:lstStyle/>
          <a:p>
            <a:r>
              <a:rPr lang="it-IT" sz="2800" dirty="0">
                <a:latin typeface="Helvetica"/>
                <a:cs typeface="Helvetica"/>
              </a:rPr>
              <a:t>Risolvere il problema della colorazione (RGB) del seguente grafo:</a:t>
            </a:r>
            <a:endParaRPr lang="it-IT" sz="2800" dirty="0">
              <a:solidFill>
                <a:srgbClr val="1A1A1A"/>
              </a:solidFill>
              <a:latin typeface="Helvetica"/>
              <a:cs typeface="Helvetica"/>
            </a:endParaRPr>
          </a:p>
        </p:txBody>
      </p:sp>
      <p:pic>
        <p:nvPicPr>
          <p:cNvPr id="3" name="Immagine 2" descr="Screen Shot 2020-04-06 at 2.10.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916832"/>
            <a:ext cx="6248400" cy="4711700"/>
          </a:xfrm>
          <a:prstGeom prst="rect">
            <a:avLst/>
          </a:prstGeom>
        </p:spPr>
      </p:pic>
    </p:spTree>
    <p:extLst>
      <p:ext uri="{BB962C8B-B14F-4D97-AF65-F5344CB8AC3E}">
        <p14:creationId xmlns:p14="http://schemas.microsoft.com/office/powerpoint/2010/main" val="437257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descr="Screen Shot 2020-04-06 at 2.10.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916832"/>
            <a:ext cx="6248400" cy="4711700"/>
          </a:xfrm>
          <a:prstGeom prst="rect">
            <a:avLst/>
          </a:prstGeom>
        </p:spPr>
      </p:pic>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99392"/>
            <a:ext cx="8229600" cy="1143000"/>
          </a:xfrm>
        </p:spPr>
        <p:txBody>
          <a:bodyPr/>
          <a:lstStyle/>
          <a:p>
            <a:r>
              <a:rPr lang="it-IT" dirty="0">
                <a:latin typeface="Helvetica"/>
                <a:cs typeface="Helvetica"/>
              </a:rPr>
              <a:t>Da quale variabile iniziare?</a:t>
            </a:r>
          </a:p>
        </p:txBody>
      </p:sp>
      <p:sp>
        <p:nvSpPr>
          <p:cNvPr id="9" name="Segnaposto contenuto 8"/>
          <p:cNvSpPr>
            <a:spLocks noGrp="1"/>
          </p:cNvSpPr>
          <p:nvPr>
            <p:ph idx="1"/>
          </p:nvPr>
        </p:nvSpPr>
        <p:spPr>
          <a:xfrm>
            <a:off x="395536" y="836712"/>
            <a:ext cx="8279904" cy="1296144"/>
          </a:xfrm>
        </p:spPr>
        <p:txBody>
          <a:bodyPr>
            <a:normAutofit fontScale="92500"/>
          </a:bodyPr>
          <a:lstStyle/>
          <a:p>
            <a:r>
              <a:rPr lang="it-IT" sz="2800" dirty="0">
                <a:latin typeface="Helvetica"/>
                <a:cs typeface="Helvetica"/>
              </a:rPr>
              <a:t>Minimum </a:t>
            </a:r>
            <a:r>
              <a:rPr lang="it-IT" sz="2800" dirty="0" err="1">
                <a:latin typeface="Helvetica"/>
                <a:cs typeface="Helvetica"/>
              </a:rPr>
              <a:t>Remaining</a:t>
            </a:r>
            <a:r>
              <a:rPr lang="it-IT" sz="2800" dirty="0">
                <a:latin typeface="Helvetica"/>
                <a:cs typeface="Helvetica"/>
              </a:rPr>
              <a:t> </a:t>
            </a:r>
            <a:r>
              <a:rPr lang="it-IT" sz="2800" dirty="0" err="1">
                <a:latin typeface="Helvetica"/>
                <a:cs typeface="Helvetica"/>
              </a:rPr>
              <a:t>Values</a:t>
            </a:r>
            <a:r>
              <a:rPr lang="it-IT" sz="2800" dirty="0">
                <a:latin typeface="Helvetica"/>
                <a:cs typeface="Helvetica"/>
              </a:rPr>
              <a:t> non ci aiuta: tutte le variabili ne hanno 3. L’euristica di grado (</a:t>
            </a:r>
            <a:r>
              <a:rPr lang="it-IT" sz="2800" dirty="0" err="1">
                <a:latin typeface="Helvetica"/>
                <a:cs typeface="Helvetica"/>
              </a:rPr>
              <a:t>Degree</a:t>
            </a:r>
            <a:r>
              <a:rPr lang="it-IT" sz="2800" dirty="0">
                <a:latin typeface="Helvetica"/>
                <a:cs typeface="Helvetica"/>
              </a:rPr>
              <a:t>) indica H, che ha il numero massimo di vincoli (5).</a:t>
            </a:r>
            <a:endParaRPr lang="it-IT" sz="2800" dirty="0">
              <a:solidFill>
                <a:srgbClr val="1A1A1A"/>
              </a:solidFill>
              <a:latin typeface="Helvetica"/>
              <a:cs typeface="Helvetica"/>
            </a:endParaRPr>
          </a:p>
        </p:txBody>
      </p:sp>
    </p:spTree>
    <p:extLst>
      <p:ext uri="{BB962C8B-B14F-4D97-AF65-F5344CB8AC3E}">
        <p14:creationId xmlns:p14="http://schemas.microsoft.com/office/powerpoint/2010/main" val="991145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descr="Screen Shot 2020-04-06 at 2.10.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916832"/>
            <a:ext cx="6248400" cy="4711700"/>
          </a:xfrm>
          <a:prstGeom prst="rect">
            <a:avLst/>
          </a:prstGeom>
        </p:spPr>
      </p:pic>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99392"/>
            <a:ext cx="8229600" cy="1143000"/>
          </a:xfrm>
        </p:spPr>
        <p:txBody>
          <a:bodyPr/>
          <a:lstStyle/>
          <a:p>
            <a:r>
              <a:rPr lang="it-IT" dirty="0">
                <a:latin typeface="Helvetica"/>
                <a:cs typeface="Helvetica"/>
              </a:rPr>
              <a:t>Stabiliamo un ordinamento</a:t>
            </a:r>
          </a:p>
        </p:txBody>
      </p:sp>
      <p:sp>
        <p:nvSpPr>
          <p:cNvPr id="9" name="Segnaposto contenuto 8"/>
          <p:cNvSpPr>
            <a:spLocks noGrp="1"/>
          </p:cNvSpPr>
          <p:nvPr>
            <p:ph idx="1"/>
          </p:nvPr>
        </p:nvSpPr>
        <p:spPr>
          <a:xfrm>
            <a:off x="395536" y="836712"/>
            <a:ext cx="8279904" cy="1296144"/>
          </a:xfrm>
        </p:spPr>
        <p:txBody>
          <a:bodyPr>
            <a:normAutofit/>
          </a:bodyPr>
          <a:lstStyle/>
          <a:p>
            <a:r>
              <a:rPr lang="it-IT" sz="2800" dirty="0">
                <a:latin typeface="Helvetica"/>
                <a:cs typeface="Helvetica"/>
              </a:rPr>
              <a:t>Tra i colori/valori: (</a:t>
            </a:r>
            <a:r>
              <a:rPr lang="it-IT" sz="2800" dirty="0" err="1">
                <a:latin typeface="Helvetica"/>
                <a:cs typeface="Helvetica"/>
              </a:rPr>
              <a:t>R</a:t>
            </a:r>
            <a:r>
              <a:rPr lang="it-IT" sz="2800" dirty="0">
                <a:latin typeface="Helvetica"/>
                <a:cs typeface="Helvetica"/>
              </a:rPr>
              <a:t>, G, B)</a:t>
            </a:r>
          </a:p>
          <a:p>
            <a:r>
              <a:rPr lang="it-IT" sz="2800" dirty="0">
                <a:solidFill>
                  <a:srgbClr val="1A1A1A"/>
                </a:solidFill>
                <a:latin typeface="Helvetica"/>
                <a:cs typeface="Helvetica"/>
              </a:rPr>
              <a:t>Tra i nodi/variabili: (H, A</a:t>
            </a:r>
            <a:r>
              <a:rPr lang="it-IT" sz="2800" baseline="-25000" dirty="0">
                <a:solidFill>
                  <a:srgbClr val="1A1A1A"/>
                </a:solidFill>
                <a:latin typeface="Helvetica"/>
                <a:cs typeface="Helvetica"/>
              </a:rPr>
              <a:t>1</a:t>
            </a:r>
            <a:r>
              <a:rPr lang="it-IT" sz="2800" dirty="0">
                <a:solidFill>
                  <a:srgbClr val="1A1A1A"/>
                </a:solidFill>
                <a:latin typeface="Helvetica"/>
                <a:cs typeface="Helvetica"/>
              </a:rPr>
              <a:t>, A</a:t>
            </a:r>
            <a:r>
              <a:rPr lang="it-IT" sz="2800" baseline="-25000" dirty="0">
                <a:solidFill>
                  <a:srgbClr val="1A1A1A"/>
                </a:solidFill>
                <a:latin typeface="Helvetica"/>
                <a:cs typeface="Helvetica"/>
              </a:rPr>
              <a:t>2</a:t>
            </a:r>
            <a:r>
              <a:rPr lang="it-IT" sz="2800" dirty="0">
                <a:solidFill>
                  <a:srgbClr val="1A1A1A"/>
                </a:solidFill>
                <a:latin typeface="Helvetica"/>
                <a:cs typeface="Helvetica"/>
              </a:rPr>
              <a:t>, A</a:t>
            </a:r>
            <a:r>
              <a:rPr lang="it-IT" sz="2800" baseline="-25000" dirty="0">
                <a:solidFill>
                  <a:srgbClr val="1A1A1A"/>
                </a:solidFill>
                <a:latin typeface="Helvetica"/>
                <a:cs typeface="Helvetica"/>
              </a:rPr>
              <a:t>3</a:t>
            </a:r>
            <a:r>
              <a:rPr lang="it-IT" sz="2800" dirty="0">
                <a:solidFill>
                  <a:srgbClr val="1A1A1A"/>
                </a:solidFill>
                <a:latin typeface="Helvetica"/>
                <a:cs typeface="Helvetica"/>
              </a:rPr>
              <a:t>, A</a:t>
            </a:r>
            <a:r>
              <a:rPr lang="it-IT" sz="2800" baseline="-25000" dirty="0">
                <a:solidFill>
                  <a:srgbClr val="1A1A1A"/>
                </a:solidFill>
                <a:latin typeface="Helvetica"/>
                <a:cs typeface="Helvetica"/>
              </a:rPr>
              <a:t>4</a:t>
            </a:r>
            <a:r>
              <a:rPr lang="it-IT" sz="2800" dirty="0">
                <a:solidFill>
                  <a:srgbClr val="1A1A1A"/>
                </a:solidFill>
                <a:latin typeface="Helvetica"/>
                <a:cs typeface="Helvetica"/>
              </a:rPr>
              <a:t>, T, F</a:t>
            </a:r>
            <a:r>
              <a:rPr lang="it-IT" sz="2800" baseline="-25000" dirty="0">
                <a:solidFill>
                  <a:srgbClr val="1A1A1A"/>
                </a:solidFill>
                <a:latin typeface="Helvetica"/>
                <a:cs typeface="Helvetica"/>
              </a:rPr>
              <a:t>1</a:t>
            </a:r>
            <a:r>
              <a:rPr lang="it-IT" sz="2800" dirty="0">
                <a:solidFill>
                  <a:srgbClr val="1A1A1A"/>
                </a:solidFill>
                <a:latin typeface="Helvetica"/>
                <a:cs typeface="Helvetica"/>
              </a:rPr>
              <a:t>, F</a:t>
            </a:r>
            <a:r>
              <a:rPr lang="it-IT" sz="2800" baseline="-25000" dirty="0">
                <a:solidFill>
                  <a:srgbClr val="1A1A1A"/>
                </a:solidFill>
                <a:latin typeface="Helvetica"/>
                <a:cs typeface="Helvetica"/>
              </a:rPr>
              <a:t>2</a:t>
            </a:r>
            <a:r>
              <a:rPr lang="it-IT" sz="2800" dirty="0">
                <a:solidFill>
                  <a:srgbClr val="1A1A1A"/>
                </a:solidFill>
                <a:latin typeface="Helvetica"/>
                <a:cs typeface="Helvetica"/>
              </a:rPr>
              <a:t>)</a:t>
            </a:r>
          </a:p>
        </p:txBody>
      </p:sp>
      <p:sp>
        <p:nvSpPr>
          <p:cNvPr id="7" name="Ovale 6"/>
          <p:cNvSpPr/>
          <p:nvPr/>
        </p:nvSpPr>
        <p:spPr>
          <a:xfrm>
            <a:off x="3707904" y="3861048"/>
            <a:ext cx="792088" cy="864096"/>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CasellaDiTesto 7"/>
          <p:cNvSpPr txBox="1"/>
          <p:nvPr/>
        </p:nvSpPr>
        <p:spPr>
          <a:xfrm>
            <a:off x="4283968" y="3573016"/>
            <a:ext cx="265142" cy="369332"/>
          </a:xfrm>
          <a:prstGeom prst="rect">
            <a:avLst/>
          </a:prstGeom>
          <a:noFill/>
        </p:spPr>
        <p:txBody>
          <a:bodyPr wrap="none" rtlCol="0">
            <a:spAutoFit/>
          </a:bodyPr>
          <a:lstStyle/>
          <a:p>
            <a:r>
              <a:rPr lang="it-IT" dirty="0" err="1"/>
              <a:t>r</a:t>
            </a:r>
            <a:endParaRPr lang="it-IT" dirty="0"/>
          </a:p>
        </p:txBody>
      </p:sp>
    </p:spTree>
    <p:extLst>
      <p:ext uri="{BB962C8B-B14F-4D97-AF65-F5344CB8AC3E}">
        <p14:creationId xmlns:p14="http://schemas.microsoft.com/office/powerpoint/2010/main" val="1885158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descr="Screen Shot 2020-04-06 at 2.10.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916832"/>
            <a:ext cx="6248400" cy="4711700"/>
          </a:xfrm>
          <a:prstGeom prst="rect">
            <a:avLst/>
          </a:prstGeom>
        </p:spPr>
      </p:pic>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99392"/>
            <a:ext cx="8229600" cy="1143000"/>
          </a:xfrm>
        </p:spPr>
        <p:txBody>
          <a:bodyPr/>
          <a:lstStyle/>
          <a:p>
            <a:r>
              <a:rPr lang="it-IT" dirty="0">
                <a:latin typeface="Helvetica"/>
                <a:cs typeface="Helvetica"/>
              </a:rPr>
              <a:t>Usiamo la consistenza d’arco</a:t>
            </a:r>
            <a:r>
              <a:rPr lang="mr-IN" dirty="0">
                <a:latin typeface="Helvetica"/>
                <a:cs typeface="Helvetica"/>
              </a:rPr>
              <a:t>…</a:t>
            </a:r>
            <a:endParaRPr lang="it-IT" dirty="0">
              <a:latin typeface="Helvetica"/>
              <a:cs typeface="Helvetica"/>
            </a:endParaRPr>
          </a:p>
        </p:txBody>
      </p:sp>
      <p:sp>
        <p:nvSpPr>
          <p:cNvPr id="9" name="Segnaposto contenuto 8"/>
          <p:cNvSpPr>
            <a:spLocks noGrp="1"/>
          </p:cNvSpPr>
          <p:nvPr>
            <p:ph idx="1"/>
          </p:nvPr>
        </p:nvSpPr>
        <p:spPr>
          <a:xfrm>
            <a:off x="395536" y="836712"/>
            <a:ext cx="8279904" cy="1296144"/>
          </a:xfrm>
        </p:spPr>
        <p:txBody>
          <a:bodyPr>
            <a:normAutofit/>
          </a:bodyPr>
          <a:lstStyle/>
          <a:p>
            <a:r>
              <a:rPr lang="mr-IN" sz="2800" dirty="0">
                <a:latin typeface="Helvetica"/>
                <a:cs typeface="Helvetica"/>
              </a:rPr>
              <a:t>…</a:t>
            </a:r>
            <a:r>
              <a:rPr lang="it-IT" sz="2800" dirty="0">
                <a:latin typeface="Helvetica"/>
                <a:cs typeface="Helvetica"/>
              </a:rPr>
              <a:t>per rendere la </a:t>
            </a:r>
            <a:r>
              <a:rPr lang="it-IT" sz="2800" dirty="0" err="1">
                <a:latin typeface="Helvetica"/>
                <a:cs typeface="Helvetica"/>
              </a:rPr>
              <a:t>search</a:t>
            </a:r>
            <a:r>
              <a:rPr lang="it-IT" sz="2800" dirty="0">
                <a:latin typeface="Helvetica"/>
                <a:cs typeface="Helvetica"/>
              </a:rPr>
              <a:t> più efficiente.</a:t>
            </a:r>
          </a:p>
          <a:p>
            <a:r>
              <a:rPr lang="it-IT" sz="2800" dirty="0">
                <a:solidFill>
                  <a:srgbClr val="1A1A1A"/>
                </a:solidFill>
                <a:latin typeface="Helvetica"/>
                <a:cs typeface="Helvetica"/>
              </a:rPr>
              <a:t>A  A</a:t>
            </a:r>
            <a:r>
              <a:rPr lang="it-IT" sz="2800" baseline="-25000" dirty="0">
                <a:solidFill>
                  <a:srgbClr val="1A1A1A"/>
                </a:solidFill>
                <a:latin typeface="Helvetica"/>
                <a:cs typeface="Helvetica"/>
              </a:rPr>
              <a:t>1</a:t>
            </a:r>
            <a:r>
              <a:rPr lang="it-IT" sz="2800" dirty="0">
                <a:solidFill>
                  <a:srgbClr val="1A1A1A"/>
                </a:solidFill>
                <a:latin typeface="Helvetica"/>
                <a:cs typeface="Helvetica"/>
              </a:rPr>
              <a:t> assegniamo un colore che rispetti A</a:t>
            </a:r>
            <a:r>
              <a:rPr lang="it-IT" sz="2800" baseline="-25000" dirty="0">
                <a:solidFill>
                  <a:srgbClr val="1A1A1A"/>
                </a:solidFill>
                <a:latin typeface="Helvetica"/>
                <a:cs typeface="Helvetica"/>
              </a:rPr>
              <a:t>1</a:t>
            </a:r>
            <a:r>
              <a:rPr lang="it-IT" sz="2800" dirty="0">
                <a:solidFill>
                  <a:srgbClr val="1A1A1A"/>
                </a:solidFill>
                <a:latin typeface="Helvetica"/>
                <a:cs typeface="Helvetica"/>
              </a:rPr>
              <a:t>≠H</a:t>
            </a:r>
          </a:p>
        </p:txBody>
      </p:sp>
      <p:sp>
        <p:nvSpPr>
          <p:cNvPr id="7" name="Ovale 6"/>
          <p:cNvSpPr/>
          <p:nvPr/>
        </p:nvSpPr>
        <p:spPr>
          <a:xfrm>
            <a:off x="3707904" y="3861048"/>
            <a:ext cx="792088" cy="864096"/>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Ovale 7"/>
          <p:cNvSpPr/>
          <p:nvPr/>
        </p:nvSpPr>
        <p:spPr>
          <a:xfrm>
            <a:off x="1763688" y="2060848"/>
            <a:ext cx="864096" cy="864096"/>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CasellaDiTesto 9"/>
          <p:cNvSpPr txBox="1"/>
          <p:nvPr/>
        </p:nvSpPr>
        <p:spPr>
          <a:xfrm>
            <a:off x="4283968" y="3573016"/>
            <a:ext cx="265142" cy="369332"/>
          </a:xfrm>
          <a:prstGeom prst="rect">
            <a:avLst/>
          </a:prstGeom>
          <a:noFill/>
        </p:spPr>
        <p:txBody>
          <a:bodyPr wrap="none" rtlCol="0">
            <a:spAutoFit/>
          </a:bodyPr>
          <a:lstStyle/>
          <a:p>
            <a:r>
              <a:rPr lang="it-IT" dirty="0" err="1"/>
              <a:t>r</a:t>
            </a:r>
            <a:endParaRPr lang="it-IT" dirty="0"/>
          </a:p>
        </p:txBody>
      </p:sp>
      <p:sp>
        <p:nvSpPr>
          <p:cNvPr id="4" name="CasellaDiTesto 3"/>
          <p:cNvSpPr txBox="1"/>
          <p:nvPr/>
        </p:nvSpPr>
        <p:spPr>
          <a:xfrm>
            <a:off x="1475656" y="2276872"/>
            <a:ext cx="293319" cy="369332"/>
          </a:xfrm>
          <a:prstGeom prst="rect">
            <a:avLst/>
          </a:prstGeom>
          <a:noFill/>
        </p:spPr>
        <p:txBody>
          <a:bodyPr wrap="none" rtlCol="0">
            <a:spAutoFit/>
          </a:bodyPr>
          <a:lstStyle/>
          <a:p>
            <a:r>
              <a:rPr lang="it-IT" dirty="0"/>
              <a:t>g</a:t>
            </a:r>
          </a:p>
        </p:txBody>
      </p:sp>
    </p:spTree>
    <p:extLst>
      <p:ext uri="{BB962C8B-B14F-4D97-AF65-F5344CB8AC3E}">
        <p14:creationId xmlns:p14="http://schemas.microsoft.com/office/powerpoint/2010/main" val="96783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descr="Screen Shot 2020-04-06 at 2.10.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916832"/>
            <a:ext cx="6248400" cy="4711700"/>
          </a:xfrm>
          <a:prstGeom prst="rect">
            <a:avLst/>
          </a:prstGeom>
        </p:spPr>
      </p:pic>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99392"/>
            <a:ext cx="8229600" cy="1143000"/>
          </a:xfrm>
        </p:spPr>
        <p:txBody>
          <a:bodyPr/>
          <a:lstStyle/>
          <a:p>
            <a:r>
              <a:rPr lang="it-IT" dirty="0">
                <a:latin typeface="Helvetica"/>
                <a:cs typeface="Helvetica"/>
              </a:rPr>
              <a:t>Proseguiamo</a:t>
            </a:r>
          </a:p>
        </p:txBody>
      </p:sp>
      <p:sp>
        <p:nvSpPr>
          <p:cNvPr id="9" name="Segnaposto contenuto 8"/>
          <p:cNvSpPr>
            <a:spLocks noGrp="1"/>
          </p:cNvSpPr>
          <p:nvPr>
            <p:ph idx="1"/>
          </p:nvPr>
        </p:nvSpPr>
        <p:spPr>
          <a:xfrm>
            <a:off x="395536" y="836712"/>
            <a:ext cx="8279904" cy="1296144"/>
          </a:xfrm>
        </p:spPr>
        <p:txBody>
          <a:bodyPr>
            <a:normAutofit/>
          </a:bodyPr>
          <a:lstStyle/>
          <a:p>
            <a:r>
              <a:rPr lang="it-IT" sz="2800" dirty="0">
                <a:solidFill>
                  <a:srgbClr val="1A1A1A"/>
                </a:solidFill>
                <a:latin typeface="Helvetica"/>
                <a:cs typeface="Helvetica"/>
              </a:rPr>
              <a:t> Per A</a:t>
            </a:r>
            <a:r>
              <a:rPr lang="it-IT" sz="2800" baseline="-25000" dirty="0">
                <a:solidFill>
                  <a:srgbClr val="1A1A1A"/>
                </a:solidFill>
                <a:latin typeface="Helvetica"/>
                <a:cs typeface="Helvetica"/>
              </a:rPr>
              <a:t>2</a:t>
            </a:r>
            <a:r>
              <a:rPr lang="it-IT" sz="2800" dirty="0">
                <a:solidFill>
                  <a:srgbClr val="1A1A1A"/>
                </a:solidFill>
                <a:latin typeface="Helvetica"/>
                <a:cs typeface="Helvetica"/>
              </a:rPr>
              <a:t> dobbiamo considerare A</a:t>
            </a:r>
            <a:r>
              <a:rPr lang="it-IT" sz="2800" baseline="-25000" dirty="0">
                <a:solidFill>
                  <a:srgbClr val="1A1A1A"/>
                </a:solidFill>
                <a:latin typeface="Helvetica"/>
                <a:cs typeface="Helvetica"/>
              </a:rPr>
              <a:t>2</a:t>
            </a:r>
            <a:r>
              <a:rPr lang="it-IT" sz="2800" dirty="0">
                <a:solidFill>
                  <a:srgbClr val="1A1A1A"/>
                </a:solidFill>
                <a:latin typeface="Helvetica"/>
                <a:cs typeface="Helvetica"/>
              </a:rPr>
              <a:t>≠H e A</a:t>
            </a:r>
            <a:r>
              <a:rPr lang="it-IT" sz="2800" baseline="-25000" dirty="0">
                <a:solidFill>
                  <a:srgbClr val="1A1A1A"/>
                </a:solidFill>
                <a:latin typeface="Helvetica"/>
                <a:cs typeface="Helvetica"/>
              </a:rPr>
              <a:t>2</a:t>
            </a:r>
            <a:r>
              <a:rPr lang="it-IT" sz="2800" dirty="0">
                <a:solidFill>
                  <a:srgbClr val="1A1A1A"/>
                </a:solidFill>
                <a:latin typeface="Helvetica"/>
                <a:cs typeface="Helvetica"/>
              </a:rPr>
              <a:t>≠A</a:t>
            </a:r>
            <a:r>
              <a:rPr lang="it-IT" sz="2800" baseline="-25000" dirty="0">
                <a:solidFill>
                  <a:srgbClr val="1A1A1A"/>
                </a:solidFill>
                <a:latin typeface="Helvetica"/>
                <a:cs typeface="Helvetica"/>
              </a:rPr>
              <a:t>1</a:t>
            </a:r>
            <a:endParaRPr lang="it-IT" sz="2800" dirty="0">
              <a:solidFill>
                <a:srgbClr val="1A1A1A"/>
              </a:solidFill>
              <a:latin typeface="Helvetica"/>
              <a:cs typeface="Helvetica"/>
            </a:endParaRPr>
          </a:p>
        </p:txBody>
      </p:sp>
      <p:sp>
        <p:nvSpPr>
          <p:cNvPr id="7" name="Ovale 6"/>
          <p:cNvSpPr/>
          <p:nvPr/>
        </p:nvSpPr>
        <p:spPr>
          <a:xfrm>
            <a:off x="3707904" y="3861048"/>
            <a:ext cx="792088" cy="864096"/>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Ovale 7"/>
          <p:cNvSpPr/>
          <p:nvPr/>
        </p:nvSpPr>
        <p:spPr>
          <a:xfrm>
            <a:off x="1763688" y="2060848"/>
            <a:ext cx="864096" cy="864096"/>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Ovale 9"/>
          <p:cNvSpPr/>
          <p:nvPr/>
        </p:nvSpPr>
        <p:spPr>
          <a:xfrm>
            <a:off x="1763688" y="3284984"/>
            <a:ext cx="864096" cy="864096"/>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CasellaDiTesto 10"/>
          <p:cNvSpPr txBox="1"/>
          <p:nvPr/>
        </p:nvSpPr>
        <p:spPr>
          <a:xfrm>
            <a:off x="4283968" y="3573016"/>
            <a:ext cx="265142" cy="369332"/>
          </a:xfrm>
          <a:prstGeom prst="rect">
            <a:avLst/>
          </a:prstGeom>
          <a:noFill/>
        </p:spPr>
        <p:txBody>
          <a:bodyPr wrap="none" rtlCol="0">
            <a:spAutoFit/>
          </a:bodyPr>
          <a:lstStyle/>
          <a:p>
            <a:r>
              <a:rPr lang="it-IT" dirty="0" err="1"/>
              <a:t>r</a:t>
            </a:r>
            <a:endParaRPr lang="it-IT" dirty="0"/>
          </a:p>
        </p:txBody>
      </p:sp>
      <p:sp>
        <p:nvSpPr>
          <p:cNvPr id="12" name="CasellaDiTesto 11"/>
          <p:cNvSpPr txBox="1"/>
          <p:nvPr/>
        </p:nvSpPr>
        <p:spPr>
          <a:xfrm>
            <a:off x="1475656" y="2276872"/>
            <a:ext cx="293319" cy="369332"/>
          </a:xfrm>
          <a:prstGeom prst="rect">
            <a:avLst/>
          </a:prstGeom>
          <a:noFill/>
        </p:spPr>
        <p:txBody>
          <a:bodyPr wrap="none" rtlCol="0">
            <a:spAutoFit/>
          </a:bodyPr>
          <a:lstStyle/>
          <a:p>
            <a:r>
              <a:rPr lang="it-IT" dirty="0"/>
              <a:t>g</a:t>
            </a:r>
          </a:p>
        </p:txBody>
      </p:sp>
      <p:sp>
        <p:nvSpPr>
          <p:cNvPr id="4" name="CasellaDiTesto 3"/>
          <p:cNvSpPr txBox="1"/>
          <p:nvPr/>
        </p:nvSpPr>
        <p:spPr>
          <a:xfrm>
            <a:off x="1475656" y="3717032"/>
            <a:ext cx="305943" cy="369332"/>
          </a:xfrm>
          <a:prstGeom prst="rect">
            <a:avLst/>
          </a:prstGeom>
          <a:noFill/>
        </p:spPr>
        <p:txBody>
          <a:bodyPr wrap="none" rtlCol="0">
            <a:spAutoFit/>
          </a:bodyPr>
          <a:lstStyle/>
          <a:p>
            <a:r>
              <a:rPr lang="it-IT" dirty="0"/>
              <a:t>b</a:t>
            </a:r>
          </a:p>
        </p:txBody>
      </p:sp>
    </p:spTree>
    <p:extLst>
      <p:ext uri="{BB962C8B-B14F-4D97-AF65-F5344CB8AC3E}">
        <p14:creationId xmlns:p14="http://schemas.microsoft.com/office/powerpoint/2010/main" val="3693322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descr="Screen Shot 2020-04-06 at 2.10.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916832"/>
            <a:ext cx="6248400" cy="4711700"/>
          </a:xfrm>
          <a:prstGeom prst="rect">
            <a:avLst/>
          </a:prstGeom>
        </p:spPr>
      </p:pic>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99392"/>
            <a:ext cx="8229600" cy="1143000"/>
          </a:xfrm>
        </p:spPr>
        <p:txBody>
          <a:bodyPr/>
          <a:lstStyle/>
          <a:p>
            <a:r>
              <a:rPr lang="it-IT" dirty="0">
                <a:latin typeface="Helvetica"/>
                <a:cs typeface="Helvetica"/>
              </a:rPr>
              <a:t>Analogamente</a:t>
            </a:r>
            <a:r>
              <a:rPr lang="mr-IN" dirty="0">
                <a:latin typeface="Helvetica"/>
                <a:cs typeface="Helvetica"/>
              </a:rPr>
              <a:t>…</a:t>
            </a:r>
            <a:endParaRPr lang="it-IT" dirty="0">
              <a:latin typeface="Helvetica"/>
              <a:cs typeface="Helvetica"/>
            </a:endParaRPr>
          </a:p>
        </p:txBody>
      </p:sp>
      <p:sp>
        <p:nvSpPr>
          <p:cNvPr id="9" name="Segnaposto contenuto 8"/>
          <p:cNvSpPr>
            <a:spLocks noGrp="1"/>
          </p:cNvSpPr>
          <p:nvPr>
            <p:ph idx="1"/>
          </p:nvPr>
        </p:nvSpPr>
        <p:spPr>
          <a:xfrm>
            <a:off x="395536" y="836712"/>
            <a:ext cx="8279904" cy="1296144"/>
          </a:xfrm>
        </p:spPr>
        <p:txBody>
          <a:bodyPr>
            <a:normAutofit/>
          </a:bodyPr>
          <a:lstStyle/>
          <a:p>
            <a:r>
              <a:rPr lang="it-IT" sz="2800" dirty="0">
                <a:solidFill>
                  <a:srgbClr val="1A1A1A"/>
                </a:solidFill>
                <a:latin typeface="Helvetica"/>
                <a:cs typeface="Helvetica"/>
              </a:rPr>
              <a:t> </a:t>
            </a:r>
            <a:r>
              <a:rPr lang="mr-IN" sz="2800" dirty="0">
                <a:solidFill>
                  <a:srgbClr val="1A1A1A"/>
                </a:solidFill>
                <a:latin typeface="Helvetica"/>
                <a:cs typeface="Helvetica"/>
              </a:rPr>
              <a:t>…</a:t>
            </a:r>
            <a:r>
              <a:rPr lang="it-IT" sz="2800" dirty="0">
                <a:solidFill>
                  <a:srgbClr val="1A1A1A"/>
                </a:solidFill>
                <a:latin typeface="Helvetica"/>
                <a:cs typeface="Helvetica"/>
              </a:rPr>
              <a:t>per A</a:t>
            </a:r>
            <a:r>
              <a:rPr lang="it-IT" sz="2800" baseline="-25000" dirty="0">
                <a:solidFill>
                  <a:srgbClr val="1A1A1A"/>
                </a:solidFill>
                <a:latin typeface="Helvetica"/>
                <a:cs typeface="Helvetica"/>
              </a:rPr>
              <a:t>3</a:t>
            </a:r>
            <a:r>
              <a:rPr lang="it-IT" sz="2800" dirty="0">
                <a:solidFill>
                  <a:srgbClr val="1A1A1A"/>
                </a:solidFill>
                <a:latin typeface="Helvetica"/>
                <a:cs typeface="Helvetica"/>
              </a:rPr>
              <a:t> e A</a:t>
            </a:r>
            <a:r>
              <a:rPr lang="it-IT" sz="2800" baseline="-25000" dirty="0">
                <a:solidFill>
                  <a:srgbClr val="1A1A1A"/>
                </a:solidFill>
                <a:latin typeface="Helvetica"/>
                <a:cs typeface="Helvetica"/>
              </a:rPr>
              <a:t>4</a:t>
            </a:r>
            <a:endParaRPr lang="it-IT" sz="2800" dirty="0">
              <a:solidFill>
                <a:srgbClr val="1A1A1A"/>
              </a:solidFill>
              <a:latin typeface="Helvetica"/>
              <a:cs typeface="Helvetica"/>
            </a:endParaRPr>
          </a:p>
        </p:txBody>
      </p:sp>
      <p:sp>
        <p:nvSpPr>
          <p:cNvPr id="7" name="Ovale 6"/>
          <p:cNvSpPr/>
          <p:nvPr/>
        </p:nvSpPr>
        <p:spPr>
          <a:xfrm>
            <a:off x="3707904" y="3861048"/>
            <a:ext cx="792088" cy="864096"/>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Ovale 7"/>
          <p:cNvSpPr/>
          <p:nvPr/>
        </p:nvSpPr>
        <p:spPr>
          <a:xfrm>
            <a:off x="1763688" y="2060848"/>
            <a:ext cx="864096" cy="864096"/>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Ovale 9"/>
          <p:cNvSpPr/>
          <p:nvPr/>
        </p:nvSpPr>
        <p:spPr>
          <a:xfrm>
            <a:off x="1763688" y="3284984"/>
            <a:ext cx="864096" cy="864096"/>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Ovale 10"/>
          <p:cNvSpPr/>
          <p:nvPr/>
        </p:nvSpPr>
        <p:spPr>
          <a:xfrm>
            <a:off x="1763688" y="4437112"/>
            <a:ext cx="864096" cy="864096"/>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2" name="Ovale 11"/>
          <p:cNvSpPr/>
          <p:nvPr/>
        </p:nvSpPr>
        <p:spPr>
          <a:xfrm>
            <a:off x="1763688" y="5589240"/>
            <a:ext cx="864096" cy="864096"/>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CasellaDiTesto 12"/>
          <p:cNvSpPr txBox="1"/>
          <p:nvPr/>
        </p:nvSpPr>
        <p:spPr>
          <a:xfrm>
            <a:off x="4283968" y="3573016"/>
            <a:ext cx="265142" cy="369332"/>
          </a:xfrm>
          <a:prstGeom prst="rect">
            <a:avLst/>
          </a:prstGeom>
          <a:noFill/>
        </p:spPr>
        <p:txBody>
          <a:bodyPr wrap="none" rtlCol="0">
            <a:spAutoFit/>
          </a:bodyPr>
          <a:lstStyle/>
          <a:p>
            <a:r>
              <a:rPr lang="it-IT" dirty="0" err="1"/>
              <a:t>r</a:t>
            </a:r>
            <a:endParaRPr lang="it-IT" dirty="0"/>
          </a:p>
        </p:txBody>
      </p:sp>
      <p:sp>
        <p:nvSpPr>
          <p:cNvPr id="14" name="CasellaDiTesto 13"/>
          <p:cNvSpPr txBox="1"/>
          <p:nvPr/>
        </p:nvSpPr>
        <p:spPr>
          <a:xfrm>
            <a:off x="1475656" y="2276872"/>
            <a:ext cx="293319" cy="369332"/>
          </a:xfrm>
          <a:prstGeom prst="rect">
            <a:avLst/>
          </a:prstGeom>
          <a:noFill/>
        </p:spPr>
        <p:txBody>
          <a:bodyPr wrap="none" rtlCol="0">
            <a:spAutoFit/>
          </a:bodyPr>
          <a:lstStyle/>
          <a:p>
            <a:r>
              <a:rPr lang="it-IT" dirty="0"/>
              <a:t>g</a:t>
            </a:r>
          </a:p>
        </p:txBody>
      </p:sp>
      <p:sp>
        <p:nvSpPr>
          <p:cNvPr id="15" name="CasellaDiTesto 14"/>
          <p:cNvSpPr txBox="1"/>
          <p:nvPr/>
        </p:nvSpPr>
        <p:spPr>
          <a:xfrm>
            <a:off x="1475656" y="3717032"/>
            <a:ext cx="305943" cy="369332"/>
          </a:xfrm>
          <a:prstGeom prst="rect">
            <a:avLst/>
          </a:prstGeom>
          <a:noFill/>
        </p:spPr>
        <p:txBody>
          <a:bodyPr wrap="none" rtlCol="0">
            <a:spAutoFit/>
          </a:bodyPr>
          <a:lstStyle/>
          <a:p>
            <a:r>
              <a:rPr lang="it-IT" dirty="0"/>
              <a:t>b</a:t>
            </a:r>
          </a:p>
        </p:txBody>
      </p:sp>
      <p:sp>
        <p:nvSpPr>
          <p:cNvPr id="16" name="CasellaDiTesto 15"/>
          <p:cNvSpPr txBox="1"/>
          <p:nvPr/>
        </p:nvSpPr>
        <p:spPr>
          <a:xfrm>
            <a:off x="1475656" y="4653136"/>
            <a:ext cx="293319" cy="369332"/>
          </a:xfrm>
          <a:prstGeom prst="rect">
            <a:avLst/>
          </a:prstGeom>
          <a:noFill/>
        </p:spPr>
        <p:txBody>
          <a:bodyPr wrap="none" rtlCol="0">
            <a:spAutoFit/>
          </a:bodyPr>
          <a:lstStyle/>
          <a:p>
            <a:r>
              <a:rPr lang="it-IT" dirty="0"/>
              <a:t>g</a:t>
            </a:r>
          </a:p>
        </p:txBody>
      </p:sp>
      <p:sp>
        <p:nvSpPr>
          <p:cNvPr id="17" name="CasellaDiTesto 16"/>
          <p:cNvSpPr txBox="1"/>
          <p:nvPr/>
        </p:nvSpPr>
        <p:spPr>
          <a:xfrm>
            <a:off x="1475656" y="6093296"/>
            <a:ext cx="305943" cy="369332"/>
          </a:xfrm>
          <a:prstGeom prst="rect">
            <a:avLst/>
          </a:prstGeom>
          <a:noFill/>
        </p:spPr>
        <p:txBody>
          <a:bodyPr wrap="none" rtlCol="0">
            <a:spAutoFit/>
          </a:bodyPr>
          <a:lstStyle/>
          <a:p>
            <a:r>
              <a:rPr lang="it-IT" dirty="0"/>
              <a:t>b</a:t>
            </a:r>
          </a:p>
        </p:txBody>
      </p:sp>
    </p:spTree>
    <p:extLst>
      <p:ext uri="{BB962C8B-B14F-4D97-AF65-F5344CB8AC3E}">
        <p14:creationId xmlns:p14="http://schemas.microsoft.com/office/powerpoint/2010/main" val="3909235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descr="Screen Shot 2020-04-06 at 2.10.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916832"/>
            <a:ext cx="6248400" cy="4711700"/>
          </a:xfrm>
          <a:prstGeom prst="rect">
            <a:avLst/>
          </a:prstGeom>
        </p:spPr>
      </p:pic>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99392"/>
            <a:ext cx="8229600" cy="1143000"/>
          </a:xfrm>
        </p:spPr>
        <p:txBody>
          <a:bodyPr/>
          <a:lstStyle/>
          <a:p>
            <a:r>
              <a:rPr lang="it-IT" dirty="0">
                <a:latin typeface="Helvetica"/>
                <a:cs typeface="Helvetica"/>
              </a:rPr>
              <a:t>Passiamo dall’altra parte</a:t>
            </a:r>
          </a:p>
        </p:txBody>
      </p:sp>
      <p:sp>
        <p:nvSpPr>
          <p:cNvPr id="9" name="Segnaposto contenuto 8"/>
          <p:cNvSpPr>
            <a:spLocks noGrp="1"/>
          </p:cNvSpPr>
          <p:nvPr>
            <p:ph idx="1"/>
          </p:nvPr>
        </p:nvSpPr>
        <p:spPr>
          <a:xfrm>
            <a:off x="395536" y="836712"/>
            <a:ext cx="8279904" cy="1296144"/>
          </a:xfrm>
        </p:spPr>
        <p:txBody>
          <a:bodyPr>
            <a:normAutofit lnSpcReduction="10000"/>
          </a:bodyPr>
          <a:lstStyle/>
          <a:p>
            <a:r>
              <a:rPr lang="it-IT" sz="2800" dirty="0">
                <a:solidFill>
                  <a:srgbClr val="1A1A1A"/>
                </a:solidFill>
                <a:latin typeface="Helvetica"/>
                <a:cs typeface="Helvetica"/>
              </a:rPr>
              <a:t>Per l’ordine dei colori che abbiamo stabilito, e naturalmente il vincolo H≠T, a T viene assegnato G</a:t>
            </a:r>
          </a:p>
        </p:txBody>
      </p:sp>
      <p:sp>
        <p:nvSpPr>
          <p:cNvPr id="7" name="Ovale 6"/>
          <p:cNvSpPr/>
          <p:nvPr/>
        </p:nvSpPr>
        <p:spPr>
          <a:xfrm>
            <a:off x="3707904" y="3861048"/>
            <a:ext cx="792088" cy="864096"/>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Ovale 7"/>
          <p:cNvSpPr/>
          <p:nvPr/>
        </p:nvSpPr>
        <p:spPr>
          <a:xfrm>
            <a:off x="1763688" y="2060848"/>
            <a:ext cx="864096" cy="864096"/>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Ovale 9"/>
          <p:cNvSpPr/>
          <p:nvPr/>
        </p:nvSpPr>
        <p:spPr>
          <a:xfrm>
            <a:off x="1763688" y="3284984"/>
            <a:ext cx="864096" cy="864096"/>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Ovale 10"/>
          <p:cNvSpPr/>
          <p:nvPr/>
        </p:nvSpPr>
        <p:spPr>
          <a:xfrm>
            <a:off x="1763688" y="4437112"/>
            <a:ext cx="864096" cy="864096"/>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2" name="Ovale 11"/>
          <p:cNvSpPr/>
          <p:nvPr/>
        </p:nvSpPr>
        <p:spPr>
          <a:xfrm>
            <a:off x="1763688" y="5589240"/>
            <a:ext cx="864096" cy="864096"/>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Ovale 12"/>
          <p:cNvSpPr/>
          <p:nvPr/>
        </p:nvSpPr>
        <p:spPr>
          <a:xfrm>
            <a:off x="5004048" y="3861048"/>
            <a:ext cx="864096" cy="864096"/>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CasellaDiTesto 13"/>
          <p:cNvSpPr txBox="1"/>
          <p:nvPr/>
        </p:nvSpPr>
        <p:spPr>
          <a:xfrm>
            <a:off x="4283968" y="3573016"/>
            <a:ext cx="265142" cy="369332"/>
          </a:xfrm>
          <a:prstGeom prst="rect">
            <a:avLst/>
          </a:prstGeom>
          <a:noFill/>
        </p:spPr>
        <p:txBody>
          <a:bodyPr wrap="none" rtlCol="0">
            <a:spAutoFit/>
          </a:bodyPr>
          <a:lstStyle/>
          <a:p>
            <a:r>
              <a:rPr lang="it-IT" dirty="0" err="1"/>
              <a:t>r</a:t>
            </a:r>
            <a:endParaRPr lang="it-IT" dirty="0"/>
          </a:p>
        </p:txBody>
      </p:sp>
      <p:sp>
        <p:nvSpPr>
          <p:cNvPr id="15" name="CasellaDiTesto 14"/>
          <p:cNvSpPr txBox="1"/>
          <p:nvPr/>
        </p:nvSpPr>
        <p:spPr>
          <a:xfrm>
            <a:off x="1475656" y="2276872"/>
            <a:ext cx="293319" cy="369332"/>
          </a:xfrm>
          <a:prstGeom prst="rect">
            <a:avLst/>
          </a:prstGeom>
          <a:noFill/>
        </p:spPr>
        <p:txBody>
          <a:bodyPr wrap="none" rtlCol="0">
            <a:spAutoFit/>
          </a:bodyPr>
          <a:lstStyle/>
          <a:p>
            <a:r>
              <a:rPr lang="it-IT" dirty="0"/>
              <a:t>g</a:t>
            </a:r>
          </a:p>
        </p:txBody>
      </p:sp>
      <p:sp>
        <p:nvSpPr>
          <p:cNvPr id="16" name="CasellaDiTesto 15"/>
          <p:cNvSpPr txBox="1"/>
          <p:nvPr/>
        </p:nvSpPr>
        <p:spPr>
          <a:xfrm>
            <a:off x="1475656" y="3717032"/>
            <a:ext cx="305943" cy="369332"/>
          </a:xfrm>
          <a:prstGeom prst="rect">
            <a:avLst/>
          </a:prstGeom>
          <a:noFill/>
        </p:spPr>
        <p:txBody>
          <a:bodyPr wrap="none" rtlCol="0">
            <a:spAutoFit/>
          </a:bodyPr>
          <a:lstStyle/>
          <a:p>
            <a:r>
              <a:rPr lang="it-IT" dirty="0"/>
              <a:t>b</a:t>
            </a:r>
          </a:p>
        </p:txBody>
      </p:sp>
      <p:sp>
        <p:nvSpPr>
          <p:cNvPr id="17" name="CasellaDiTesto 16"/>
          <p:cNvSpPr txBox="1"/>
          <p:nvPr/>
        </p:nvSpPr>
        <p:spPr>
          <a:xfrm>
            <a:off x="1475656" y="4653136"/>
            <a:ext cx="293319" cy="369332"/>
          </a:xfrm>
          <a:prstGeom prst="rect">
            <a:avLst/>
          </a:prstGeom>
          <a:noFill/>
        </p:spPr>
        <p:txBody>
          <a:bodyPr wrap="none" rtlCol="0">
            <a:spAutoFit/>
          </a:bodyPr>
          <a:lstStyle/>
          <a:p>
            <a:r>
              <a:rPr lang="it-IT" dirty="0"/>
              <a:t>g</a:t>
            </a:r>
          </a:p>
        </p:txBody>
      </p:sp>
      <p:sp>
        <p:nvSpPr>
          <p:cNvPr id="18" name="CasellaDiTesto 17"/>
          <p:cNvSpPr txBox="1"/>
          <p:nvPr/>
        </p:nvSpPr>
        <p:spPr>
          <a:xfrm>
            <a:off x="1475656" y="6093296"/>
            <a:ext cx="305943" cy="369332"/>
          </a:xfrm>
          <a:prstGeom prst="rect">
            <a:avLst/>
          </a:prstGeom>
          <a:noFill/>
        </p:spPr>
        <p:txBody>
          <a:bodyPr wrap="none" rtlCol="0">
            <a:spAutoFit/>
          </a:bodyPr>
          <a:lstStyle/>
          <a:p>
            <a:r>
              <a:rPr lang="it-IT" dirty="0"/>
              <a:t>b</a:t>
            </a:r>
          </a:p>
        </p:txBody>
      </p:sp>
      <p:sp>
        <p:nvSpPr>
          <p:cNvPr id="19" name="CasellaDiTesto 18"/>
          <p:cNvSpPr txBox="1"/>
          <p:nvPr/>
        </p:nvSpPr>
        <p:spPr>
          <a:xfrm>
            <a:off x="4932040" y="3563724"/>
            <a:ext cx="293319" cy="369332"/>
          </a:xfrm>
          <a:prstGeom prst="rect">
            <a:avLst/>
          </a:prstGeom>
          <a:noFill/>
        </p:spPr>
        <p:txBody>
          <a:bodyPr wrap="none" rtlCol="0">
            <a:spAutoFit/>
          </a:bodyPr>
          <a:lstStyle/>
          <a:p>
            <a:r>
              <a:rPr lang="it-IT" dirty="0"/>
              <a:t>g</a:t>
            </a:r>
          </a:p>
        </p:txBody>
      </p:sp>
    </p:spTree>
    <p:extLst>
      <p:ext uri="{BB962C8B-B14F-4D97-AF65-F5344CB8AC3E}">
        <p14:creationId xmlns:p14="http://schemas.microsoft.com/office/powerpoint/2010/main" val="36474250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descr="Screen Shot 2020-04-06 at 2.10.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916832"/>
            <a:ext cx="6248400" cy="4711700"/>
          </a:xfrm>
          <a:prstGeom prst="rect">
            <a:avLst/>
          </a:prstGeom>
        </p:spPr>
      </p:pic>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a:xfrm>
            <a:off x="457200" y="-99392"/>
            <a:ext cx="8229600" cy="1143000"/>
          </a:xfrm>
        </p:spPr>
        <p:txBody>
          <a:bodyPr/>
          <a:lstStyle/>
          <a:p>
            <a:r>
              <a:rPr lang="it-IT" dirty="0">
                <a:latin typeface="Helvetica"/>
                <a:cs typeface="Helvetica"/>
              </a:rPr>
              <a:t>E infine</a:t>
            </a:r>
            <a:r>
              <a:rPr lang="mr-IN" dirty="0">
                <a:latin typeface="Helvetica"/>
                <a:cs typeface="Helvetica"/>
              </a:rPr>
              <a:t>…</a:t>
            </a:r>
            <a:endParaRPr lang="it-IT" dirty="0">
              <a:latin typeface="Helvetica"/>
              <a:cs typeface="Helvetica"/>
            </a:endParaRPr>
          </a:p>
        </p:txBody>
      </p:sp>
      <p:sp>
        <p:nvSpPr>
          <p:cNvPr id="9" name="Segnaposto contenuto 8"/>
          <p:cNvSpPr>
            <a:spLocks noGrp="1"/>
          </p:cNvSpPr>
          <p:nvPr>
            <p:ph idx="1"/>
          </p:nvPr>
        </p:nvSpPr>
        <p:spPr>
          <a:xfrm>
            <a:off x="395536" y="836712"/>
            <a:ext cx="8279904" cy="1296144"/>
          </a:xfrm>
        </p:spPr>
        <p:txBody>
          <a:bodyPr>
            <a:normAutofit fontScale="85000" lnSpcReduction="10000"/>
          </a:bodyPr>
          <a:lstStyle/>
          <a:p>
            <a:r>
              <a:rPr lang="mr-IN" sz="2800" dirty="0">
                <a:solidFill>
                  <a:srgbClr val="1A1A1A"/>
                </a:solidFill>
                <a:latin typeface="Helvetica"/>
                <a:cs typeface="Helvetica"/>
              </a:rPr>
              <a:t>…</a:t>
            </a:r>
            <a:r>
              <a:rPr lang="it-IT" sz="2800" dirty="0">
                <a:solidFill>
                  <a:srgbClr val="1A1A1A"/>
                </a:solidFill>
                <a:latin typeface="Helvetica"/>
                <a:cs typeface="Helvetica"/>
              </a:rPr>
              <a:t>F</a:t>
            </a:r>
            <a:r>
              <a:rPr lang="it-IT" sz="2800" baseline="-25000" dirty="0">
                <a:solidFill>
                  <a:srgbClr val="1A1A1A"/>
                </a:solidFill>
                <a:latin typeface="Helvetica"/>
                <a:cs typeface="Helvetica"/>
              </a:rPr>
              <a:t>1</a:t>
            </a:r>
            <a:r>
              <a:rPr lang="it-IT" sz="2800" dirty="0">
                <a:solidFill>
                  <a:srgbClr val="1A1A1A"/>
                </a:solidFill>
                <a:latin typeface="Helvetica"/>
                <a:cs typeface="Helvetica"/>
              </a:rPr>
              <a:t> e F</a:t>
            </a:r>
            <a:r>
              <a:rPr lang="it-IT" sz="2800" baseline="-25000" dirty="0">
                <a:solidFill>
                  <a:srgbClr val="1A1A1A"/>
                </a:solidFill>
                <a:latin typeface="Helvetica"/>
                <a:cs typeface="Helvetica"/>
              </a:rPr>
              <a:t>2</a:t>
            </a:r>
            <a:r>
              <a:rPr lang="it-IT" sz="2800" dirty="0">
                <a:solidFill>
                  <a:srgbClr val="1A1A1A"/>
                </a:solidFill>
                <a:latin typeface="Helvetica"/>
                <a:cs typeface="Helvetica"/>
              </a:rPr>
              <a:t> hanno meno vincoli degli </a:t>
            </a:r>
            <a:r>
              <a:rPr lang="it-IT" sz="2800" dirty="0" err="1">
                <a:solidFill>
                  <a:srgbClr val="1A1A1A"/>
                </a:solidFill>
                <a:latin typeface="Helvetica"/>
                <a:cs typeface="Helvetica"/>
              </a:rPr>
              <a:t>A</a:t>
            </a:r>
            <a:r>
              <a:rPr lang="it-IT" sz="2800" baseline="-25000" dirty="0" err="1">
                <a:solidFill>
                  <a:srgbClr val="1A1A1A"/>
                </a:solidFill>
                <a:latin typeface="Helvetica"/>
                <a:cs typeface="Helvetica"/>
              </a:rPr>
              <a:t>j</a:t>
            </a:r>
            <a:r>
              <a:rPr lang="it-IT" sz="2800" dirty="0">
                <a:solidFill>
                  <a:srgbClr val="1A1A1A"/>
                </a:solidFill>
                <a:latin typeface="Helvetica"/>
                <a:cs typeface="Helvetica"/>
              </a:rPr>
              <a:t> perché non sono collegati, quindi basta che siano ≠T</a:t>
            </a:r>
          </a:p>
          <a:p>
            <a:r>
              <a:rPr lang="it-IT" sz="2800" dirty="0">
                <a:solidFill>
                  <a:srgbClr val="1A1A1A"/>
                </a:solidFill>
                <a:latin typeface="Helvetica"/>
                <a:cs typeface="Helvetica"/>
              </a:rPr>
              <a:t>L’ordine RGB dei colori fa sì che ricevano entrambi </a:t>
            </a:r>
            <a:r>
              <a:rPr lang="it-IT" sz="2800" dirty="0" err="1">
                <a:solidFill>
                  <a:srgbClr val="1A1A1A"/>
                </a:solidFill>
                <a:latin typeface="Helvetica"/>
                <a:cs typeface="Helvetica"/>
              </a:rPr>
              <a:t>R</a:t>
            </a:r>
            <a:r>
              <a:rPr lang="it-IT" sz="2800" dirty="0">
                <a:solidFill>
                  <a:srgbClr val="1A1A1A"/>
                </a:solidFill>
                <a:latin typeface="Helvetica"/>
                <a:cs typeface="Helvetica"/>
              </a:rPr>
              <a:t>.</a:t>
            </a:r>
          </a:p>
        </p:txBody>
      </p:sp>
      <p:sp>
        <p:nvSpPr>
          <p:cNvPr id="7" name="Ovale 6"/>
          <p:cNvSpPr/>
          <p:nvPr/>
        </p:nvSpPr>
        <p:spPr>
          <a:xfrm>
            <a:off x="3707904" y="3861048"/>
            <a:ext cx="792088" cy="864096"/>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8" name="Ovale 7"/>
          <p:cNvSpPr/>
          <p:nvPr/>
        </p:nvSpPr>
        <p:spPr>
          <a:xfrm>
            <a:off x="1763688" y="2060848"/>
            <a:ext cx="864096" cy="864096"/>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0" name="Ovale 9"/>
          <p:cNvSpPr/>
          <p:nvPr/>
        </p:nvSpPr>
        <p:spPr>
          <a:xfrm>
            <a:off x="1763688" y="3284984"/>
            <a:ext cx="864096" cy="864096"/>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1" name="Ovale 10"/>
          <p:cNvSpPr/>
          <p:nvPr/>
        </p:nvSpPr>
        <p:spPr>
          <a:xfrm>
            <a:off x="1763688" y="4437112"/>
            <a:ext cx="864096" cy="864096"/>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2" name="Ovale 11"/>
          <p:cNvSpPr/>
          <p:nvPr/>
        </p:nvSpPr>
        <p:spPr>
          <a:xfrm>
            <a:off x="1763688" y="5589240"/>
            <a:ext cx="864096" cy="864096"/>
          </a:xfrm>
          <a:prstGeom prst="ellipse">
            <a:avLst/>
          </a:prstGeom>
          <a:solidFill>
            <a:srgbClr val="3366FF">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Ovale 12"/>
          <p:cNvSpPr/>
          <p:nvPr/>
        </p:nvSpPr>
        <p:spPr>
          <a:xfrm>
            <a:off x="5004048" y="3861048"/>
            <a:ext cx="864096" cy="864096"/>
          </a:xfrm>
          <a:prstGeom prst="ellipse">
            <a:avLst/>
          </a:prstGeom>
          <a:solidFill>
            <a:srgbClr val="008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Ovale 13"/>
          <p:cNvSpPr/>
          <p:nvPr/>
        </p:nvSpPr>
        <p:spPr>
          <a:xfrm>
            <a:off x="6372200" y="3284984"/>
            <a:ext cx="792088" cy="864096"/>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Ovale 14"/>
          <p:cNvSpPr/>
          <p:nvPr/>
        </p:nvSpPr>
        <p:spPr>
          <a:xfrm>
            <a:off x="6372200" y="4437112"/>
            <a:ext cx="792088" cy="864096"/>
          </a:xfrm>
          <a:prstGeom prst="ellipse">
            <a:avLst/>
          </a:prstGeom>
          <a:solidFill>
            <a:srgbClr val="FF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CasellaDiTesto 15"/>
          <p:cNvSpPr txBox="1"/>
          <p:nvPr/>
        </p:nvSpPr>
        <p:spPr>
          <a:xfrm>
            <a:off x="4283968" y="3573016"/>
            <a:ext cx="265142" cy="369332"/>
          </a:xfrm>
          <a:prstGeom prst="rect">
            <a:avLst/>
          </a:prstGeom>
          <a:noFill/>
        </p:spPr>
        <p:txBody>
          <a:bodyPr wrap="none" rtlCol="0">
            <a:spAutoFit/>
          </a:bodyPr>
          <a:lstStyle/>
          <a:p>
            <a:r>
              <a:rPr lang="it-IT" dirty="0" err="1"/>
              <a:t>r</a:t>
            </a:r>
            <a:endParaRPr lang="it-IT" dirty="0"/>
          </a:p>
        </p:txBody>
      </p:sp>
      <p:sp>
        <p:nvSpPr>
          <p:cNvPr id="17" name="CasellaDiTesto 16"/>
          <p:cNvSpPr txBox="1"/>
          <p:nvPr/>
        </p:nvSpPr>
        <p:spPr>
          <a:xfrm>
            <a:off x="1475656" y="2276872"/>
            <a:ext cx="293319" cy="369332"/>
          </a:xfrm>
          <a:prstGeom prst="rect">
            <a:avLst/>
          </a:prstGeom>
          <a:noFill/>
        </p:spPr>
        <p:txBody>
          <a:bodyPr wrap="none" rtlCol="0">
            <a:spAutoFit/>
          </a:bodyPr>
          <a:lstStyle/>
          <a:p>
            <a:r>
              <a:rPr lang="it-IT" dirty="0"/>
              <a:t>g</a:t>
            </a:r>
          </a:p>
        </p:txBody>
      </p:sp>
      <p:sp>
        <p:nvSpPr>
          <p:cNvPr id="18" name="CasellaDiTesto 17"/>
          <p:cNvSpPr txBox="1"/>
          <p:nvPr/>
        </p:nvSpPr>
        <p:spPr>
          <a:xfrm>
            <a:off x="1475656" y="3717032"/>
            <a:ext cx="305943" cy="369332"/>
          </a:xfrm>
          <a:prstGeom prst="rect">
            <a:avLst/>
          </a:prstGeom>
          <a:noFill/>
        </p:spPr>
        <p:txBody>
          <a:bodyPr wrap="none" rtlCol="0">
            <a:spAutoFit/>
          </a:bodyPr>
          <a:lstStyle/>
          <a:p>
            <a:r>
              <a:rPr lang="it-IT" dirty="0"/>
              <a:t>b</a:t>
            </a:r>
          </a:p>
        </p:txBody>
      </p:sp>
      <p:sp>
        <p:nvSpPr>
          <p:cNvPr id="19" name="CasellaDiTesto 18"/>
          <p:cNvSpPr txBox="1"/>
          <p:nvPr/>
        </p:nvSpPr>
        <p:spPr>
          <a:xfrm>
            <a:off x="1475656" y="4653136"/>
            <a:ext cx="293319" cy="369332"/>
          </a:xfrm>
          <a:prstGeom prst="rect">
            <a:avLst/>
          </a:prstGeom>
          <a:noFill/>
        </p:spPr>
        <p:txBody>
          <a:bodyPr wrap="none" rtlCol="0">
            <a:spAutoFit/>
          </a:bodyPr>
          <a:lstStyle/>
          <a:p>
            <a:r>
              <a:rPr lang="it-IT" dirty="0"/>
              <a:t>g</a:t>
            </a:r>
          </a:p>
        </p:txBody>
      </p:sp>
      <p:sp>
        <p:nvSpPr>
          <p:cNvPr id="20" name="CasellaDiTesto 19"/>
          <p:cNvSpPr txBox="1"/>
          <p:nvPr/>
        </p:nvSpPr>
        <p:spPr>
          <a:xfrm>
            <a:off x="1475656" y="6093296"/>
            <a:ext cx="305943" cy="369332"/>
          </a:xfrm>
          <a:prstGeom prst="rect">
            <a:avLst/>
          </a:prstGeom>
          <a:noFill/>
        </p:spPr>
        <p:txBody>
          <a:bodyPr wrap="none" rtlCol="0">
            <a:spAutoFit/>
          </a:bodyPr>
          <a:lstStyle/>
          <a:p>
            <a:r>
              <a:rPr lang="it-IT" dirty="0"/>
              <a:t>b</a:t>
            </a:r>
          </a:p>
        </p:txBody>
      </p:sp>
      <p:sp>
        <p:nvSpPr>
          <p:cNvPr id="21" name="CasellaDiTesto 20"/>
          <p:cNvSpPr txBox="1"/>
          <p:nvPr/>
        </p:nvSpPr>
        <p:spPr>
          <a:xfrm>
            <a:off x="4932040" y="3563724"/>
            <a:ext cx="293319" cy="369332"/>
          </a:xfrm>
          <a:prstGeom prst="rect">
            <a:avLst/>
          </a:prstGeom>
          <a:noFill/>
        </p:spPr>
        <p:txBody>
          <a:bodyPr wrap="none" rtlCol="0">
            <a:spAutoFit/>
          </a:bodyPr>
          <a:lstStyle/>
          <a:p>
            <a:r>
              <a:rPr lang="it-IT" dirty="0"/>
              <a:t>g</a:t>
            </a:r>
          </a:p>
        </p:txBody>
      </p:sp>
      <p:sp>
        <p:nvSpPr>
          <p:cNvPr id="4" name="CasellaDiTesto 3"/>
          <p:cNvSpPr txBox="1"/>
          <p:nvPr/>
        </p:nvSpPr>
        <p:spPr>
          <a:xfrm>
            <a:off x="7236296" y="3284984"/>
            <a:ext cx="265142" cy="369332"/>
          </a:xfrm>
          <a:prstGeom prst="rect">
            <a:avLst/>
          </a:prstGeom>
          <a:noFill/>
        </p:spPr>
        <p:txBody>
          <a:bodyPr wrap="none" rtlCol="0">
            <a:spAutoFit/>
          </a:bodyPr>
          <a:lstStyle/>
          <a:p>
            <a:r>
              <a:rPr lang="it-IT" dirty="0" err="1"/>
              <a:t>r</a:t>
            </a:r>
            <a:endParaRPr lang="it-IT" dirty="0"/>
          </a:p>
        </p:txBody>
      </p:sp>
      <p:sp>
        <p:nvSpPr>
          <p:cNvPr id="5" name="CasellaDiTesto 4"/>
          <p:cNvSpPr txBox="1"/>
          <p:nvPr/>
        </p:nvSpPr>
        <p:spPr>
          <a:xfrm>
            <a:off x="7236296" y="4509120"/>
            <a:ext cx="265142" cy="369332"/>
          </a:xfrm>
          <a:prstGeom prst="rect">
            <a:avLst/>
          </a:prstGeom>
          <a:noFill/>
        </p:spPr>
        <p:txBody>
          <a:bodyPr wrap="none" rtlCol="0">
            <a:spAutoFit/>
          </a:bodyPr>
          <a:lstStyle/>
          <a:p>
            <a:r>
              <a:rPr lang="it-IT" dirty="0" err="1"/>
              <a:t>r</a:t>
            </a:r>
            <a:endParaRPr lang="it-IT" dirty="0"/>
          </a:p>
        </p:txBody>
      </p:sp>
    </p:spTree>
    <p:extLst>
      <p:ext uri="{BB962C8B-B14F-4D97-AF65-F5344CB8AC3E}">
        <p14:creationId xmlns:p14="http://schemas.microsoft.com/office/powerpoint/2010/main" val="3355669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Grafo</a:t>
            </a:r>
            <a:r>
              <a:rPr lang="en-US"/>
              <a:t> </a:t>
            </a:r>
            <a:r>
              <a:rPr lang="en-US" err="1"/>
              <a:t>dei</a:t>
            </a:r>
            <a:r>
              <a:rPr lang="en-US"/>
              <a:t> </a:t>
            </a:r>
            <a:r>
              <a:rPr lang="en-US" err="1"/>
              <a:t>vincoli</a:t>
            </a:r>
            <a:endParaRPr lang="en-US"/>
          </a:p>
        </p:txBody>
      </p:sp>
      <p:sp>
        <p:nvSpPr>
          <p:cNvPr id="3" name="Content Placeholder 2"/>
          <p:cNvSpPr>
            <a:spLocks noGrp="1"/>
          </p:cNvSpPr>
          <p:nvPr>
            <p:ph idx="1"/>
          </p:nvPr>
        </p:nvSpPr>
        <p:spPr/>
        <p:txBody>
          <a:bodyPr/>
          <a:lstStyle/>
          <a:p>
            <a:r>
              <a:rPr lang="en-US" err="1"/>
              <a:t>Trasformiamo</a:t>
            </a:r>
            <a:r>
              <a:rPr lang="en-US"/>
              <a:t> </a:t>
            </a:r>
            <a:r>
              <a:rPr lang="en-US" err="1"/>
              <a:t>il</a:t>
            </a:r>
            <a:r>
              <a:rPr lang="en-US"/>
              <a:t> </a:t>
            </a:r>
            <a:r>
              <a:rPr lang="en-US" err="1"/>
              <a:t>problema</a:t>
            </a:r>
            <a:r>
              <a:rPr lang="en-US"/>
              <a:t> </a:t>
            </a:r>
            <a:r>
              <a:rPr lang="en-US" err="1"/>
              <a:t>nel</a:t>
            </a:r>
            <a:r>
              <a:rPr lang="en-US"/>
              <a:t> </a:t>
            </a:r>
            <a:r>
              <a:rPr lang="en-US" err="1"/>
              <a:t>seguente</a:t>
            </a:r>
            <a:r>
              <a:rPr lang="en-US"/>
              <a:t> </a:t>
            </a:r>
            <a:r>
              <a:rPr lang="en-US" err="1"/>
              <a:t>modo</a:t>
            </a:r>
            <a:r>
              <a:rPr lang="en-US"/>
              <a:t>:</a:t>
            </a:r>
          </a:p>
          <a:p>
            <a:pPr marL="342900" indent="-342900">
              <a:buFont typeface="Arial" panose="020B0604020202020204" pitchFamily="34" charset="0"/>
              <a:buChar char="•"/>
            </a:pPr>
            <a:r>
              <a:rPr lang="en-US" err="1"/>
              <a:t>Ogni</a:t>
            </a:r>
            <a:r>
              <a:rPr lang="en-US"/>
              <a:t> </a:t>
            </a:r>
            <a:r>
              <a:rPr lang="en-US" err="1"/>
              <a:t>variabile</a:t>
            </a:r>
            <a:r>
              <a:rPr lang="en-US"/>
              <a:t> è un </a:t>
            </a:r>
            <a:r>
              <a:rPr lang="en-US" err="1"/>
              <a:t>nodo</a:t>
            </a:r>
            <a:endParaRPr lang="en-US"/>
          </a:p>
          <a:p>
            <a:pPr marL="342900" indent="-342900">
              <a:buFont typeface="Arial" panose="020B0604020202020204" pitchFamily="34" charset="0"/>
              <a:buChar char="•"/>
            </a:pPr>
            <a:r>
              <a:rPr lang="en-US" err="1"/>
              <a:t>Ogni</a:t>
            </a:r>
            <a:r>
              <a:rPr lang="en-US"/>
              <a:t> </a:t>
            </a:r>
            <a:r>
              <a:rPr lang="en-US" err="1"/>
              <a:t>arco</a:t>
            </a:r>
            <a:r>
              <a:rPr lang="en-US"/>
              <a:t> </a:t>
            </a:r>
            <a:r>
              <a:rPr lang="en-US" err="1"/>
              <a:t>esiste</a:t>
            </a:r>
            <a:r>
              <a:rPr lang="en-US"/>
              <a:t> se </a:t>
            </a:r>
            <a:r>
              <a:rPr lang="en-US" err="1"/>
              <a:t>i</a:t>
            </a:r>
            <a:r>
              <a:rPr lang="en-US"/>
              <a:t> </a:t>
            </a:r>
            <a:r>
              <a:rPr lang="en-US" err="1"/>
              <a:t>nodi</a:t>
            </a:r>
            <a:r>
              <a:rPr lang="en-US"/>
              <a:t> </a:t>
            </a:r>
            <a:r>
              <a:rPr lang="en-US" err="1"/>
              <a:t>sono</a:t>
            </a:r>
            <a:r>
              <a:rPr lang="en-US"/>
              <a:t> </a:t>
            </a:r>
            <a:r>
              <a:rPr lang="en-US" err="1"/>
              <a:t>presenti</a:t>
            </a:r>
            <a:r>
              <a:rPr lang="en-US"/>
              <a:t> in </a:t>
            </a:r>
            <a:r>
              <a:rPr lang="en-US" err="1"/>
              <a:t>almeno</a:t>
            </a:r>
            <a:r>
              <a:rPr lang="en-US"/>
              <a:t> un </a:t>
            </a:r>
            <a:r>
              <a:rPr lang="en-US" err="1"/>
              <a:t>singolo</a:t>
            </a:r>
            <a:r>
              <a:rPr lang="en-US"/>
              <a:t> </a:t>
            </a:r>
            <a:r>
              <a:rPr lang="en-US" err="1"/>
              <a:t>vincolo</a:t>
            </a:r>
            <a:endParaRPr lang="en-US"/>
          </a:p>
          <a:p>
            <a:pPr marL="342900" indent="-342900">
              <a:buFont typeface="Arial" panose="020B0604020202020204" pitchFamily="34" charset="0"/>
              <a:buChar char="•"/>
            </a:pPr>
            <a:endParaRPr lang="en-US"/>
          </a:p>
          <a:p>
            <a:r>
              <a:rPr lang="en-US"/>
              <a:t>ES: Australia</a:t>
            </a:r>
          </a:p>
        </p:txBody>
      </p:sp>
      <p:pic>
        <p:nvPicPr>
          <p:cNvPr id="4" name="Picture 3"/>
          <p:cNvPicPr>
            <a:picLocks noChangeAspect="1"/>
          </p:cNvPicPr>
          <p:nvPr/>
        </p:nvPicPr>
        <p:blipFill>
          <a:blip r:embed="rId2"/>
          <a:stretch>
            <a:fillRect/>
          </a:stretch>
        </p:blipFill>
        <p:spPr>
          <a:xfrm>
            <a:off x="4499992" y="2492896"/>
            <a:ext cx="3983948" cy="3425822"/>
          </a:xfrm>
          <a:prstGeom prst="rect">
            <a:avLst/>
          </a:prstGeom>
        </p:spPr>
      </p:pic>
    </p:spTree>
    <p:extLst>
      <p:ext uri="{BB962C8B-B14F-4D97-AF65-F5344CB8AC3E}">
        <p14:creationId xmlns:p14="http://schemas.microsoft.com/office/powerpoint/2010/main" val="387982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Perchè modellizzare un problema come CSP</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it-IT" dirty="0"/>
                  <a:t>Alternativa: consideriamo un problema di ricerca classica</a:t>
                </a:r>
              </a:p>
              <a:p>
                <a:r>
                  <a:rPr lang="it-IT" dirty="0"/>
                  <a:t>Dobbiamo valutare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3</m:t>
                        </m:r>
                      </m:e>
                      <m:sup>
                        <m:r>
                          <a:rPr lang="it-IT" b="0" i="1" smtClean="0">
                            <a:latin typeface="Cambria Math" panose="02040503050406030204" pitchFamily="18" charset="0"/>
                          </a:rPr>
                          <m:t>7</m:t>
                        </m:r>
                      </m:sup>
                    </m:sSup>
                    <m:r>
                      <a:rPr lang="it-IT" b="0" i="1" smtClean="0">
                        <a:latin typeface="Cambria Math" panose="02040503050406030204" pitchFamily="18" charset="0"/>
                      </a:rPr>
                      <m:t>=2187</m:t>
                    </m:r>
                  </m:oMath>
                </a14:m>
                <a:r>
                  <a:rPr lang="it-IT" dirty="0"/>
                  <a:t> differenti assegnamenti completi delle variabili</a:t>
                </a:r>
              </a:p>
              <a:p>
                <a:endParaRPr lang="it-IT" dirty="0"/>
              </a:p>
              <a:p>
                <a:r>
                  <a:rPr lang="it-IT" dirty="0"/>
                  <a:t>Considerando invece i vincoli, possiamo escludere delle porzioni di spazio</a:t>
                </a:r>
              </a:p>
              <a:p>
                <a:r>
                  <a:rPr lang="it-IT" dirty="0"/>
                  <a:t>Es: scelto </a:t>
                </a:r>
                <a14:m>
                  <m:oMath xmlns:m="http://schemas.openxmlformats.org/officeDocument/2006/math">
                    <m:r>
                      <a:rPr lang="it-IT" b="0" i="1" smtClean="0">
                        <a:latin typeface="Cambria Math" panose="02040503050406030204" pitchFamily="18" charset="0"/>
                      </a:rPr>
                      <m:t>𝑆𝐴</m:t>
                    </m:r>
                    <m:r>
                      <a:rPr lang="it-IT" b="0" i="1" smtClean="0">
                        <a:latin typeface="Cambria Math" panose="02040503050406030204" pitchFamily="18" charset="0"/>
                      </a:rPr>
                      <m:t>=</m:t>
                    </m:r>
                    <m:r>
                      <a:rPr lang="it-IT" b="0" i="1" smtClean="0">
                        <a:latin typeface="Cambria Math" panose="02040503050406030204" pitchFamily="18" charset="0"/>
                      </a:rPr>
                      <m:t>𝑏</m:t>
                    </m:r>
                  </m:oMath>
                </a14:m>
                <a:r>
                  <a:rPr lang="it-IT" dirty="0"/>
                  <a:t> non potrò assegnare il colore blu ai nodi adiacenti (alcuni assegnamenti completi li posso escludere a priori)</a:t>
                </a:r>
              </a:p>
              <a:p>
                <a:endParaRPr lang="it-IT" dirty="0"/>
              </a:p>
              <a:p>
                <a:r>
                  <a:rPr lang="it-IT" dirty="0"/>
                  <a:t>Se un assegnamento parziale non può diventare una soluzione completa, posso anche escludere ulteriori assegnamenti che includono tale assegnamento parziale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62" t="-763"/>
                </a:stretch>
              </a:blipFill>
            </p:spPr>
            <p:txBody>
              <a:bodyPr/>
              <a:lstStyle/>
              <a:p>
                <a:r>
                  <a:rPr lang="en-IT">
                    <a:noFill/>
                  </a:rPr>
                  <a:t> </a:t>
                </a:r>
              </a:p>
            </p:txBody>
          </p:sp>
        </mc:Fallback>
      </mc:AlternateContent>
    </p:spTree>
    <p:extLst>
      <p:ext uri="{BB962C8B-B14F-4D97-AF65-F5344CB8AC3E}">
        <p14:creationId xmlns:p14="http://schemas.microsoft.com/office/powerpoint/2010/main" val="410714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Varianti</a:t>
            </a:r>
            <a:r>
              <a:rPr lang="en-US"/>
              <a:t> del CSP</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err="1"/>
              <a:t>Dominio</a:t>
            </a:r>
            <a:r>
              <a:rPr lang="en-US" dirty="0"/>
              <a:t> </a:t>
            </a:r>
            <a:r>
              <a:rPr lang="en-US" dirty="0" err="1"/>
              <a:t>discreto</a:t>
            </a:r>
            <a:r>
              <a:rPr lang="en-US" dirty="0"/>
              <a:t> ma </a:t>
            </a:r>
            <a:r>
              <a:rPr lang="en-US" dirty="0" err="1"/>
              <a:t>infinito</a:t>
            </a:r>
            <a:r>
              <a:rPr lang="en-US" dirty="0"/>
              <a:t>: non </a:t>
            </a:r>
            <a:r>
              <a:rPr lang="en-US" dirty="0" err="1"/>
              <a:t>posso</a:t>
            </a:r>
            <a:r>
              <a:rPr lang="en-US" dirty="0"/>
              <a:t> </a:t>
            </a:r>
            <a:r>
              <a:rPr lang="en-US" dirty="0" err="1"/>
              <a:t>più</a:t>
            </a:r>
            <a:r>
              <a:rPr lang="en-US" dirty="0"/>
              <a:t> </a:t>
            </a:r>
            <a:r>
              <a:rPr lang="en-US" dirty="0" err="1"/>
              <a:t>enumerare</a:t>
            </a:r>
            <a:r>
              <a:rPr lang="en-US" dirty="0"/>
              <a:t> </a:t>
            </a:r>
            <a:r>
              <a:rPr lang="en-US" dirty="0" err="1"/>
              <a:t>i</a:t>
            </a:r>
            <a:r>
              <a:rPr lang="en-US" dirty="0"/>
              <a:t> </a:t>
            </a:r>
            <a:r>
              <a:rPr lang="en-US" dirty="0" err="1"/>
              <a:t>valori</a:t>
            </a:r>
            <a:r>
              <a:rPr lang="en-US" dirty="0"/>
              <a:t> </a:t>
            </a:r>
            <a:r>
              <a:rPr lang="en-US" dirty="0" err="1"/>
              <a:t>ammissibili</a:t>
            </a:r>
            <a:r>
              <a:rPr lang="en-US" dirty="0"/>
              <a:t>, </a:t>
            </a:r>
            <a:r>
              <a:rPr lang="en-US" dirty="0" err="1"/>
              <a:t>devo</a:t>
            </a:r>
            <a:r>
              <a:rPr lang="en-US" dirty="0"/>
              <a:t> </a:t>
            </a:r>
            <a:r>
              <a:rPr lang="en-US" dirty="0" err="1"/>
              <a:t>definire</a:t>
            </a:r>
            <a:r>
              <a:rPr lang="en-US" dirty="0"/>
              <a:t> un </a:t>
            </a:r>
            <a:r>
              <a:rPr lang="en-US" dirty="0" err="1"/>
              <a:t>linguaggio</a:t>
            </a:r>
            <a:r>
              <a:rPr lang="en-US" dirty="0"/>
              <a:t> di </a:t>
            </a:r>
            <a:r>
              <a:rPr lang="en-US" dirty="0" err="1"/>
              <a:t>specifica</a:t>
            </a:r>
            <a:r>
              <a:rPr lang="en-US" dirty="0"/>
              <a:t> di </a:t>
            </a:r>
            <a:r>
              <a:rPr lang="en-US" dirty="0" err="1"/>
              <a:t>vincoli</a:t>
            </a:r>
            <a:r>
              <a:rPr lang="en-US" dirty="0"/>
              <a:t> </a:t>
            </a:r>
          </a:p>
          <a:p>
            <a:pPr marL="342900" indent="-342900">
              <a:buFont typeface="Arial" panose="020B0604020202020204" pitchFamily="34" charset="0"/>
              <a:buChar char="•"/>
            </a:pPr>
            <a:r>
              <a:rPr lang="en-US" dirty="0" err="1"/>
              <a:t>Dominio</a:t>
            </a:r>
            <a:r>
              <a:rPr lang="en-US" dirty="0"/>
              <a:t> </a:t>
            </a:r>
            <a:r>
              <a:rPr lang="en-US" dirty="0" err="1"/>
              <a:t>discreto</a:t>
            </a:r>
            <a:r>
              <a:rPr lang="en-US" dirty="0"/>
              <a:t>, ma </a:t>
            </a:r>
            <a:r>
              <a:rPr lang="en-US" dirty="0" err="1"/>
              <a:t>infinito</a:t>
            </a:r>
            <a:r>
              <a:rPr lang="en-US" dirty="0"/>
              <a:t> con </a:t>
            </a:r>
            <a:r>
              <a:rPr lang="en-US" dirty="0" err="1"/>
              <a:t>vincoli</a:t>
            </a:r>
            <a:r>
              <a:rPr lang="en-US" dirty="0"/>
              <a:t> </a:t>
            </a:r>
            <a:r>
              <a:rPr lang="en-US" dirty="0" err="1"/>
              <a:t>lineari</a:t>
            </a:r>
            <a:r>
              <a:rPr lang="en-US" dirty="0"/>
              <a:t>: </a:t>
            </a:r>
            <a:r>
              <a:rPr lang="en-US" dirty="0" err="1"/>
              <a:t>programmazione</a:t>
            </a:r>
            <a:r>
              <a:rPr lang="en-US" dirty="0"/>
              <a:t> </a:t>
            </a:r>
            <a:r>
              <a:rPr lang="en-US" dirty="0" err="1"/>
              <a:t>lineare</a:t>
            </a:r>
            <a:r>
              <a:rPr lang="en-US" dirty="0"/>
              <a:t> </a:t>
            </a:r>
            <a:r>
              <a:rPr lang="en-US" dirty="0" err="1"/>
              <a:t>intera</a:t>
            </a:r>
            <a:endParaRPr lang="en-US" dirty="0"/>
          </a:p>
          <a:p>
            <a:pPr marL="342900" indent="-342900">
              <a:buFont typeface="Arial" panose="020B0604020202020204" pitchFamily="34" charset="0"/>
              <a:buChar char="•"/>
            </a:pPr>
            <a:r>
              <a:rPr lang="en-US" dirty="0" err="1"/>
              <a:t>Dominio</a:t>
            </a:r>
            <a:r>
              <a:rPr lang="en-US" dirty="0"/>
              <a:t> continuo, </a:t>
            </a:r>
            <a:r>
              <a:rPr lang="en-US" dirty="0" err="1"/>
              <a:t>vincoli</a:t>
            </a:r>
            <a:r>
              <a:rPr lang="en-US" dirty="0"/>
              <a:t> </a:t>
            </a:r>
            <a:r>
              <a:rPr lang="en-US" dirty="0" err="1"/>
              <a:t>lineari</a:t>
            </a:r>
            <a:r>
              <a:rPr lang="en-US" dirty="0"/>
              <a:t>: </a:t>
            </a:r>
            <a:r>
              <a:rPr lang="en-US" dirty="0" err="1"/>
              <a:t>programmazione</a:t>
            </a:r>
            <a:r>
              <a:rPr lang="en-US" dirty="0"/>
              <a:t> </a:t>
            </a:r>
            <a:r>
              <a:rPr lang="en-US" dirty="0" err="1"/>
              <a:t>lineare</a:t>
            </a:r>
            <a:endParaRPr lang="en-US" dirty="0"/>
          </a:p>
          <a:p>
            <a:pPr marL="342900" indent="-342900">
              <a:buFont typeface="Arial" panose="020B0604020202020204" pitchFamily="34" charset="0"/>
              <a:buChar char="•"/>
            </a:pPr>
            <a:endParaRPr lang="en-US" dirty="0"/>
          </a:p>
          <a:p>
            <a:r>
              <a:rPr lang="en-US" dirty="0"/>
              <a:t>Tipi </a:t>
            </a:r>
            <a:r>
              <a:rPr lang="en-US" dirty="0" err="1"/>
              <a:t>dei</a:t>
            </a:r>
            <a:r>
              <a:rPr lang="en-US" dirty="0"/>
              <a:t> </a:t>
            </a:r>
            <a:r>
              <a:rPr lang="en-US" dirty="0" err="1"/>
              <a:t>vincoli</a:t>
            </a:r>
            <a:r>
              <a:rPr lang="en-US" dirty="0"/>
              <a:t>:</a:t>
            </a:r>
          </a:p>
          <a:p>
            <a:pPr marL="342900" indent="-342900">
              <a:buFont typeface="Arial" panose="020B0604020202020204" pitchFamily="34" charset="0"/>
              <a:buChar char="•"/>
            </a:pPr>
            <a:r>
              <a:rPr lang="en-US" dirty="0" err="1"/>
              <a:t>Unario</a:t>
            </a:r>
            <a:endParaRPr lang="en-US" dirty="0"/>
          </a:p>
          <a:p>
            <a:pPr marL="342900" indent="-342900">
              <a:buFont typeface="Arial" panose="020B0604020202020204" pitchFamily="34" charset="0"/>
              <a:buChar char="•"/>
            </a:pPr>
            <a:r>
              <a:rPr lang="en-US" dirty="0" err="1"/>
              <a:t>Binario</a:t>
            </a:r>
            <a:endParaRPr lang="en-US" dirty="0"/>
          </a:p>
          <a:p>
            <a:pPr marL="342900" indent="-342900">
              <a:buFont typeface="Arial" panose="020B0604020202020204" pitchFamily="34" charset="0"/>
              <a:buChar char="•"/>
            </a:pPr>
            <a:r>
              <a:rPr lang="en-US" dirty="0" err="1"/>
              <a:t>Globale</a:t>
            </a:r>
            <a:r>
              <a:rPr lang="en-US" dirty="0"/>
              <a:t> (</a:t>
            </a:r>
            <a:r>
              <a:rPr lang="en-US" dirty="0" err="1"/>
              <a:t>posso</a:t>
            </a:r>
            <a:r>
              <a:rPr lang="en-US" dirty="0"/>
              <a:t> </a:t>
            </a:r>
            <a:r>
              <a:rPr lang="en-US" dirty="0" err="1"/>
              <a:t>riformularlo</a:t>
            </a:r>
            <a:r>
              <a:rPr lang="en-US" dirty="0"/>
              <a:t> con </a:t>
            </a:r>
            <a:r>
              <a:rPr lang="en-US" dirty="0" err="1"/>
              <a:t>vincoli</a:t>
            </a:r>
            <a:r>
              <a:rPr lang="en-US" dirty="0"/>
              <a:t> </a:t>
            </a:r>
            <a:r>
              <a:rPr lang="en-US" dirty="0" err="1"/>
              <a:t>binari</a:t>
            </a:r>
            <a:r>
              <a:rPr lang="en-US" dirty="0"/>
              <a:t>): </a:t>
            </a:r>
            <a:r>
              <a:rPr lang="en-US" dirty="0" err="1"/>
              <a:t>riguarda</a:t>
            </a:r>
            <a:r>
              <a:rPr lang="en-US" dirty="0"/>
              <a:t> </a:t>
            </a:r>
            <a:r>
              <a:rPr lang="en-US" dirty="0" err="1"/>
              <a:t>tutte</a:t>
            </a:r>
            <a:r>
              <a:rPr lang="en-US" dirty="0"/>
              <a:t> le </a:t>
            </a:r>
            <a:r>
              <a:rPr lang="en-US" dirty="0" err="1"/>
              <a:t>variabili</a:t>
            </a:r>
            <a:r>
              <a:rPr lang="en-US" dirty="0"/>
              <a:t> </a:t>
            </a:r>
          </a:p>
          <a:p>
            <a:pPr marL="685800" lvl="4">
              <a:buFont typeface="Arial" panose="020B0604020202020204" pitchFamily="34" charset="0"/>
              <a:buChar char="•"/>
            </a:pPr>
            <a:r>
              <a:rPr lang="en-US" dirty="0" err="1">
                <a:latin typeface="Helvetica" pitchFamily="2" charset="0"/>
              </a:rPr>
              <a:t>Tuttediverse</a:t>
            </a:r>
            <a:r>
              <a:rPr lang="en-US" dirty="0"/>
              <a:t>: </a:t>
            </a:r>
            <a:r>
              <a:rPr lang="it-IT" dirty="0">
                <a:latin typeface="Helvetica"/>
                <a:cs typeface="Helvetica"/>
              </a:rPr>
              <a:t>noto anche come </a:t>
            </a:r>
            <a:r>
              <a:rPr lang="it-IT" dirty="0" err="1">
                <a:latin typeface="Helvetica"/>
                <a:cs typeface="Helvetica"/>
              </a:rPr>
              <a:t>AllDiff</a:t>
            </a:r>
            <a:r>
              <a:rPr lang="it-IT" dirty="0">
                <a:latin typeface="Helvetica"/>
                <a:cs typeface="Helvetica"/>
              </a:rPr>
              <a:t>: tutte le variabili devono avere	valori diversi tra loro.</a:t>
            </a:r>
          </a:p>
          <a:p>
            <a:pPr marL="342900" indent="-342900">
              <a:buFont typeface="Arial" panose="020B0604020202020204" pitchFamily="34" charset="0"/>
              <a:buChar char="•"/>
            </a:pPr>
            <a:endParaRPr lang="en-US" dirty="0"/>
          </a:p>
        </p:txBody>
      </p:sp>
      <p:sp>
        <p:nvSpPr>
          <p:cNvPr id="4" name="CasellaDiTesto 3"/>
          <p:cNvSpPr txBox="1"/>
          <p:nvPr/>
        </p:nvSpPr>
        <p:spPr>
          <a:xfrm>
            <a:off x="1763688" y="4005064"/>
            <a:ext cx="3212538" cy="461665"/>
          </a:xfrm>
          <a:prstGeom prst="rect">
            <a:avLst/>
          </a:prstGeom>
          <a:noFill/>
        </p:spPr>
        <p:txBody>
          <a:bodyPr wrap="none" rtlCol="0">
            <a:spAutoFit/>
          </a:bodyPr>
          <a:lstStyle/>
          <a:p>
            <a:r>
              <a:rPr lang="it-IT" sz="2400" dirty="0">
                <a:latin typeface="Helvetica"/>
                <a:cs typeface="Helvetica"/>
              </a:rPr>
              <a:t>es. </a:t>
            </a:r>
            <a:r>
              <a:rPr lang="it-IT" sz="2400" b="1" dirty="0">
                <a:latin typeface="Helvetica"/>
                <a:cs typeface="Helvetica"/>
              </a:rPr>
              <a:t>⟨</a:t>
            </a:r>
            <a:r>
              <a:rPr lang="it-IT" sz="2400" dirty="0">
                <a:latin typeface="Helvetica"/>
                <a:cs typeface="Helvetica"/>
              </a:rPr>
              <a:t>{SA; NS},SA≠NS</a:t>
            </a:r>
            <a:r>
              <a:rPr lang="it-IT" sz="2400" b="1" dirty="0">
                <a:latin typeface="Helvetica"/>
                <a:cs typeface="Helvetica"/>
              </a:rPr>
              <a:t>⟩</a:t>
            </a:r>
          </a:p>
        </p:txBody>
      </p:sp>
      <p:sp>
        <p:nvSpPr>
          <p:cNvPr id="5" name="CasellaDiTesto 4"/>
          <p:cNvSpPr txBox="1"/>
          <p:nvPr/>
        </p:nvSpPr>
        <p:spPr>
          <a:xfrm>
            <a:off x="1655632" y="3615407"/>
            <a:ext cx="2351926" cy="461665"/>
          </a:xfrm>
          <a:prstGeom prst="rect">
            <a:avLst/>
          </a:prstGeom>
          <a:noFill/>
        </p:spPr>
        <p:txBody>
          <a:bodyPr wrap="none" rtlCol="0">
            <a:spAutoFit/>
          </a:bodyPr>
          <a:lstStyle/>
          <a:p>
            <a:r>
              <a:rPr lang="it-IT" sz="2400" dirty="0">
                <a:latin typeface="Helvetica"/>
                <a:cs typeface="Helvetica"/>
              </a:rPr>
              <a:t>es. </a:t>
            </a:r>
            <a:r>
              <a:rPr lang="it-IT" sz="2400" b="1" dirty="0">
                <a:latin typeface="Helvetica"/>
                <a:cs typeface="Helvetica"/>
              </a:rPr>
              <a:t>⟨</a:t>
            </a:r>
            <a:r>
              <a:rPr lang="it-IT" sz="2400" dirty="0">
                <a:latin typeface="Helvetica"/>
                <a:cs typeface="Helvetica"/>
              </a:rPr>
              <a:t>{SA},</a:t>
            </a:r>
            <a:r>
              <a:rPr lang="it-IT" sz="2400" dirty="0" err="1">
                <a:latin typeface="Helvetica"/>
                <a:cs typeface="Helvetica"/>
              </a:rPr>
              <a:t>SA≠v</a:t>
            </a:r>
            <a:r>
              <a:rPr lang="it-IT" sz="2400" b="1" dirty="0">
                <a:latin typeface="Helvetica"/>
                <a:cs typeface="Helvetica"/>
              </a:rPr>
              <a:t>⟩</a:t>
            </a:r>
          </a:p>
        </p:txBody>
      </p:sp>
    </p:spTree>
    <p:extLst>
      <p:ext uri="{BB962C8B-B14F-4D97-AF65-F5344CB8AC3E}">
        <p14:creationId xmlns:p14="http://schemas.microsoft.com/office/powerpoint/2010/main" val="64721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5"/>
          <p:cNvSpPr/>
          <p:nvPr/>
        </p:nvSpPr>
        <p:spPr>
          <a:xfrm>
            <a:off x="4355976" y="764704"/>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3" name="Rettangolo 12"/>
          <p:cNvSpPr/>
          <p:nvPr/>
        </p:nvSpPr>
        <p:spPr>
          <a:xfrm>
            <a:off x="2051720" y="19888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4" name="Rettangolo 13"/>
          <p:cNvSpPr/>
          <p:nvPr/>
        </p:nvSpPr>
        <p:spPr>
          <a:xfrm>
            <a:off x="4355976"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5" name="Rettangolo 14"/>
          <p:cNvSpPr/>
          <p:nvPr/>
        </p:nvSpPr>
        <p:spPr>
          <a:xfrm>
            <a:off x="6732240" y="2060848"/>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6" name="Rettangolo 15"/>
          <p:cNvSpPr/>
          <p:nvPr/>
        </p:nvSpPr>
        <p:spPr>
          <a:xfrm>
            <a:off x="1619672" y="3789040"/>
            <a:ext cx="216024"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7" name="Rettangolo 16"/>
          <p:cNvSpPr/>
          <p:nvPr/>
        </p:nvSpPr>
        <p:spPr>
          <a:xfrm flipH="1">
            <a:off x="2204120" y="3789040"/>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18" name="Rettangolo 17"/>
          <p:cNvSpPr/>
          <p:nvPr/>
        </p:nvSpPr>
        <p:spPr>
          <a:xfrm flipH="1">
            <a:off x="3059832" y="3717032"/>
            <a:ext cx="567680" cy="368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latin typeface="Calibri"/>
            </a:endParaRPr>
          </a:p>
        </p:txBody>
      </p:sp>
      <p:sp>
        <p:nvSpPr>
          <p:cNvPr id="2" name="Titolo 1"/>
          <p:cNvSpPr>
            <a:spLocks noGrp="1"/>
          </p:cNvSpPr>
          <p:nvPr>
            <p:ph type="title"/>
          </p:nvPr>
        </p:nvSpPr>
        <p:spPr/>
        <p:txBody>
          <a:bodyPr/>
          <a:lstStyle/>
          <a:p>
            <a:r>
              <a:rPr lang="it-IT" b="1" dirty="0">
                <a:latin typeface="Helvetica"/>
                <a:cs typeface="Helvetica"/>
              </a:rPr>
              <a:t>Inferenza nei CSP</a:t>
            </a:r>
          </a:p>
        </p:txBody>
      </p:sp>
      <p:sp>
        <p:nvSpPr>
          <p:cNvPr id="3" name="Segnaposto contenuto 2"/>
          <p:cNvSpPr>
            <a:spLocks noGrp="1"/>
          </p:cNvSpPr>
          <p:nvPr>
            <p:ph idx="1"/>
          </p:nvPr>
        </p:nvSpPr>
        <p:spPr/>
        <p:txBody>
          <a:bodyPr>
            <a:normAutofit fontScale="92500" lnSpcReduction="20000"/>
          </a:bodyPr>
          <a:lstStyle/>
          <a:p>
            <a:r>
              <a:rPr lang="it-IT" dirty="0">
                <a:latin typeface="Helvetica"/>
                <a:cs typeface="Helvetica"/>
              </a:rPr>
              <a:t>L’idea di base è quella di limitare il numero di valori che sono potenzialmente assegnabili alle variabili</a:t>
            </a:r>
          </a:p>
          <a:p>
            <a:r>
              <a:rPr lang="it-IT" b="1" dirty="0" err="1">
                <a:latin typeface="Helvetica"/>
                <a:cs typeface="Helvetica"/>
              </a:rPr>
              <a:t>Constraint</a:t>
            </a:r>
            <a:r>
              <a:rPr lang="it-IT" b="1" dirty="0">
                <a:latin typeface="Helvetica"/>
                <a:cs typeface="Helvetica"/>
              </a:rPr>
              <a:t> </a:t>
            </a:r>
            <a:r>
              <a:rPr lang="it-IT" b="1" dirty="0" err="1">
                <a:latin typeface="Helvetica"/>
                <a:cs typeface="Helvetica"/>
              </a:rPr>
              <a:t>propagation</a:t>
            </a:r>
            <a:r>
              <a:rPr lang="it-IT" dirty="0">
                <a:latin typeface="Helvetica"/>
                <a:cs typeface="Helvetica"/>
              </a:rPr>
              <a:t> (propagazione di vincoli): se restringo i valori assegnabili a una variabile, forse si restringono anche quelli assegnabili ad altre variabili</a:t>
            </a:r>
          </a:p>
          <a:p>
            <a:r>
              <a:rPr lang="it-IT" dirty="0">
                <a:latin typeface="Helvetica"/>
                <a:cs typeface="Helvetica"/>
              </a:rPr>
              <a:t>Tale propagazione avviene per mezzo di ragionamenti assimilabili a regole di inferenza </a:t>
            </a:r>
          </a:p>
          <a:p>
            <a:r>
              <a:rPr lang="it-IT" dirty="0">
                <a:latin typeface="Helvetica"/>
                <a:cs typeface="Helvetica"/>
              </a:rPr>
              <a:t>La parola chiave in questo contesto è </a:t>
            </a:r>
            <a:r>
              <a:rPr lang="it-IT" b="1" dirty="0">
                <a:latin typeface="Helvetica"/>
                <a:cs typeface="Helvetica"/>
              </a:rPr>
              <a:t>consistenza</a:t>
            </a:r>
          </a:p>
        </p:txBody>
      </p:sp>
    </p:spTree>
    <p:extLst>
      <p:ext uri="{BB962C8B-B14F-4D97-AF65-F5344CB8AC3E}">
        <p14:creationId xmlns:p14="http://schemas.microsoft.com/office/powerpoint/2010/main" val="3746410563"/>
      </p:ext>
    </p:extLst>
  </p:cSld>
  <p:clrMapOvr>
    <a:masterClrMapping/>
  </p:clrMapOvr>
</p:sld>
</file>

<file path=ppt/theme/theme1.xml><?xml version="1.0" encoding="utf-8"?>
<a:theme xmlns:a="http://schemas.openxmlformats.org/drawingml/2006/main" name="PO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14528</TotalTime>
  <Words>5629</Words>
  <Application>Microsoft Macintosh PowerPoint</Application>
  <PresentationFormat>On-screen Show (4:3)</PresentationFormat>
  <Paragraphs>775</Paragraphs>
  <Slides>59</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59</vt:i4>
      </vt:variant>
    </vt:vector>
  </HeadingPairs>
  <TitlesOfParts>
    <vt:vector size="72" baseType="lpstr">
      <vt:lpstr>ArialMT</vt:lpstr>
      <vt:lpstr>ArialUnicodeMS</vt:lpstr>
      <vt:lpstr>Meiryo</vt:lpstr>
      <vt:lpstr>Arial</vt:lpstr>
      <vt:lpstr>Avenir Light</vt:lpstr>
      <vt:lpstr>Avenir Next Regular</vt:lpstr>
      <vt:lpstr>Calibri</vt:lpstr>
      <vt:lpstr>Cambria Math</vt:lpstr>
      <vt:lpstr>Helvetica</vt:lpstr>
      <vt:lpstr>Times New Roman</vt:lpstr>
      <vt:lpstr>Wingdings</vt:lpstr>
      <vt:lpstr>POLI</vt:lpstr>
      <vt:lpstr>Tema di Office</vt:lpstr>
      <vt:lpstr>IA – Lezione 7 15/05/2023 Mario Verdicchio</vt:lpstr>
      <vt:lpstr>Constraint Satisfaction problem</vt:lpstr>
      <vt:lpstr>Definizione del problema</vt:lpstr>
      <vt:lpstr>CSP come search</vt:lpstr>
      <vt:lpstr>Es: colorare la mappa dell’Australia</vt:lpstr>
      <vt:lpstr>Grafo dei vincoli</vt:lpstr>
      <vt:lpstr>Perchè modellizzare un problema come CSP</vt:lpstr>
      <vt:lpstr>Varianti del CSP</vt:lpstr>
      <vt:lpstr>Inferenza nei CSP</vt:lpstr>
      <vt:lpstr>Consistenza di nodo</vt:lpstr>
      <vt:lpstr>Consistenza di arco</vt:lpstr>
      <vt:lpstr>Consistenza di cammino (path)</vt:lpstr>
      <vt:lpstr>Consistenza di cammino (path)</vt:lpstr>
      <vt:lpstr>k-consistenza</vt:lpstr>
      <vt:lpstr>Algoritmo AC3</vt:lpstr>
      <vt:lpstr>Algoritmo AC3</vt:lpstr>
      <vt:lpstr>Algoritmo AC3</vt:lpstr>
      <vt:lpstr>Funzione REVISE</vt:lpstr>
      <vt:lpstr>Funzione REVISE</vt:lpstr>
      <vt:lpstr>Esempio: sudoku</vt:lpstr>
      <vt:lpstr>Uso di AC3 per calcolare E6</vt:lpstr>
      <vt:lpstr>Inferenze vs tentativi</vt:lpstr>
      <vt:lpstr>Search in CSP</vt:lpstr>
      <vt:lpstr>Search in CSP</vt:lpstr>
      <vt:lpstr>Esempio: mappa Australia</vt:lpstr>
      <vt:lpstr>PowerPoint Presentation</vt:lpstr>
      <vt:lpstr>Scelta della variabile 1</vt:lpstr>
      <vt:lpstr>Problemi con MRV</vt:lpstr>
      <vt:lpstr>Scelta della variabile 2</vt:lpstr>
      <vt:lpstr>Scelta del valore</vt:lpstr>
      <vt:lpstr>Esempio</vt:lpstr>
      <vt:lpstr>Forward checking (FC)</vt:lpstr>
      <vt:lpstr>Da solo FC combina poco…</vt:lpstr>
      <vt:lpstr>Un uso migliore di FC</vt:lpstr>
      <vt:lpstr>PowerPoint Presentation</vt:lpstr>
      <vt:lpstr>PowerPoint Presentation</vt:lpstr>
      <vt:lpstr>Risultato</vt:lpstr>
      <vt:lpstr>Torniamo indietro</vt:lpstr>
      <vt:lpstr>Backjumping e conflict set</vt:lpstr>
      <vt:lpstr>Costruzione di un conflict set</vt:lpstr>
      <vt:lpstr>PowerPoint Presentation</vt:lpstr>
      <vt:lpstr>PowerPoint Presentation</vt:lpstr>
      <vt:lpstr>PowerPoint Presentation</vt:lpstr>
      <vt:lpstr>PowerPoint Presentation</vt:lpstr>
      <vt:lpstr>PowerPoint Presentation</vt:lpstr>
      <vt:lpstr>PowerPoint Presentation</vt:lpstr>
      <vt:lpstr>Un altro approccio: ricerca locale</vt:lpstr>
      <vt:lpstr>Il problema delle otto regine</vt:lpstr>
      <vt:lpstr>Configurazione 1</vt:lpstr>
      <vt:lpstr>Configurazione 2</vt:lpstr>
      <vt:lpstr>Configurazione 3</vt:lpstr>
      <vt:lpstr>Esercizio</vt:lpstr>
      <vt:lpstr>Da quale variabile iniziare?</vt:lpstr>
      <vt:lpstr>Stabiliamo un ordinamento</vt:lpstr>
      <vt:lpstr>Usiamo la consistenza d’arco…</vt:lpstr>
      <vt:lpstr>Proseguiamo</vt:lpstr>
      <vt:lpstr>Analogamente…</vt:lpstr>
      <vt:lpstr>Passiamo dall’altra parte</vt:lpstr>
      <vt:lpstr>E infine…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Slide AI</dc:title>
  <dc:creator>Francesco T</dc:creator>
  <cp:lastModifiedBy>Mario Verdicchio</cp:lastModifiedBy>
  <cp:revision>763</cp:revision>
  <cp:lastPrinted>2020-04-06T00:27:16Z</cp:lastPrinted>
  <dcterms:created xsi:type="dcterms:W3CDTF">2015-10-13T15:23:28Z</dcterms:created>
  <dcterms:modified xsi:type="dcterms:W3CDTF">2023-05-09T07:51:35Z</dcterms:modified>
</cp:coreProperties>
</file>