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CD2EE-52D5-45B4-83FB-9FF4188E08F2}" type="datetimeFigureOut">
              <a:rPr lang="it-IT" smtClean="0"/>
              <a:t>20/04/2015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F5C1F-E6CD-44B0-B519-15A51CEAD6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78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F5C1F-E6CD-44B0-B519-15A51CEAD69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603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F5C1F-E6CD-44B0-B519-15A51CEAD69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1142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F5C1F-E6CD-44B0-B519-15A51CEAD69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F5C1F-E6CD-44B0-B519-15A51CEAD69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2642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F5C1F-E6CD-44B0-B519-15A51CEAD69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6396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i="0">
                <a:solidFill>
                  <a:srgbClr val="C00000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943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406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43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51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117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646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519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858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78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62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4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7EFDC-1029-4C01-9E0C-298C3C3F5F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43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Esempio di Analisi Operazionale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Modello aperto e chiuso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1309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2743200" y="609600"/>
            <a:ext cx="2819400" cy="1371600"/>
            <a:chOff x="2052" y="3477"/>
            <a:chExt cx="5700" cy="289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2052" y="4015"/>
              <a:ext cx="5187" cy="2355"/>
              <a:chOff x="1938" y="9177"/>
              <a:chExt cx="5187" cy="2355"/>
            </a:xfrm>
          </p:grpSpPr>
          <p:sp>
            <p:nvSpPr>
              <p:cNvPr id="5124" name="AutoShape 4"/>
              <p:cNvSpPr>
                <a:spLocks noChangeArrowheads="1"/>
              </p:cNvSpPr>
              <p:nvPr/>
            </p:nvSpPr>
            <p:spPr bwMode="auto">
              <a:xfrm>
                <a:off x="1938" y="9252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5" name="AutoShape 5"/>
              <p:cNvSpPr>
                <a:spLocks noChangeArrowheads="1"/>
              </p:cNvSpPr>
              <p:nvPr/>
            </p:nvSpPr>
            <p:spPr bwMode="auto">
              <a:xfrm flipH="1">
                <a:off x="5757" y="11019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5126" name="Group 6"/>
              <p:cNvGrpSpPr>
                <a:grpSpLocks/>
              </p:cNvGrpSpPr>
              <p:nvPr/>
            </p:nvGrpSpPr>
            <p:grpSpPr bwMode="auto">
              <a:xfrm>
                <a:off x="3819" y="9177"/>
                <a:ext cx="1026" cy="684"/>
                <a:chOff x="4104" y="3534"/>
                <a:chExt cx="1026" cy="684"/>
              </a:xfrm>
            </p:grpSpPr>
            <p:sp>
              <p:nvSpPr>
                <p:cNvPr id="5127" name="Oval 7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128" name="Line 8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129" name="Line 9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130" name="Line 10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5131" name="Group 11"/>
              <p:cNvGrpSpPr>
                <a:grpSpLocks/>
              </p:cNvGrpSpPr>
              <p:nvPr/>
            </p:nvGrpSpPr>
            <p:grpSpPr bwMode="auto">
              <a:xfrm>
                <a:off x="6099" y="9177"/>
                <a:ext cx="1026" cy="684"/>
                <a:chOff x="4104" y="3534"/>
                <a:chExt cx="1026" cy="684"/>
              </a:xfrm>
            </p:grpSpPr>
            <p:sp>
              <p:nvSpPr>
                <p:cNvPr id="5132" name="Oval 12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133" name="Line 13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134" name="Line 14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5135" name="Line 15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5136" name="Text Box 16"/>
              <p:cNvSpPr txBox="1">
                <a:spLocks noChangeArrowheads="1"/>
              </p:cNvSpPr>
              <p:nvPr/>
            </p:nvSpPr>
            <p:spPr bwMode="auto">
              <a:xfrm>
                <a:off x="4161" y="10276"/>
                <a:ext cx="456" cy="4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c</a:t>
                </a:r>
              </a:p>
            </p:txBody>
          </p:sp>
          <p:sp>
            <p:nvSpPr>
              <p:cNvPr id="5137" name="Text Box 17"/>
              <p:cNvSpPr txBox="1">
                <a:spLocks noChangeArrowheads="1"/>
              </p:cNvSpPr>
              <p:nvPr/>
            </p:nvSpPr>
            <p:spPr bwMode="auto">
              <a:xfrm>
                <a:off x="6555" y="10276"/>
                <a:ext cx="513" cy="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d</a:t>
                </a:r>
              </a:p>
            </p:txBody>
          </p:sp>
          <p:sp>
            <p:nvSpPr>
              <p:cNvPr id="5138" name="Line 18"/>
              <p:cNvSpPr>
                <a:spLocks noChangeShapeType="1"/>
              </p:cNvSpPr>
              <p:nvPr/>
            </p:nvSpPr>
            <p:spPr bwMode="auto">
              <a:xfrm>
                <a:off x="2736" y="9537"/>
                <a:ext cx="108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39" name="Line 19"/>
              <p:cNvSpPr>
                <a:spLocks noChangeShapeType="1"/>
              </p:cNvSpPr>
              <p:nvPr/>
            </p:nvSpPr>
            <p:spPr bwMode="auto">
              <a:xfrm>
                <a:off x="4845" y="9519"/>
                <a:ext cx="125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7239" y="4389"/>
              <a:ext cx="5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 rot="10800000" flipV="1">
              <a:off x="7752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2" name="Line 22"/>
            <p:cNvSpPr>
              <a:spLocks noChangeShapeType="1"/>
            </p:cNvSpPr>
            <p:nvPr/>
          </p:nvSpPr>
          <p:spPr bwMode="auto">
            <a:xfrm flipH="1">
              <a:off x="3477" y="3477"/>
              <a:ext cx="4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3477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>
              <a:off x="4959" y="4332"/>
              <a:ext cx="912" cy="18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aphicFrame>
        <p:nvGraphicFramePr>
          <p:cNvPr id="5145" name="Object 25"/>
          <p:cNvGraphicFramePr>
            <a:graphicFrameLocks noChangeAspect="1"/>
          </p:cNvGraphicFramePr>
          <p:nvPr/>
        </p:nvGraphicFramePr>
        <p:xfrm>
          <a:off x="1828800" y="2514601"/>
          <a:ext cx="8534400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Worksheet" r:id="rId4" imgW="7934554" imgH="819607" progId="Excel.Sheet.8">
                  <p:embed/>
                </p:oleObj>
              </mc:Choice>
              <mc:Fallback>
                <p:oleObj name="Worksheet" r:id="rId4" imgW="7934554" imgH="8196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14601"/>
                        <a:ext cx="8534400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2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8013940" y="864671"/>
            <a:ext cx="164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aperto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46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2743200" y="609600"/>
            <a:ext cx="2819400" cy="1371600"/>
            <a:chOff x="2052" y="3477"/>
            <a:chExt cx="5700" cy="2893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2052" y="4015"/>
              <a:ext cx="5187" cy="2355"/>
              <a:chOff x="1938" y="9177"/>
              <a:chExt cx="5187" cy="2355"/>
            </a:xfrm>
          </p:grpSpPr>
          <p:sp>
            <p:nvSpPr>
              <p:cNvPr id="9220" name="AutoShape 4"/>
              <p:cNvSpPr>
                <a:spLocks noChangeArrowheads="1"/>
              </p:cNvSpPr>
              <p:nvPr/>
            </p:nvSpPr>
            <p:spPr bwMode="auto">
              <a:xfrm>
                <a:off x="1938" y="9252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221" name="AutoShape 5"/>
              <p:cNvSpPr>
                <a:spLocks noChangeArrowheads="1"/>
              </p:cNvSpPr>
              <p:nvPr/>
            </p:nvSpPr>
            <p:spPr bwMode="auto">
              <a:xfrm flipH="1">
                <a:off x="5757" y="11019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9222" name="Group 6"/>
              <p:cNvGrpSpPr>
                <a:grpSpLocks/>
              </p:cNvGrpSpPr>
              <p:nvPr/>
            </p:nvGrpSpPr>
            <p:grpSpPr bwMode="auto">
              <a:xfrm>
                <a:off x="3819" y="9177"/>
                <a:ext cx="1026" cy="684"/>
                <a:chOff x="4104" y="3534"/>
                <a:chExt cx="1026" cy="684"/>
              </a:xfrm>
            </p:grpSpPr>
            <p:sp>
              <p:nvSpPr>
                <p:cNvPr id="9223" name="Oval 7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9224" name="Line 8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9225" name="Line 9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9226" name="Line 10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9227" name="Group 11"/>
              <p:cNvGrpSpPr>
                <a:grpSpLocks/>
              </p:cNvGrpSpPr>
              <p:nvPr/>
            </p:nvGrpSpPr>
            <p:grpSpPr bwMode="auto">
              <a:xfrm>
                <a:off x="6099" y="9177"/>
                <a:ext cx="1026" cy="684"/>
                <a:chOff x="4104" y="3534"/>
                <a:chExt cx="1026" cy="684"/>
              </a:xfrm>
            </p:grpSpPr>
            <p:sp>
              <p:nvSpPr>
                <p:cNvPr id="9228" name="Oval 12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9229" name="Line 13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9230" name="Line 14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9231" name="Line 15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9232" name="Text Box 16"/>
              <p:cNvSpPr txBox="1">
                <a:spLocks noChangeArrowheads="1"/>
              </p:cNvSpPr>
              <p:nvPr/>
            </p:nvSpPr>
            <p:spPr bwMode="auto">
              <a:xfrm>
                <a:off x="4161" y="10276"/>
                <a:ext cx="456" cy="4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c</a:t>
                </a:r>
              </a:p>
            </p:txBody>
          </p:sp>
          <p:sp>
            <p:nvSpPr>
              <p:cNvPr id="9233" name="Text Box 17"/>
              <p:cNvSpPr txBox="1">
                <a:spLocks noChangeArrowheads="1"/>
              </p:cNvSpPr>
              <p:nvPr/>
            </p:nvSpPr>
            <p:spPr bwMode="auto">
              <a:xfrm>
                <a:off x="6555" y="10276"/>
                <a:ext cx="513" cy="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d</a:t>
                </a:r>
              </a:p>
            </p:txBody>
          </p:sp>
          <p:sp>
            <p:nvSpPr>
              <p:cNvPr id="9234" name="Line 18"/>
              <p:cNvSpPr>
                <a:spLocks noChangeShapeType="1"/>
              </p:cNvSpPr>
              <p:nvPr/>
            </p:nvSpPr>
            <p:spPr bwMode="auto">
              <a:xfrm>
                <a:off x="2736" y="9537"/>
                <a:ext cx="108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235" name="Line 19"/>
              <p:cNvSpPr>
                <a:spLocks noChangeShapeType="1"/>
              </p:cNvSpPr>
              <p:nvPr/>
            </p:nvSpPr>
            <p:spPr bwMode="auto">
              <a:xfrm>
                <a:off x="4845" y="9519"/>
                <a:ext cx="125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9236" name="Line 20"/>
            <p:cNvSpPr>
              <a:spLocks noChangeShapeType="1"/>
            </p:cNvSpPr>
            <p:nvPr/>
          </p:nvSpPr>
          <p:spPr bwMode="auto">
            <a:xfrm flipV="1">
              <a:off x="7239" y="4389"/>
              <a:ext cx="5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7" name="Line 21"/>
            <p:cNvSpPr>
              <a:spLocks noChangeShapeType="1"/>
            </p:cNvSpPr>
            <p:nvPr/>
          </p:nvSpPr>
          <p:spPr bwMode="auto">
            <a:xfrm rot="10800000" flipV="1">
              <a:off x="7752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 flipH="1">
              <a:off x="3477" y="3477"/>
              <a:ext cx="4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9" name="Line 23"/>
            <p:cNvSpPr>
              <a:spLocks noChangeShapeType="1"/>
            </p:cNvSpPr>
            <p:nvPr/>
          </p:nvSpPr>
          <p:spPr bwMode="auto">
            <a:xfrm>
              <a:off x="3477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40" name="Line 24"/>
            <p:cNvSpPr>
              <a:spLocks noChangeShapeType="1"/>
            </p:cNvSpPr>
            <p:nvPr/>
          </p:nvSpPr>
          <p:spPr bwMode="auto">
            <a:xfrm>
              <a:off x="4959" y="4332"/>
              <a:ext cx="912" cy="18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aphicFrame>
        <p:nvGraphicFramePr>
          <p:cNvPr id="9242" name="Object 26"/>
          <p:cNvGraphicFramePr>
            <a:graphicFrameLocks noChangeAspect="1"/>
          </p:cNvGraphicFramePr>
          <p:nvPr/>
        </p:nvGraphicFramePr>
        <p:xfrm>
          <a:off x="1824038" y="2514601"/>
          <a:ext cx="8539162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Worksheet" r:id="rId3" imgW="7934554" imgH="819607" progId="Excel.Sheet.8">
                  <p:embed/>
                </p:oleObj>
              </mc:Choice>
              <mc:Fallback>
                <p:oleObj name="Worksheet" r:id="rId3" imgW="7934554" imgH="8196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4038" y="2514601"/>
                        <a:ext cx="8539162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193926" y="3922714"/>
            <a:ext cx="38830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</a:rPr>
              <a:t>V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</a:rPr>
              <a:t>Ac = </a:t>
            </a:r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</a:rPr>
              <a:t>V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</a:rPr>
              <a:t>Ad + 1</a:t>
            </a:r>
          </a:p>
          <a:p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</a:rPr>
              <a:t>X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</a:rPr>
              <a:t>Ac = </a:t>
            </a:r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</a:rPr>
              <a:t>X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</a:rPr>
              <a:t>A 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 </a:t>
            </a:r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 = 3/19  10 = 30/19</a:t>
            </a:r>
            <a:endParaRPr lang="it-IT" altLang="it-IT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en-GB" altLang="it-IT">
              <a:latin typeface="Arial" panose="020B0604020202020204" pitchFamily="34" charset="0"/>
            </a:endParaRPr>
          </a:p>
        </p:txBody>
      </p:sp>
      <p:sp>
        <p:nvSpPr>
          <p:cNvPr id="9244" name="Rectangle 28" descr="10%"/>
          <p:cNvSpPr>
            <a:spLocks noChangeArrowheads="1"/>
          </p:cNvSpPr>
          <p:nvPr/>
        </p:nvSpPr>
        <p:spPr bwMode="auto">
          <a:xfrm>
            <a:off x="2514600" y="2895600"/>
            <a:ext cx="609600" cy="304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pattFill prst="pct10">
                  <a:fgClr>
                    <a:schemeClr val="accent2"/>
                  </a:fgClr>
                  <a:bgClr>
                    <a:schemeClr val="bg1"/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5105400" y="2895600"/>
            <a:ext cx="1295400" cy="304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3</a:t>
            </a:fld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8013940" y="864671"/>
            <a:ext cx="164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aperto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788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2743200" y="609600"/>
            <a:ext cx="2819400" cy="1371600"/>
            <a:chOff x="2052" y="3477"/>
            <a:chExt cx="5700" cy="2893"/>
          </a:xfrm>
        </p:grpSpPr>
        <p:grpSp>
          <p:nvGrpSpPr>
            <p:cNvPr id="10243" name="Group 3"/>
            <p:cNvGrpSpPr>
              <a:grpSpLocks/>
            </p:cNvGrpSpPr>
            <p:nvPr/>
          </p:nvGrpSpPr>
          <p:grpSpPr bwMode="auto">
            <a:xfrm>
              <a:off x="2052" y="4015"/>
              <a:ext cx="5187" cy="2355"/>
              <a:chOff x="1938" y="9177"/>
              <a:chExt cx="5187" cy="2355"/>
            </a:xfrm>
          </p:grpSpPr>
          <p:sp>
            <p:nvSpPr>
              <p:cNvPr id="10244" name="AutoShape 4"/>
              <p:cNvSpPr>
                <a:spLocks noChangeArrowheads="1"/>
              </p:cNvSpPr>
              <p:nvPr/>
            </p:nvSpPr>
            <p:spPr bwMode="auto">
              <a:xfrm>
                <a:off x="1938" y="9252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245" name="AutoShape 5"/>
              <p:cNvSpPr>
                <a:spLocks noChangeArrowheads="1"/>
              </p:cNvSpPr>
              <p:nvPr/>
            </p:nvSpPr>
            <p:spPr bwMode="auto">
              <a:xfrm flipH="1">
                <a:off x="5757" y="11019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10246" name="Group 6"/>
              <p:cNvGrpSpPr>
                <a:grpSpLocks/>
              </p:cNvGrpSpPr>
              <p:nvPr/>
            </p:nvGrpSpPr>
            <p:grpSpPr bwMode="auto">
              <a:xfrm>
                <a:off x="3819" y="9177"/>
                <a:ext cx="1026" cy="684"/>
                <a:chOff x="4104" y="3534"/>
                <a:chExt cx="1026" cy="684"/>
              </a:xfrm>
            </p:grpSpPr>
            <p:sp>
              <p:nvSpPr>
                <p:cNvPr id="10247" name="Oval 7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0248" name="Line 8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0249" name="Line 9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0250" name="Line 10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251" name="Group 11"/>
              <p:cNvGrpSpPr>
                <a:grpSpLocks/>
              </p:cNvGrpSpPr>
              <p:nvPr/>
            </p:nvGrpSpPr>
            <p:grpSpPr bwMode="auto">
              <a:xfrm>
                <a:off x="6099" y="9177"/>
                <a:ext cx="1026" cy="684"/>
                <a:chOff x="4104" y="3534"/>
                <a:chExt cx="1026" cy="684"/>
              </a:xfrm>
            </p:grpSpPr>
            <p:sp>
              <p:nvSpPr>
                <p:cNvPr id="10252" name="Oval 12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0253" name="Line 13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0254" name="Line 14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0255" name="Line 15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10256" name="Text Box 16"/>
              <p:cNvSpPr txBox="1">
                <a:spLocks noChangeArrowheads="1"/>
              </p:cNvSpPr>
              <p:nvPr/>
            </p:nvSpPr>
            <p:spPr bwMode="auto">
              <a:xfrm>
                <a:off x="4161" y="10276"/>
                <a:ext cx="456" cy="4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c</a:t>
                </a:r>
              </a:p>
            </p:txBody>
          </p:sp>
          <p:sp>
            <p:nvSpPr>
              <p:cNvPr id="10257" name="Text Box 17"/>
              <p:cNvSpPr txBox="1">
                <a:spLocks noChangeArrowheads="1"/>
              </p:cNvSpPr>
              <p:nvPr/>
            </p:nvSpPr>
            <p:spPr bwMode="auto">
              <a:xfrm>
                <a:off x="6555" y="10276"/>
                <a:ext cx="513" cy="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d</a:t>
                </a:r>
              </a:p>
            </p:txBody>
          </p:sp>
          <p:sp>
            <p:nvSpPr>
              <p:cNvPr id="10258" name="Line 18"/>
              <p:cNvSpPr>
                <a:spLocks noChangeShapeType="1"/>
              </p:cNvSpPr>
              <p:nvPr/>
            </p:nvSpPr>
            <p:spPr bwMode="auto">
              <a:xfrm>
                <a:off x="2736" y="9537"/>
                <a:ext cx="108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259" name="Line 19"/>
              <p:cNvSpPr>
                <a:spLocks noChangeShapeType="1"/>
              </p:cNvSpPr>
              <p:nvPr/>
            </p:nvSpPr>
            <p:spPr bwMode="auto">
              <a:xfrm>
                <a:off x="4845" y="9519"/>
                <a:ext cx="125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 flipV="1">
              <a:off x="7239" y="4389"/>
              <a:ext cx="5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61" name="Line 21"/>
            <p:cNvSpPr>
              <a:spLocks noChangeShapeType="1"/>
            </p:cNvSpPr>
            <p:nvPr/>
          </p:nvSpPr>
          <p:spPr bwMode="auto">
            <a:xfrm rot="10800000" flipV="1">
              <a:off x="7752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 flipH="1">
              <a:off x="3477" y="3477"/>
              <a:ext cx="4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>
              <a:off x="3477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>
              <a:off x="4959" y="4332"/>
              <a:ext cx="912" cy="18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aphicFrame>
        <p:nvGraphicFramePr>
          <p:cNvPr id="10266" name="Object 26"/>
          <p:cNvGraphicFramePr>
            <a:graphicFrameLocks noChangeAspect="1"/>
          </p:cNvGraphicFramePr>
          <p:nvPr/>
        </p:nvGraphicFramePr>
        <p:xfrm>
          <a:off x="1828801" y="2514601"/>
          <a:ext cx="8539163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Worksheet" r:id="rId3" imgW="7934554" imgH="819607" progId="Excel.Sheet.8">
                  <p:embed/>
                </p:oleObj>
              </mc:Choice>
              <mc:Fallback>
                <p:oleObj name="Worksheet" r:id="rId3" imgW="7934554" imgH="8196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2514601"/>
                        <a:ext cx="8539163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2193926" y="3922713"/>
            <a:ext cx="388302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b="1">
                <a:latin typeface="Arial" panose="020B0604020202020204" pitchFamily="34" charset="0"/>
              </a:rPr>
              <a:t>V</a:t>
            </a:r>
            <a:r>
              <a:rPr lang="it-IT" altLang="it-IT">
                <a:latin typeface="Arial" panose="020B0604020202020204" pitchFamily="34" charset="0"/>
              </a:rPr>
              <a:t>Ac = </a:t>
            </a:r>
            <a:r>
              <a:rPr lang="it-IT" altLang="it-IT" b="1">
                <a:latin typeface="Arial" panose="020B0604020202020204" pitchFamily="34" charset="0"/>
              </a:rPr>
              <a:t>V</a:t>
            </a:r>
            <a:r>
              <a:rPr lang="it-IT" altLang="it-IT">
                <a:latin typeface="Arial" panose="020B0604020202020204" pitchFamily="34" charset="0"/>
              </a:rPr>
              <a:t>Ad + 1</a:t>
            </a:r>
          </a:p>
          <a:p>
            <a:r>
              <a:rPr lang="it-IT" altLang="it-IT" b="1">
                <a:latin typeface="Arial" panose="020B0604020202020204" pitchFamily="34" charset="0"/>
              </a:rPr>
              <a:t>X</a:t>
            </a:r>
            <a:r>
              <a:rPr lang="it-IT" altLang="it-IT">
                <a:latin typeface="Arial" panose="020B0604020202020204" pitchFamily="34" charset="0"/>
              </a:rPr>
              <a:t>Ac = </a:t>
            </a:r>
            <a:r>
              <a:rPr lang="it-IT" altLang="it-IT" b="1">
                <a:latin typeface="Arial" panose="020B0604020202020204" pitchFamily="34" charset="0"/>
              </a:rPr>
              <a:t>X</a:t>
            </a:r>
            <a:r>
              <a:rPr lang="it-IT" altLang="it-IT">
                <a:latin typeface="Arial" panose="020B0604020202020204" pitchFamily="34" charset="0"/>
              </a:rPr>
              <a:t>A </a:t>
            </a:r>
            <a:r>
              <a:rPr lang="it-IT" altLang="it-IT">
                <a:latin typeface="Arial" panose="020B0604020202020204" pitchFamily="34" charset="0"/>
                <a:sym typeface="Symbol" panose="05050102010706020507" pitchFamily="18" charset="2"/>
              </a:rPr>
              <a:t> </a:t>
            </a:r>
            <a:r>
              <a:rPr lang="it-IT" altLang="it-IT" b="1">
                <a:latin typeface="Arial" panose="020B0604020202020204" pitchFamily="34" charset="0"/>
                <a:sym typeface="Symbol" panose="05050102010706020507" pitchFamily="18" charset="2"/>
              </a:rPr>
              <a:t>V</a:t>
            </a:r>
            <a:r>
              <a:rPr lang="it-IT" altLang="it-IT">
                <a:latin typeface="Arial" panose="020B0604020202020204" pitchFamily="34" charset="0"/>
                <a:sym typeface="Symbol" panose="05050102010706020507" pitchFamily="18" charset="2"/>
              </a:rPr>
              <a:t>Ac = 3/19  10 = 30/19</a:t>
            </a:r>
          </a:p>
          <a:p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 = </a:t>
            </a:r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  </a:t>
            </a:r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 = 1/10  10 = 1</a:t>
            </a:r>
          </a:p>
          <a:p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 = </a:t>
            </a:r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 + </a:t>
            </a:r>
            <a:r>
              <a:rPr lang="it-IT" altLang="it-IT" b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Ad = 1 + 3 = 4</a:t>
            </a:r>
            <a:endParaRPr lang="it-IT" altLang="it-IT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en-GB" altLang="it-IT">
              <a:latin typeface="Arial" panose="020B0604020202020204" pitchFamily="34" charset="0"/>
            </a:endParaRPr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8382000" y="2895600"/>
            <a:ext cx="1981200" cy="304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4</a:t>
            </a:fld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8013940" y="864671"/>
            <a:ext cx="164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aperto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43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2743200" y="609600"/>
            <a:ext cx="2819400" cy="1371600"/>
            <a:chOff x="2052" y="3477"/>
            <a:chExt cx="5700" cy="2893"/>
          </a:xfrm>
        </p:grpSpPr>
        <p:grpSp>
          <p:nvGrpSpPr>
            <p:cNvPr id="11267" name="Group 3"/>
            <p:cNvGrpSpPr>
              <a:grpSpLocks/>
            </p:cNvGrpSpPr>
            <p:nvPr/>
          </p:nvGrpSpPr>
          <p:grpSpPr bwMode="auto">
            <a:xfrm>
              <a:off x="2052" y="4015"/>
              <a:ext cx="5187" cy="2355"/>
              <a:chOff x="1938" y="9177"/>
              <a:chExt cx="5187" cy="2355"/>
            </a:xfrm>
          </p:grpSpPr>
          <p:sp>
            <p:nvSpPr>
              <p:cNvPr id="11268" name="AutoShape 4"/>
              <p:cNvSpPr>
                <a:spLocks noChangeArrowheads="1"/>
              </p:cNvSpPr>
              <p:nvPr/>
            </p:nvSpPr>
            <p:spPr bwMode="auto">
              <a:xfrm>
                <a:off x="1938" y="9252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269" name="AutoShape 5"/>
              <p:cNvSpPr>
                <a:spLocks noChangeArrowheads="1"/>
              </p:cNvSpPr>
              <p:nvPr/>
            </p:nvSpPr>
            <p:spPr bwMode="auto">
              <a:xfrm flipH="1">
                <a:off x="5757" y="11019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11270" name="Group 6"/>
              <p:cNvGrpSpPr>
                <a:grpSpLocks/>
              </p:cNvGrpSpPr>
              <p:nvPr/>
            </p:nvGrpSpPr>
            <p:grpSpPr bwMode="auto">
              <a:xfrm>
                <a:off x="3819" y="9177"/>
                <a:ext cx="1026" cy="684"/>
                <a:chOff x="4104" y="3534"/>
                <a:chExt cx="1026" cy="684"/>
              </a:xfrm>
            </p:grpSpPr>
            <p:sp>
              <p:nvSpPr>
                <p:cNvPr id="11271" name="Oval 7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72" name="Line 8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73" name="Line 9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74" name="Line 10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1275" name="Group 11"/>
              <p:cNvGrpSpPr>
                <a:grpSpLocks/>
              </p:cNvGrpSpPr>
              <p:nvPr/>
            </p:nvGrpSpPr>
            <p:grpSpPr bwMode="auto">
              <a:xfrm>
                <a:off x="6099" y="9177"/>
                <a:ext cx="1026" cy="684"/>
                <a:chOff x="4104" y="3534"/>
                <a:chExt cx="1026" cy="684"/>
              </a:xfrm>
            </p:grpSpPr>
            <p:sp>
              <p:nvSpPr>
                <p:cNvPr id="11276" name="Oval 12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77" name="Line 13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78" name="Line 14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79" name="Line 15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11280" name="Text Box 16"/>
              <p:cNvSpPr txBox="1">
                <a:spLocks noChangeArrowheads="1"/>
              </p:cNvSpPr>
              <p:nvPr/>
            </p:nvSpPr>
            <p:spPr bwMode="auto">
              <a:xfrm>
                <a:off x="4161" y="10276"/>
                <a:ext cx="456" cy="4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c</a:t>
                </a:r>
              </a:p>
            </p:txBody>
          </p:sp>
          <p:sp>
            <p:nvSpPr>
              <p:cNvPr id="11281" name="Text Box 17"/>
              <p:cNvSpPr txBox="1">
                <a:spLocks noChangeArrowheads="1"/>
              </p:cNvSpPr>
              <p:nvPr/>
            </p:nvSpPr>
            <p:spPr bwMode="auto">
              <a:xfrm>
                <a:off x="6555" y="10276"/>
                <a:ext cx="513" cy="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d</a:t>
                </a:r>
              </a:p>
            </p:txBody>
          </p:sp>
          <p:sp>
            <p:nvSpPr>
              <p:cNvPr id="11282" name="Line 18"/>
              <p:cNvSpPr>
                <a:spLocks noChangeShapeType="1"/>
              </p:cNvSpPr>
              <p:nvPr/>
            </p:nvSpPr>
            <p:spPr bwMode="auto">
              <a:xfrm>
                <a:off x="2736" y="9537"/>
                <a:ext cx="108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283" name="Line 19"/>
              <p:cNvSpPr>
                <a:spLocks noChangeShapeType="1"/>
              </p:cNvSpPr>
              <p:nvPr/>
            </p:nvSpPr>
            <p:spPr bwMode="auto">
              <a:xfrm>
                <a:off x="4845" y="9519"/>
                <a:ext cx="125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11284" name="Line 20"/>
            <p:cNvSpPr>
              <a:spLocks noChangeShapeType="1"/>
            </p:cNvSpPr>
            <p:nvPr/>
          </p:nvSpPr>
          <p:spPr bwMode="auto">
            <a:xfrm flipV="1">
              <a:off x="7239" y="4389"/>
              <a:ext cx="5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85" name="Line 21"/>
            <p:cNvSpPr>
              <a:spLocks noChangeShapeType="1"/>
            </p:cNvSpPr>
            <p:nvPr/>
          </p:nvSpPr>
          <p:spPr bwMode="auto">
            <a:xfrm rot="10800000" flipV="1">
              <a:off x="7752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86" name="Line 22"/>
            <p:cNvSpPr>
              <a:spLocks noChangeShapeType="1"/>
            </p:cNvSpPr>
            <p:nvPr/>
          </p:nvSpPr>
          <p:spPr bwMode="auto">
            <a:xfrm flipH="1">
              <a:off x="3477" y="3477"/>
              <a:ext cx="4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87" name="Line 23"/>
            <p:cNvSpPr>
              <a:spLocks noChangeShapeType="1"/>
            </p:cNvSpPr>
            <p:nvPr/>
          </p:nvSpPr>
          <p:spPr bwMode="auto">
            <a:xfrm>
              <a:off x="3477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88" name="Line 24"/>
            <p:cNvSpPr>
              <a:spLocks noChangeShapeType="1"/>
            </p:cNvSpPr>
            <p:nvPr/>
          </p:nvSpPr>
          <p:spPr bwMode="auto">
            <a:xfrm>
              <a:off x="4959" y="4332"/>
              <a:ext cx="912" cy="18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aphicFrame>
        <p:nvGraphicFramePr>
          <p:cNvPr id="11290" name="Object 26"/>
          <p:cNvGraphicFramePr>
            <a:graphicFrameLocks noChangeAspect="1"/>
          </p:cNvGraphicFramePr>
          <p:nvPr/>
        </p:nvGraphicFramePr>
        <p:xfrm>
          <a:off x="1828801" y="2514601"/>
          <a:ext cx="8539163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Worksheet" r:id="rId3" imgW="7934554" imgH="819607" progId="Excel.Sheet.8">
                  <p:embed/>
                </p:oleObj>
              </mc:Choice>
              <mc:Fallback>
                <p:oleObj name="Worksheet" r:id="rId3" imgW="7934554" imgH="8196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2514601"/>
                        <a:ext cx="8539163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2193925" y="3922713"/>
            <a:ext cx="51371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b="1" dirty="0" err="1">
                <a:latin typeface="Arial" panose="020B0604020202020204" pitchFamily="34" charset="0"/>
              </a:rPr>
              <a:t>V</a:t>
            </a:r>
            <a:r>
              <a:rPr lang="it-IT" altLang="it-IT" dirty="0" err="1">
                <a:latin typeface="Arial" panose="020B0604020202020204" pitchFamily="34" charset="0"/>
              </a:rPr>
              <a:t>Ac</a:t>
            </a:r>
            <a:r>
              <a:rPr lang="it-IT" altLang="it-IT" dirty="0">
                <a:latin typeface="Arial" panose="020B0604020202020204" pitchFamily="34" charset="0"/>
              </a:rPr>
              <a:t> = </a:t>
            </a:r>
            <a:r>
              <a:rPr lang="it-IT" altLang="it-IT" b="1" dirty="0" err="1">
                <a:latin typeface="Arial" panose="020B0604020202020204" pitchFamily="34" charset="0"/>
              </a:rPr>
              <a:t>V</a:t>
            </a:r>
            <a:r>
              <a:rPr lang="it-IT" altLang="it-IT" dirty="0" err="1">
                <a:latin typeface="Arial" panose="020B0604020202020204" pitchFamily="34" charset="0"/>
              </a:rPr>
              <a:t>Ad</a:t>
            </a:r>
            <a:r>
              <a:rPr lang="it-IT" altLang="it-IT" dirty="0">
                <a:latin typeface="Arial" panose="020B0604020202020204" pitchFamily="34" charset="0"/>
              </a:rPr>
              <a:t> + 1</a:t>
            </a:r>
          </a:p>
          <a:p>
            <a:r>
              <a:rPr lang="it-IT" altLang="it-IT" b="1" dirty="0" err="1">
                <a:latin typeface="Arial" panose="020B0604020202020204" pitchFamily="34" charset="0"/>
              </a:rPr>
              <a:t>X</a:t>
            </a:r>
            <a:r>
              <a:rPr lang="it-IT" altLang="it-IT" dirty="0" err="1">
                <a:latin typeface="Arial" panose="020B0604020202020204" pitchFamily="34" charset="0"/>
              </a:rPr>
              <a:t>Ac</a:t>
            </a:r>
            <a:r>
              <a:rPr lang="it-IT" altLang="it-IT" dirty="0">
                <a:latin typeface="Arial" panose="020B0604020202020204" pitchFamily="34" charset="0"/>
              </a:rPr>
              <a:t> = </a:t>
            </a:r>
            <a:r>
              <a:rPr lang="it-IT" altLang="it-IT" b="1" dirty="0">
                <a:latin typeface="Arial" panose="020B0604020202020204" pitchFamily="34" charset="0"/>
              </a:rPr>
              <a:t>X</a:t>
            </a:r>
            <a:r>
              <a:rPr lang="it-IT" altLang="it-IT" dirty="0">
                <a:latin typeface="Arial" panose="020B0604020202020204" pitchFamily="34" charset="0"/>
              </a:rPr>
              <a:t>A 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 </a:t>
            </a:r>
            <a:r>
              <a:rPr lang="it-IT" altLang="it-IT" b="1" dirty="0" err="1">
                <a:latin typeface="Arial" panose="020B0604020202020204" pitchFamily="34" charset="0"/>
                <a:sym typeface="Symbol" panose="05050102010706020507" pitchFamily="18" charset="2"/>
              </a:rPr>
              <a:t>V</a:t>
            </a:r>
            <a:r>
              <a:rPr lang="it-IT" altLang="it-IT" dirty="0" err="1"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 = 3/19  10 = 30/19</a:t>
            </a:r>
          </a:p>
          <a:p>
            <a:r>
              <a:rPr lang="it-IT" altLang="it-IT" b="1" dirty="0" err="1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 dirty="0" err="1"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it-IT" altLang="it-IT" b="1" dirty="0" err="1">
                <a:latin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it-IT" altLang="it-IT" dirty="0" err="1"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  </a:t>
            </a:r>
            <a:r>
              <a:rPr lang="it-IT" altLang="it-IT" b="1" dirty="0" err="1">
                <a:latin typeface="Arial" panose="020B0604020202020204" pitchFamily="34" charset="0"/>
                <a:sym typeface="Symbol" panose="05050102010706020507" pitchFamily="18" charset="2"/>
              </a:rPr>
              <a:t>V</a:t>
            </a:r>
            <a:r>
              <a:rPr lang="it-IT" altLang="it-IT" dirty="0" err="1"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 = 1/10  10 = 1</a:t>
            </a:r>
          </a:p>
          <a:p>
            <a:r>
              <a:rPr lang="it-IT" altLang="it-IT" b="1" dirty="0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A = </a:t>
            </a:r>
            <a:r>
              <a:rPr lang="it-IT" altLang="it-IT" b="1" dirty="0" err="1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 dirty="0" err="1"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 + </a:t>
            </a:r>
            <a:r>
              <a:rPr lang="it-IT" altLang="it-IT" b="1" dirty="0" err="1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 dirty="0" err="1">
                <a:latin typeface="Arial" panose="020B0604020202020204" pitchFamily="34" charset="0"/>
                <a:sym typeface="Symbol" panose="05050102010706020507" pitchFamily="18" charset="2"/>
              </a:rPr>
              <a:t>Ad</a:t>
            </a:r>
            <a:r>
              <a:rPr lang="it-IT" altLang="it-IT" dirty="0">
                <a:latin typeface="Arial" panose="020B0604020202020204" pitchFamily="34" charset="0"/>
                <a:sym typeface="Symbol" panose="05050102010706020507" pitchFamily="18" charset="2"/>
              </a:rPr>
              <a:t> = 1 + 3 = 4</a:t>
            </a:r>
          </a:p>
          <a:p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U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it-IT" altLang="it-IT" b="1" dirty="0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X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  </a:t>
            </a:r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 </a:t>
            </a:r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= 3/19  10  1/10 = 3/19</a:t>
            </a:r>
            <a:endParaRPr lang="it-IT" altLang="it-IT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en-GB" altLang="it-IT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7086600" y="2895600"/>
            <a:ext cx="1295400" cy="304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5</a:t>
            </a:fld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8013940" y="864671"/>
            <a:ext cx="164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aperto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731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2743200" y="609600"/>
            <a:ext cx="2819400" cy="1371600"/>
            <a:chOff x="2052" y="3477"/>
            <a:chExt cx="5700" cy="2893"/>
          </a:xfrm>
        </p:grpSpPr>
        <p:grpSp>
          <p:nvGrpSpPr>
            <p:cNvPr id="12291" name="Group 3"/>
            <p:cNvGrpSpPr>
              <a:grpSpLocks/>
            </p:cNvGrpSpPr>
            <p:nvPr/>
          </p:nvGrpSpPr>
          <p:grpSpPr bwMode="auto">
            <a:xfrm>
              <a:off x="2052" y="4015"/>
              <a:ext cx="5187" cy="2355"/>
              <a:chOff x="1938" y="9177"/>
              <a:chExt cx="5187" cy="2355"/>
            </a:xfrm>
          </p:grpSpPr>
          <p:sp>
            <p:nvSpPr>
              <p:cNvPr id="12292" name="AutoShape 4"/>
              <p:cNvSpPr>
                <a:spLocks noChangeArrowheads="1"/>
              </p:cNvSpPr>
              <p:nvPr/>
            </p:nvSpPr>
            <p:spPr bwMode="auto">
              <a:xfrm>
                <a:off x="1938" y="9252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2293" name="AutoShape 5"/>
              <p:cNvSpPr>
                <a:spLocks noChangeArrowheads="1"/>
              </p:cNvSpPr>
              <p:nvPr/>
            </p:nvSpPr>
            <p:spPr bwMode="auto">
              <a:xfrm flipH="1">
                <a:off x="5757" y="11019"/>
                <a:ext cx="798" cy="513"/>
              </a:xfrm>
              <a:prstGeom prst="homePlate">
                <a:avLst>
                  <a:gd name="adj" fmla="val 3888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12294" name="Group 6"/>
              <p:cNvGrpSpPr>
                <a:grpSpLocks/>
              </p:cNvGrpSpPr>
              <p:nvPr/>
            </p:nvGrpSpPr>
            <p:grpSpPr bwMode="auto">
              <a:xfrm>
                <a:off x="3819" y="9177"/>
                <a:ext cx="1026" cy="684"/>
                <a:chOff x="4104" y="3534"/>
                <a:chExt cx="1026" cy="684"/>
              </a:xfrm>
            </p:grpSpPr>
            <p:sp>
              <p:nvSpPr>
                <p:cNvPr id="12295" name="Oval 7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296" name="Line 8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297" name="Line 9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298" name="Line 10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2299" name="Group 11"/>
              <p:cNvGrpSpPr>
                <a:grpSpLocks/>
              </p:cNvGrpSpPr>
              <p:nvPr/>
            </p:nvGrpSpPr>
            <p:grpSpPr bwMode="auto">
              <a:xfrm>
                <a:off x="6099" y="9177"/>
                <a:ext cx="1026" cy="684"/>
                <a:chOff x="4104" y="3534"/>
                <a:chExt cx="1026" cy="684"/>
              </a:xfrm>
            </p:grpSpPr>
            <p:sp>
              <p:nvSpPr>
                <p:cNvPr id="12300" name="Oval 12"/>
                <p:cNvSpPr>
                  <a:spLocks noChangeArrowheads="1"/>
                </p:cNvSpPr>
                <p:nvPr/>
              </p:nvSpPr>
              <p:spPr bwMode="auto">
                <a:xfrm>
                  <a:off x="4446" y="3534"/>
                  <a:ext cx="684" cy="68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01" name="Line 13"/>
                <p:cNvSpPr>
                  <a:spLocks noChangeShapeType="1"/>
                </p:cNvSpPr>
                <p:nvPr/>
              </p:nvSpPr>
              <p:spPr bwMode="auto">
                <a:xfrm>
                  <a:off x="4104" y="3534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02" name="Line 14"/>
                <p:cNvSpPr>
                  <a:spLocks noChangeShapeType="1"/>
                </p:cNvSpPr>
                <p:nvPr/>
              </p:nvSpPr>
              <p:spPr bwMode="auto">
                <a:xfrm>
                  <a:off x="4446" y="3534"/>
                  <a:ext cx="0" cy="6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03" name="Line 15"/>
                <p:cNvSpPr>
                  <a:spLocks noChangeShapeType="1"/>
                </p:cNvSpPr>
                <p:nvPr/>
              </p:nvSpPr>
              <p:spPr bwMode="auto">
                <a:xfrm>
                  <a:off x="4104" y="4218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12304" name="Text Box 16"/>
              <p:cNvSpPr txBox="1">
                <a:spLocks noChangeArrowheads="1"/>
              </p:cNvSpPr>
              <p:nvPr/>
            </p:nvSpPr>
            <p:spPr bwMode="auto">
              <a:xfrm>
                <a:off x="4161" y="10276"/>
                <a:ext cx="456" cy="4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c</a:t>
                </a:r>
              </a:p>
            </p:txBody>
          </p:sp>
          <p:sp>
            <p:nvSpPr>
              <p:cNvPr id="12305" name="Text Box 17"/>
              <p:cNvSpPr txBox="1">
                <a:spLocks noChangeArrowheads="1"/>
              </p:cNvSpPr>
              <p:nvPr/>
            </p:nvSpPr>
            <p:spPr bwMode="auto">
              <a:xfrm>
                <a:off x="6555" y="10276"/>
                <a:ext cx="513" cy="5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r>
                  <a:rPr lang="en-US" altLang="it-IT" sz="1200"/>
                  <a:t>d</a:t>
                </a:r>
              </a:p>
            </p:txBody>
          </p:sp>
          <p:sp>
            <p:nvSpPr>
              <p:cNvPr id="12306" name="Line 18"/>
              <p:cNvSpPr>
                <a:spLocks noChangeShapeType="1"/>
              </p:cNvSpPr>
              <p:nvPr/>
            </p:nvSpPr>
            <p:spPr bwMode="auto">
              <a:xfrm>
                <a:off x="2736" y="9537"/>
                <a:ext cx="108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2307" name="Line 19"/>
              <p:cNvSpPr>
                <a:spLocks noChangeShapeType="1"/>
              </p:cNvSpPr>
              <p:nvPr/>
            </p:nvSpPr>
            <p:spPr bwMode="auto">
              <a:xfrm>
                <a:off x="4845" y="9519"/>
                <a:ext cx="125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12308" name="Line 20"/>
            <p:cNvSpPr>
              <a:spLocks noChangeShapeType="1"/>
            </p:cNvSpPr>
            <p:nvPr/>
          </p:nvSpPr>
          <p:spPr bwMode="auto">
            <a:xfrm flipV="1">
              <a:off x="7239" y="4389"/>
              <a:ext cx="5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309" name="Line 21"/>
            <p:cNvSpPr>
              <a:spLocks noChangeShapeType="1"/>
            </p:cNvSpPr>
            <p:nvPr/>
          </p:nvSpPr>
          <p:spPr bwMode="auto">
            <a:xfrm rot="10800000" flipV="1">
              <a:off x="7752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310" name="Line 22"/>
            <p:cNvSpPr>
              <a:spLocks noChangeShapeType="1"/>
            </p:cNvSpPr>
            <p:nvPr/>
          </p:nvSpPr>
          <p:spPr bwMode="auto">
            <a:xfrm flipH="1">
              <a:off x="3477" y="3477"/>
              <a:ext cx="4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311" name="Line 23"/>
            <p:cNvSpPr>
              <a:spLocks noChangeShapeType="1"/>
            </p:cNvSpPr>
            <p:nvPr/>
          </p:nvSpPr>
          <p:spPr bwMode="auto">
            <a:xfrm>
              <a:off x="3477" y="3477"/>
              <a:ext cx="0" cy="9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312" name="Line 24"/>
            <p:cNvSpPr>
              <a:spLocks noChangeShapeType="1"/>
            </p:cNvSpPr>
            <p:nvPr/>
          </p:nvSpPr>
          <p:spPr bwMode="auto">
            <a:xfrm>
              <a:off x="4959" y="4332"/>
              <a:ext cx="912" cy="18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aphicFrame>
        <p:nvGraphicFramePr>
          <p:cNvPr id="12314" name="Object 26"/>
          <p:cNvGraphicFramePr>
            <a:graphicFrameLocks noChangeAspect="1"/>
          </p:cNvGraphicFramePr>
          <p:nvPr/>
        </p:nvGraphicFramePr>
        <p:xfrm>
          <a:off x="1828801" y="2514601"/>
          <a:ext cx="8539163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Worksheet" r:id="rId4" imgW="7934554" imgH="819607" progId="Excel.Sheet.8">
                  <p:embed/>
                </p:oleObj>
              </mc:Choice>
              <mc:Fallback>
                <p:oleObj name="Worksheet" r:id="rId4" imgW="7934554" imgH="8196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2514601"/>
                        <a:ext cx="8539163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2193925" y="3922714"/>
            <a:ext cx="5655459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b="1" dirty="0">
                <a:solidFill>
                  <a:schemeClr val="accent2"/>
                </a:solidFill>
                <a:latin typeface="Arial" panose="020B0604020202020204" pitchFamily="34" charset="0"/>
              </a:rPr>
              <a:t>X 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= </a:t>
            </a:r>
            <a:r>
              <a:rPr lang="it-IT" altLang="it-IT" b="1" dirty="0">
                <a:solidFill>
                  <a:schemeClr val="accent2"/>
                </a:solidFill>
                <a:latin typeface="Arial" panose="020B0604020202020204" pitchFamily="34" charset="0"/>
              </a:rPr>
              <a:t>X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A + </a:t>
            </a:r>
            <a:r>
              <a:rPr lang="it-IT" altLang="it-IT" b="1" dirty="0">
                <a:solidFill>
                  <a:schemeClr val="accent2"/>
                </a:solidFill>
                <a:latin typeface="Arial" panose="020B0604020202020204" pitchFamily="34" charset="0"/>
              </a:rPr>
              <a:t>X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B = 3/19 + 2/19 = 5/19</a:t>
            </a:r>
          </a:p>
          <a:p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</a:rPr>
              <a:t>X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</a:rPr>
              <a:t>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 = </a:t>
            </a:r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</a:rPr>
              <a:t>X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</a:rPr>
              <a:t>Ac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 + </a:t>
            </a:r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</a:rPr>
              <a:t>X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</a:rPr>
              <a:t>Bc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 = 30/19 + 10/19 = 40/19</a:t>
            </a:r>
          </a:p>
          <a:p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</a:rPr>
              <a:t>U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</a:rPr>
              <a:t>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 = </a:t>
            </a:r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</a:rPr>
              <a:t>U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</a:rPr>
              <a:t>Ac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 + </a:t>
            </a:r>
            <a:r>
              <a:rPr lang="it-IT" altLang="it-IT" b="1" dirty="0" err="1">
                <a:solidFill>
                  <a:schemeClr val="accent2"/>
                </a:solidFill>
                <a:latin typeface="Arial" panose="020B0604020202020204" pitchFamily="34" charset="0"/>
              </a:rPr>
              <a:t>U</a:t>
            </a:r>
            <a:r>
              <a:rPr lang="it-IT" altLang="it-IT" dirty="0" err="1">
                <a:solidFill>
                  <a:schemeClr val="accent2"/>
                </a:solidFill>
                <a:latin typeface="Arial" panose="020B0604020202020204" pitchFamily="34" charset="0"/>
              </a:rPr>
              <a:t>Bc</a:t>
            </a:r>
            <a:r>
              <a:rPr lang="it-IT" altLang="it-IT" dirty="0">
                <a:solidFill>
                  <a:schemeClr val="accent2"/>
                </a:solidFill>
                <a:latin typeface="Arial" panose="020B0604020202020204" pitchFamily="34" charset="0"/>
              </a:rPr>
              <a:t> = 3/19 + 4/19 = 7/19</a:t>
            </a:r>
          </a:p>
          <a:p>
            <a:endParaRPr lang="it-IT" altLang="it-IT" dirty="0">
              <a:latin typeface="Arial" panose="020B0604020202020204" pitchFamily="34" charset="0"/>
            </a:endParaRPr>
          </a:p>
          <a:p>
            <a:r>
              <a:rPr lang="it-IT" altLang="it-IT" b="1" dirty="0" err="1">
                <a:solidFill>
                  <a:srgbClr val="C00000"/>
                </a:solidFill>
                <a:latin typeface="Arial" panose="020B0604020202020204" pitchFamily="34" charset="0"/>
              </a:rPr>
              <a:t>V</a:t>
            </a:r>
            <a:r>
              <a:rPr lang="it-IT" altLang="it-IT" dirty="0" err="1">
                <a:solidFill>
                  <a:srgbClr val="C00000"/>
                </a:solidFill>
                <a:latin typeface="Arial" panose="020B0604020202020204" pitchFamily="34" charset="0"/>
              </a:rPr>
              <a:t>c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</a:rPr>
              <a:t> = </a:t>
            </a:r>
            <a:r>
              <a:rPr lang="it-IT" altLang="it-IT" b="1" dirty="0" err="1">
                <a:solidFill>
                  <a:srgbClr val="C00000"/>
                </a:solidFill>
                <a:latin typeface="Arial" panose="020B0604020202020204" pitchFamily="34" charset="0"/>
              </a:rPr>
              <a:t>V</a:t>
            </a:r>
            <a:r>
              <a:rPr lang="it-IT" altLang="it-IT" dirty="0" err="1">
                <a:solidFill>
                  <a:srgbClr val="C00000"/>
                </a:solidFill>
                <a:latin typeface="Arial" panose="020B0604020202020204" pitchFamily="34" charset="0"/>
              </a:rPr>
              <a:t>Ac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 + </a:t>
            </a:r>
            <a:r>
              <a:rPr lang="it-IT" altLang="it-IT" b="1" dirty="0" err="1">
                <a:solidFill>
                  <a:srgbClr val="C00000"/>
                </a:solidFill>
                <a:latin typeface="Arial" panose="020B0604020202020204" pitchFamily="34" charset="0"/>
              </a:rPr>
              <a:t>V</a:t>
            </a:r>
            <a:r>
              <a:rPr lang="it-IT" altLang="it-IT" dirty="0" err="1">
                <a:solidFill>
                  <a:srgbClr val="C00000"/>
                </a:solidFill>
                <a:latin typeface="Arial" panose="020B0604020202020204" pitchFamily="34" charset="0"/>
              </a:rPr>
              <a:t>Bc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 =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</a:rPr>
              <a:t> 10 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 3/5 + 5  2/5 = 8</a:t>
            </a:r>
          </a:p>
          <a:p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c = </a:t>
            </a:r>
            <a:r>
              <a:rPr lang="it-IT" altLang="it-IT" b="1" dirty="0" err="1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 dirty="0" err="1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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 + </a:t>
            </a:r>
            <a:r>
              <a:rPr lang="it-IT" altLang="it-IT" b="1" dirty="0" err="1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it-IT" altLang="it-IT" dirty="0" err="1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Bc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 </a:t>
            </a:r>
            <a:r>
              <a:rPr lang="it-IT" altLang="it-IT" b="1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it-IT" altLang="it-IT" dirty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 = 1  3/5 + 2  2/5 = </a:t>
            </a:r>
            <a:r>
              <a:rPr lang="it-IT" altLang="it-IT" dirty="0" smtClean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7/5</a:t>
            </a:r>
          </a:p>
          <a:p>
            <a:endParaRPr lang="it-IT" altLang="it-IT" dirty="0">
              <a:solidFill>
                <a:srgbClr val="C0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r>
              <a:rPr lang="it-IT" altLang="it-IT" sz="1600" b="1" dirty="0" smtClean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it-IT" altLang="it-IT" sz="1600" dirty="0" smtClean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A; </a:t>
            </a:r>
            <a:r>
              <a:rPr lang="it-IT" altLang="it-IT" sz="1600" b="1" dirty="0" smtClean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it-IT" altLang="it-IT" sz="1600" dirty="0" smtClean="0">
                <a:solidFill>
                  <a:srgbClr val="C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B:  frequenze relative di A e B (3/19 : 5/19; 2/19 : 5/19)</a:t>
            </a:r>
            <a:endParaRPr lang="it-IT" altLang="it-IT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endParaRPr lang="it-IT" altLang="it-IT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endParaRPr lang="en-GB" altLang="it-IT" dirty="0">
              <a:latin typeface="Arial" panose="020B0604020202020204" pitchFamily="34" charset="0"/>
            </a:endParaRP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5181600" y="3200400"/>
            <a:ext cx="1905000" cy="2286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7162800" y="3200400"/>
            <a:ext cx="1219200" cy="2286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2514600" y="3200400"/>
            <a:ext cx="2590800" cy="2286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8382000" y="3200400"/>
            <a:ext cx="1981200" cy="228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6</a:t>
            </a:fld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8013940" y="864671"/>
            <a:ext cx="164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aperto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54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7</a:t>
            </a:fld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8013940" y="864671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chiuso</a:t>
            </a:r>
            <a:endParaRPr lang="it-IT" dirty="0"/>
          </a:p>
        </p:txBody>
      </p:sp>
      <p:grpSp>
        <p:nvGrpSpPr>
          <p:cNvPr id="29" name="Group 270"/>
          <p:cNvGrpSpPr>
            <a:grpSpLocks/>
          </p:cNvGrpSpPr>
          <p:nvPr/>
        </p:nvGrpSpPr>
        <p:grpSpPr bwMode="auto">
          <a:xfrm>
            <a:off x="2671905" y="700087"/>
            <a:ext cx="2931795" cy="698500"/>
            <a:chOff x="2850" y="10602"/>
            <a:chExt cx="4617" cy="1100"/>
          </a:xfrm>
        </p:grpSpPr>
        <p:grpSp>
          <p:nvGrpSpPr>
            <p:cNvPr id="30" name="Group 271"/>
            <p:cNvGrpSpPr>
              <a:grpSpLocks/>
            </p:cNvGrpSpPr>
            <p:nvPr/>
          </p:nvGrpSpPr>
          <p:grpSpPr bwMode="auto">
            <a:xfrm>
              <a:off x="2850" y="11123"/>
              <a:ext cx="4617" cy="579"/>
              <a:chOff x="2850" y="11424"/>
              <a:chExt cx="4617" cy="579"/>
            </a:xfrm>
          </p:grpSpPr>
          <p:cxnSp>
            <p:nvCxnSpPr>
              <p:cNvPr id="35" name="Line 272"/>
              <p:cNvCxnSpPr>
                <a:cxnSpLocks noChangeShapeType="1"/>
              </p:cNvCxnSpPr>
              <p:nvPr/>
            </p:nvCxnSpPr>
            <p:spPr bwMode="auto">
              <a:xfrm>
                <a:off x="2850" y="11712"/>
                <a:ext cx="62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6" name="Oval 273"/>
              <p:cNvSpPr>
                <a:spLocks noChangeArrowheads="1"/>
              </p:cNvSpPr>
              <p:nvPr/>
            </p:nvSpPr>
            <p:spPr bwMode="auto">
              <a:xfrm>
                <a:off x="3705" y="11424"/>
                <a:ext cx="570" cy="5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it-IT" sz="120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cxnSp>
            <p:nvCxnSpPr>
              <p:cNvPr id="37" name="Line 274"/>
              <p:cNvCxnSpPr>
                <a:cxnSpLocks noChangeShapeType="1"/>
              </p:cNvCxnSpPr>
              <p:nvPr/>
            </p:nvCxnSpPr>
            <p:spPr bwMode="auto">
              <a:xfrm>
                <a:off x="3705" y="11427"/>
                <a:ext cx="0" cy="5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275"/>
              <p:cNvCxnSpPr>
                <a:cxnSpLocks noChangeShapeType="1"/>
              </p:cNvCxnSpPr>
              <p:nvPr/>
            </p:nvCxnSpPr>
            <p:spPr bwMode="auto">
              <a:xfrm flipH="1">
                <a:off x="3477" y="11427"/>
                <a:ext cx="22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276"/>
              <p:cNvCxnSpPr>
                <a:cxnSpLocks noChangeShapeType="1"/>
              </p:cNvCxnSpPr>
              <p:nvPr/>
            </p:nvCxnSpPr>
            <p:spPr bwMode="auto">
              <a:xfrm flipH="1">
                <a:off x="3420" y="11997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" name="Oval 277"/>
              <p:cNvSpPr>
                <a:spLocks noChangeArrowheads="1"/>
              </p:cNvSpPr>
              <p:nvPr/>
            </p:nvSpPr>
            <p:spPr bwMode="auto">
              <a:xfrm>
                <a:off x="6156" y="11427"/>
                <a:ext cx="570" cy="5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it-IT" sz="120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</p:txBody>
          </p:sp>
          <p:cxnSp>
            <p:nvCxnSpPr>
              <p:cNvPr id="41" name="Line 278"/>
              <p:cNvCxnSpPr>
                <a:cxnSpLocks noChangeShapeType="1"/>
              </p:cNvCxnSpPr>
              <p:nvPr/>
            </p:nvCxnSpPr>
            <p:spPr bwMode="auto">
              <a:xfrm>
                <a:off x="6156" y="11433"/>
                <a:ext cx="0" cy="5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279"/>
              <p:cNvCxnSpPr>
                <a:cxnSpLocks noChangeShapeType="1"/>
              </p:cNvCxnSpPr>
              <p:nvPr/>
            </p:nvCxnSpPr>
            <p:spPr bwMode="auto">
              <a:xfrm flipH="1">
                <a:off x="5928" y="11433"/>
                <a:ext cx="22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280"/>
              <p:cNvCxnSpPr>
                <a:cxnSpLocks noChangeShapeType="1"/>
              </p:cNvCxnSpPr>
              <p:nvPr/>
            </p:nvCxnSpPr>
            <p:spPr bwMode="auto">
              <a:xfrm flipH="1">
                <a:off x="5871" y="12003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Line 281"/>
              <p:cNvCxnSpPr>
                <a:cxnSpLocks noChangeShapeType="1"/>
              </p:cNvCxnSpPr>
              <p:nvPr/>
            </p:nvCxnSpPr>
            <p:spPr bwMode="auto">
              <a:xfrm>
                <a:off x="4275" y="11709"/>
                <a:ext cx="165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Line 282"/>
              <p:cNvCxnSpPr>
                <a:cxnSpLocks noChangeShapeType="1"/>
              </p:cNvCxnSpPr>
              <p:nvPr/>
            </p:nvCxnSpPr>
            <p:spPr bwMode="auto">
              <a:xfrm>
                <a:off x="6726" y="11712"/>
                <a:ext cx="74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1" name="Line 283"/>
            <p:cNvCxnSpPr>
              <a:cxnSpLocks noChangeShapeType="1"/>
            </p:cNvCxnSpPr>
            <p:nvPr/>
          </p:nvCxnSpPr>
          <p:spPr bwMode="auto">
            <a:xfrm flipV="1">
              <a:off x="2850" y="10602"/>
              <a:ext cx="0" cy="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Line 284"/>
            <p:cNvCxnSpPr>
              <a:cxnSpLocks noChangeShapeType="1"/>
            </p:cNvCxnSpPr>
            <p:nvPr/>
          </p:nvCxnSpPr>
          <p:spPr bwMode="auto">
            <a:xfrm flipV="1">
              <a:off x="7467" y="10609"/>
              <a:ext cx="0" cy="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Line 285"/>
            <p:cNvCxnSpPr>
              <a:cxnSpLocks noChangeShapeType="1"/>
            </p:cNvCxnSpPr>
            <p:nvPr/>
          </p:nvCxnSpPr>
          <p:spPr bwMode="auto">
            <a:xfrm>
              <a:off x="2850" y="10602"/>
              <a:ext cx="46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552031"/>
              </p:ext>
            </p:extLst>
          </p:nvPr>
        </p:nvGraphicFramePr>
        <p:xfrm>
          <a:off x="2052780" y="2577933"/>
          <a:ext cx="3080384" cy="1131425"/>
        </p:xfrm>
        <a:graphic>
          <a:graphicData uri="http://schemas.openxmlformats.org/drawingml/2006/table">
            <a:tbl>
              <a:tblPr/>
              <a:tblGrid>
                <a:gridCol w="700087"/>
                <a:gridCol w="700087"/>
                <a:gridCol w="560070"/>
                <a:gridCol w="560070"/>
                <a:gridCol w="560070"/>
              </a:tblGrid>
              <a:tr h="22628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domande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628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628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628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628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520906" y="3588589"/>
            <a:ext cx="3258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domande medie (da modello aperto)</a:t>
            </a:r>
            <a:endParaRPr lang="it-IT" sz="1600" dirty="0"/>
          </a:p>
        </p:txBody>
      </p:sp>
      <p:cxnSp>
        <p:nvCxnSpPr>
          <p:cNvPr id="8" name="Connettore 2 7"/>
          <p:cNvCxnSpPr>
            <a:stCxn id="5" idx="1"/>
          </p:cNvCxnSpPr>
          <p:nvPr/>
        </p:nvCxnSpPr>
        <p:spPr>
          <a:xfrm flipH="1" flipV="1">
            <a:off x="5133165" y="3631721"/>
            <a:ext cx="387741" cy="12614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81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8</a:t>
            </a:fld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8013940" y="864671"/>
            <a:ext cx="1627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chiuso</a:t>
            </a:r>
          </a:p>
          <a:p>
            <a:r>
              <a:rPr lang="it-IT" sz="1400" dirty="0" smtClean="0"/>
              <a:t>soluzione MVA</a:t>
            </a:r>
            <a:endParaRPr lang="it-IT" sz="1400" dirty="0"/>
          </a:p>
        </p:txBody>
      </p:sp>
      <p:grpSp>
        <p:nvGrpSpPr>
          <p:cNvPr id="29" name="Group 270"/>
          <p:cNvGrpSpPr>
            <a:grpSpLocks/>
          </p:cNvGrpSpPr>
          <p:nvPr/>
        </p:nvGrpSpPr>
        <p:grpSpPr bwMode="auto">
          <a:xfrm>
            <a:off x="2671905" y="700087"/>
            <a:ext cx="2931795" cy="698500"/>
            <a:chOff x="2850" y="10602"/>
            <a:chExt cx="4617" cy="1100"/>
          </a:xfrm>
        </p:grpSpPr>
        <p:grpSp>
          <p:nvGrpSpPr>
            <p:cNvPr id="30" name="Group 271"/>
            <p:cNvGrpSpPr>
              <a:grpSpLocks/>
            </p:cNvGrpSpPr>
            <p:nvPr/>
          </p:nvGrpSpPr>
          <p:grpSpPr bwMode="auto">
            <a:xfrm>
              <a:off x="2850" y="11123"/>
              <a:ext cx="4617" cy="579"/>
              <a:chOff x="2850" y="11424"/>
              <a:chExt cx="4617" cy="579"/>
            </a:xfrm>
          </p:grpSpPr>
          <p:cxnSp>
            <p:nvCxnSpPr>
              <p:cNvPr id="35" name="Line 272"/>
              <p:cNvCxnSpPr>
                <a:cxnSpLocks noChangeShapeType="1"/>
              </p:cNvCxnSpPr>
              <p:nvPr/>
            </p:nvCxnSpPr>
            <p:spPr bwMode="auto">
              <a:xfrm>
                <a:off x="2850" y="11712"/>
                <a:ext cx="62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6" name="Oval 273"/>
              <p:cNvSpPr>
                <a:spLocks noChangeArrowheads="1"/>
              </p:cNvSpPr>
              <p:nvPr/>
            </p:nvSpPr>
            <p:spPr bwMode="auto">
              <a:xfrm>
                <a:off x="3705" y="11424"/>
                <a:ext cx="570" cy="5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it-IT" sz="120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cxnSp>
            <p:nvCxnSpPr>
              <p:cNvPr id="37" name="Line 274"/>
              <p:cNvCxnSpPr>
                <a:cxnSpLocks noChangeShapeType="1"/>
              </p:cNvCxnSpPr>
              <p:nvPr/>
            </p:nvCxnSpPr>
            <p:spPr bwMode="auto">
              <a:xfrm>
                <a:off x="3705" y="11427"/>
                <a:ext cx="0" cy="5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275"/>
              <p:cNvCxnSpPr>
                <a:cxnSpLocks noChangeShapeType="1"/>
              </p:cNvCxnSpPr>
              <p:nvPr/>
            </p:nvCxnSpPr>
            <p:spPr bwMode="auto">
              <a:xfrm flipH="1">
                <a:off x="3477" y="11427"/>
                <a:ext cx="22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276"/>
              <p:cNvCxnSpPr>
                <a:cxnSpLocks noChangeShapeType="1"/>
              </p:cNvCxnSpPr>
              <p:nvPr/>
            </p:nvCxnSpPr>
            <p:spPr bwMode="auto">
              <a:xfrm flipH="1">
                <a:off x="3420" y="11997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" name="Oval 277"/>
              <p:cNvSpPr>
                <a:spLocks noChangeArrowheads="1"/>
              </p:cNvSpPr>
              <p:nvPr/>
            </p:nvSpPr>
            <p:spPr bwMode="auto">
              <a:xfrm>
                <a:off x="6156" y="11427"/>
                <a:ext cx="570" cy="5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it-IT" sz="120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</p:txBody>
          </p:sp>
          <p:cxnSp>
            <p:nvCxnSpPr>
              <p:cNvPr id="41" name="Line 278"/>
              <p:cNvCxnSpPr>
                <a:cxnSpLocks noChangeShapeType="1"/>
              </p:cNvCxnSpPr>
              <p:nvPr/>
            </p:nvCxnSpPr>
            <p:spPr bwMode="auto">
              <a:xfrm>
                <a:off x="6156" y="11433"/>
                <a:ext cx="0" cy="5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279"/>
              <p:cNvCxnSpPr>
                <a:cxnSpLocks noChangeShapeType="1"/>
              </p:cNvCxnSpPr>
              <p:nvPr/>
            </p:nvCxnSpPr>
            <p:spPr bwMode="auto">
              <a:xfrm flipH="1">
                <a:off x="5928" y="11433"/>
                <a:ext cx="22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280"/>
              <p:cNvCxnSpPr>
                <a:cxnSpLocks noChangeShapeType="1"/>
              </p:cNvCxnSpPr>
              <p:nvPr/>
            </p:nvCxnSpPr>
            <p:spPr bwMode="auto">
              <a:xfrm flipH="1">
                <a:off x="5871" y="12003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Line 281"/>
              <p:cNvCxnSpPr>
                <a:cxnSpLocks noChangeShapeType="1"/>
              </p:cNvCxnSpPr>
              <p:nvPr/>
            </p:nvCxnSpPr>
            <p:spPr bwMode="auto">
              <a:xfrm>
                <a:off x="4275" y="11709"/>
                <a:ext cx="165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Line 282"/>
              <p:cNvCxnSpPr>
                <a:cxnSpLocks noChangeShapeType="1"/>
              </p:cNvCxnSpPr>
              <p:nvPr/>
            </p:nvCxnSpPr>
            <p:spPr bwMode="auto">
              <a:xfrm>
                <a:off x="6726" y="11712"/>
                <a:ext cx="74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1" name="Line 283"/>
            <p:cNvCxnSpPr>
              <a:cxnSpLocks noChangeShapeType="1"/>
            </p:cNvCxnSpPr>
            <p:nvPr/>
          </p:nvCxnSpPr>
          <p:spPr bwMode="auto">
            <a:xfrm flipV="1">
              <a:off x="2850" y="10602"/>
              <a:ext cx="0" cy="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Line 284"/>
            <p:cNvCxnSpPr>
              <a:cxnSpLocks noChangeShapeType="1"/>
            </p:cNvCxnSpPr>
            <p:nvPr/>
          </p:nvCxnSpPr>
          <p:spPr bwMode="auto">
            <a:xfrm flipV="1">
              <a:off x="7467" y="10609"/>
              <a:ext cx="0" cy="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Line 285"/>
            <p:cNvCxnSpPr>
              <a:cxnSpLocks noChangeShapeType="1"/>
            </p:cNvCxnSpPr>
            <p:nvPr/>
          </p:nvCxnSpPr>
          <p:spPr bwMode="auto">
            <a:xfrm>
              <a:off x="2850" y="10602"/>
              <a:ext cx="46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538442"/>
              </p:ext>
            </p:extLst>
          </p:nvPr>
        </p:nvGraphicFramePr>
        <p:xfrm>
          <a:off x="1723214" y="2539977"/>
          <a:ext cx="6430187" cy="996852"/>
        </p:xfrm>
        <a:graphic>
          <a:graphicData uri="http://schemas.openxmlformats.org/drawingml/2006/table">
            <a:tbl>
              <a:tblPr/>
              <a:tblGrid>
                <a:gridCol w="747696"/>
                <a:gridCol w="598157"/>
                <a:gridCol w="598157"/>
                <a:gridCol w="598157"/>
                <a:gridCol w="598157"/>
                <a:gridCol w="598157"/>
                <a:gridCol w="747696"/>
                <a:gridCol w="747696"/>
                <a:gridCol w="598157"/>
                <a:gridCol w="598157"/>
              </a:tblGrid>
              <a:tr h="2492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response time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utilizzi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92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92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0,291667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0,708333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0,208333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0,291667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0,708333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0,474836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1,525164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1,808333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5,808333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7,616667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0,262582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0,367615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0,892779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932317" y="4106174"/>
            <a:ext cx="51860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Rc</a:t>
            </a:r>
            <a:r>
              <a:rPr lang="it-IT" dirty="0" smtClean="0"/>
              <a:t>(1) = Dc; </a:t>
            </a:r>
            <a:r>
              <a:rPr lang="it-IT" dirty="0" err="1" smtClean="0"/>
              <a:t>Rd</a:t>
            </a:r>
            <a:r>
              <a:rPr lang="it-IT" dirty="0" smtClean="0"/>
              <a:t>(1) = </a:t>
            </a:r>
            <a:r>
              <a:rPr lang="it-IT" dirty="0" err="1" smtClean="0"/>
              <a:t>Dd</a:t>
            </a:r>
            <a:r>
              <a:rPr lang="it-IT" dirty="0" smtClean="0"/>
              <a:t>; 	</a:t>
            </a:r>
            <a:r>
              <a:rPr lang="it-IT" dirty="0" err="1" smtClean="0"/>
              <a:t>Qc</a:t>
            </a:r>
            <a:r>
              <a:rPr lang="it-IT" dirty="0" smtClean="0"/>
              <a:t>(1) = </a:t>
            </a:r>
            <a:r>
              <a:rPr lang="it-IT" dirty="0" err="1" smtClean="0"/>
              <a:t>Rc</a:t>
            </a:r>
            <a:r>
              <a:rPr lang="it-IT" dirty="0" smtClean="0"/>
              <a:t>(1) / R(1)</a:t>
            </a:r>
          </a:p>
          <a:p>
            <a:r>
              <a:rPr lang="it-IT" dirty="0" err="1" smtClean="0"/>
              <a:t>Rc</a:t>
            </a:r>
            <a:r>
              <a:rPr lang="it-IT" dirty="0" smtClean="0"/>
              <a:t>(2) = Dc (1+Qc(1)); </a:t>
            </a:r>
            <a:r>
              <a:rPr lang="it-IT" dirty="0" smtClean="0"/>
              <a:t>	</a:t>
            </a:r>
            <a:r>
              <a:rPr lang="it-IT" dirty="0" err="1" smtClean="0"/>
              <a:t>Rd</a:t>
            </a:r>
            <a:r>
              <a:rPr lang="it-IT" dirty="0" smtClean="0"/>
              <a:t>(2</a:t>
            </a:r>
            <a:r>
              <a:rPr lang="it-IT" dirty="0" smtClean="0"/>
              <a:t>) = </a:t>
            </a:r>
            <a:r>
              <a:rPr lang="it-IT" dirty="0" err="1" smtClean="0"/>
              <a:t>Dd</a:t>
            </a:r>
            <a:r>
              <a:rPr lang="it-IT" dirty="0" smtClean="0"/>
              <a:t> (1+Qd(1))</a:t>
            </a:r>
          </a:p>
          <a:p>
            <a:r>
              <a:rPr lang="it-IT" dirty="0" err="1" smtClean="0"/>
              <a:t>Qc</a:t>
            </a:r>
            <a:r>
              <a:rPr lang="it-IT" dirty="0" smtClean="0"/>
              <a:t>(2) </a:t>
            </a:r>
            <a:r>
              <a:rPr lang="it-IT" dirty="0"/>
              <a:t>= </a:t>
            </a:r>
            <a:r>
              <a:rPr lang="it-IT" dirty="0" smtClean="0"/>
              <a:t> 2 × </a:t>
            </a:r>
            <a:r>
              <a:rPr lang="it-IT" dirty="0" err="1" smtClean="0"/>
              <a:t>Rc</a:t>
            </a:r>
            <a:r>
              <a:rPr lang="it-IT" dirty="0" smtClean="0"/>
              <a:t>(2) </a:t>
            </a:r>
            <a:r>
              <a:rPr lang="it-IT" dirty="0"/>
              <a:t>/ </a:t>
            </a:r>
            <a:r>
              <a:rPr lang="it-IT" dirty="0" smtClean="0"/>
              <a:t>R(2); </a:t>
            </a:r>
            <a:r>
              <a:rPr lang="it-IT" dirty="0" smtClean="0"/>
              <a:t>	</a:t>
            </a:r>
            <a:r>
              <a:rPr lang="it-IT" dirty="0" err="1" smtClean="0"/>
              <a:t>Qd</a:t>
            </a:r>
            <a:r>
              <a:rPr lang="it-IT" dirty="0" smtClean="0"/>
              <a:t>(2</a:t>
            </a:r>
            <a:r>
              <a:rPr lang="it-IT" dirty="0"/>
              <a:t>) =  2 × </a:t>
            </a:r>
            <a:r>
              <a:rPr lang="it-IT" dirty="0" err="1" smtClean="0"/>
              <a:t>Rd</a:t>
            </a:r>
            <a:r>
              <a:rPr lang="it-IT" dirty="0" smtClean="0"/>
              <a:t>(2</a:t>
            </a:r>
            <a:r>
              <a:rPr lang="it-IT" dirty="0"/>
              <a:t>) / R(2)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796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2014/2015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Ingegneria Dalmine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7EFDC-1029-4C01-9E0C-298C3C3F5F17}" type="slidenum">
              <a:rPr lang="it-IT" smtClean="0"/>
              <a:t>9</a:t>
            </a:fld>
            <a:endParaRPr lang="it-IT"/>
          </a:p>
        </p:txBody>
      </p:sp>
      <p:grpSp>
        <p:nvGrpSpPr>
          <p:cNvPr id="29" name="Group 270"/>
          <p:cNvGrpSpPr>
            <a:grpSpLocks/>
          </p:cNvGrpSpPr>
          <p:nvPr/>
        </p:nvGrpSpPr>
        <p:grpSpPr bwMode="auto">
          <a:xfrm>
            <a:off x="2671905" y="700087"/>
            <a:ext cx="2931795" cy="698500"/>
            <a:chOff x="2850" y="10602"/>
            <a:chExt cx="4617" cy="1100"/>
          </a:xfrm>
        </p:grpSpPr>
        <p:grpSp>
          <p:nvGrpSpPr>
            <p:cNvPr id="30" name="Group 271"/>
            <p:cNvGrpSpPr>
              <a:grpSpLocks/>
            </p:cNvGrpSpPr>
            <p:nvPr/>
          </p:nvGrpSpPr>
          <p:grpSpPr bwMode="auto">
            <a:xfrm>
              <a:off x="2850" y="11123"/>
              <a:ext cx="4617" cy="579"/>
              <a:chOff x="2850" y="11424"/>
              <a:chExt cx="4617" cy="579"/>
            </a:xfrm>
          </p:grpSpPr>
          <p:cxnSp>
            <p:nvCxnSpPr>
              <p:cNvPr id="35" name="Line 272"/>
              <p:cNvCxnSpPr>
                <a:cxnSpLocks noChangeShapeType="1"/>
              </p:cNvCxnSpPr>
              <p:nvPr/>
            </p:nvCxnSpPr>
            <p:spPr bwMode="auto">
              <a:xfrm>
                <a:off x="2850" y="11712"/>
                <a:ext cx="62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6" name="Oval 273"/>
              <p:cNvSpPr>
                <a:spLocks noChangeArrowheads="1"/>
              </p:cNvSpPr>
              <p:nvPr/>
            </p:nvSpPr>
            <p:spPr bwMode="auto">
              <a:xfrm>
                <a:off x="3705" y="11424"/>
                <a:ext cx="570" cy="5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it-IT" sz="120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cxnSp>
            <p:nvCxnSpPr>
              <p:cNvPr id="37" name="Line 274"/>
              <p:cNvCxnSpPr>
                <a:cxnSpLocks noChangeShapeType="1"/>
              </p:cNvCxnSpPr>
              <p:nvPr/>
            </p:nvCxnSpPr>
            <p:spPr bwMode="auto">
              <a:xfrm>
                <a:off x="3705" y="11427"/>
                <a:ext cx="0" cy="5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275"/>
              <p:cNvCxnSpPr>
                <a:cxnSpLocks noChangeShapeType="1"/>
              </p:cNvCxnSpPr>
              <p:nvPr/>
            </p:nvCxnSpPr>
            <p:spPr bwMode="auto">
              <a:xfrm flipH="1">
                <a:off x="3477" y="11427"/>
                <a:ext cx="22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276"/>
              <p:cNvCxnSpPr>
                <a:cxnSpLocks noChangeShapeType="1"/>
              </p:cNvCxnSpPr>
              <p:nvPr/>
            </p:nvCxnSpPr>
            <p:spPr bwMode="auto">
              <a:xfrm flipH="1">
                <a:off x="3420" y="11997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" name="Oval 277"/>
              <p:cNvSpPr>
                <a:spLocks noChangeArrowheads="1"/>
              </p:cNvSpPr>
              <p:nvPr/>
            </p:nvSpPr>
            <p:spPr bwMode="auto">
              <a:xfrm>
                <a:off x="6156" y="11427"/>
                <a:ext cx="570" cy="5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it-IT" sz="120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</p:txBody>
          </p:sp>
          <p:cxnSp>
            <p:nvCxnSpPr>
              <p:cNvPr id="41" name="Line 278"/>
              <p:cNvCxnSpPr>
                <a:cxnSpLocks noChangeShapeType="1"/>
              </p:cNvCxnSpPr>
              <p:nvPr/>
            </p:nvCxnSpPr>
            <p:spPr bwMode="auto">
              <a:xfrm>
                <a:off x="6156" y="11433"/>
                <a:ext cx="0" cy="5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279"/>
              <p:cNvCxnSpPr>
                <a:cxnSpLocks noChangeShapeType="1"/>
              </p:cNvCxnSpPr>
              <p:nvPr/>
            </p:nvCxnSpPr>
            <p:spPr bwMode="auto">
              <a:xfrm flipH="1">
                <a:off x="5928" y="11433"/>
                <a:ext cx="22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280"/>
              <p:cNvCxnSpPr>
                <a:cxnSpLocks noChangeShapeType="1"/>
              </p:cNvCxnSpPr>
              <p:nvPr/>
            </p:nvCxnSpPr>
            <p:spPr bwMode="auto">
              <a:xfrm flipH="1">
                <a:off x="5871" y="12003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Line 281"/>
              <p:cNvCxnSpPr>
                <a:cxnSpLocks noChangeShapeType="1"/>
              </p:cNvCxnSpPr>
              <p:nvPr/>
            </p:nvCxnSpPr>
            <p:spPr bwMode="auto">
              <a:xfrm>
                <a:off x="4275" y="11709"/>
                <a:ext cx="165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Line 282"/>
              <p:cNvCxnSpPr>
                <a:cxnSpLocks noChangeShapeType="1"/>
              </p:cNvCxnSpPr>
              <p:nvPr/>
            </p:nvCxnSpPr>
            <p:spPr bwMode="auto">
              <a:xfrm>
                <a:off x="6726" y="11712"/>
                <a:ext cx="74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1" name="Line 283"/>
            <p:cNvCxnSpPr>
              <a:cxnSpLocks noChangeShapeType="1"/>
            </p:cNvCxnSpPr>
            <p:nvPr/>
          </p:nvCxnSpPr>
          <p:spPr bwMode="auto">
            <a:xfrm flipV="1">
              <a:off x="2850" y="10602"/>
              <a:ext cx="0" cy="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Line 284"/>
            <p:cNvCxnSpPr>
              <a:cxnSpLocks noChangeShapeType="1"/>
            </p:cNvCxnSpPr>
            <p:nvPr/>
          </p:nvCxnSpPr>
          <p:spPr bwMode="auto">
            <a:xfrm flipV="1">
              <a:off x="7467" y="10609"/>
              <a:ext cx="0" cy="7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Line 285"/>
            <p:cNvCxnSpPr>
              <a:cxnSpLocks noChangeShapeType="1"/>
            </p:cNvCxnSpPr>
            <p:nvPr/>
          </p:nvCxnSpPr>
          <p:spPr bwMode="auto">
            <a:xfrm>
              <a:off x="2850" y="10602"/>
              <a:ext cx="46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092856"/>
              </p:ext>
            </p:extLst>
          </p:nvPr>
        </p:nvGraphicFramePr>
        <p:xfrm>
          <a:off x="1000667" y="2353650"/>
          <a:ext cx="8704048" cy="1096915"/>
        </p:xfrm>
        <a:graphic>
          <a:graphicData uri="http://schemas.openxmlformats.org/drawingml/2006/table">
            <a:tbl>
              <a:tblPr/>
              <a:tblGrid>
                <a:gridCol w="701940"/>
                <a:gridCol w="701940"/>
                <a:gridCol w="561551"/>
                <a:gridCol w="561551"/>
                <a:gridCol w="561551"/>
                <a:gridCol w="561551"/>
                <a:gridCol w="561551"/>
                <a:gridCol w="561551"/>
                <a:gridCol w="561551"/>
                <a:gridCol w="561551"/>
                <a:gridCol w="701940"/>
                <a:gridCol w="701940"/>
                <a:gridCol w="701940"/>
                <a:gridCol w="701940"/>
              </a:tblGrid>
              <a:tr h="21938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N(A)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N(B)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 time 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 time 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1938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medio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X(A)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X(B)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X(A+B)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1938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8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0,333333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0,666667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8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1,333333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6,333333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0,157895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0,105263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0,263158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23" name="CasellaDiTesto 22"/>
          <p:cNvSpPr txBox="1"/>
          <p:nvPr/>
        </p:nvSpPr>
        <p:spPr>
          <a:xfrm>
            <a:off x="8013940" y="864671"/>
            <a:ext cx="1627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 chiuso</a:t>
            </a:r>
          </a:p>
          <a:p>
            <a:r>
              <a:rPr lang="it-IT" sz="1400" dirty="0" smtClean="0"/>
              <a:t>soluzione MVA</a:t>
            </a:r>
            <a:endParaRPr lang="it-IT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81819" y="4175185"/>
            <a:ext cx="57052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RAc</a:t>
            </a:r>
            <a:r>
              <a:rPr lang="it-IT" dirty="0" smtClean="0"/>
              <a:t>(1,1) = </a:t>
            </a:r>
            <a:r>
              <a:rPr lang="it-IT" dirty="0" err="1" smtClean="0"/>
              <a:t>DAc</a:t>
            </a:r>
            <a:r>
              <a:rPr lang="it-IT" dirty="0" smtClean="0"/>
              <a:t> (1+QAc(0,1));	 </a:t>
            </a:r>
            <a:r>
              <a:rPr lang="it-IT" dirty="0" err="1" smtClean="0"/>
              <a:t>RAd</a:t>
            </a:r>
            <a:r>
              <a:rPr lang="it-IT" dirty="0" smtClean="0"/>
              <a:t>(1,1</a:t>
            </a:r>
            <a:r>
              <a:rPr lang="it-IT" dirty="0"/>
              <a:t>) = </a:t>
            </a:r>
            <a:r>
              <a:rPr lang="it-IT" dirty="0" err="1" smtClean="0"/>
              <a:t>DAd</a:t>
            </a:r>
            <a:r>
              <a:rPr lang="it-IT" dirty="0" smtClean="0"/>
              <a:t> </a:t>
            </a:r>
            <a:r>
              <a:rPr lang="it-IT" dirty="0"/>
              <a:t>(</a:t>
            </a:r>
            <a:r>
              <a:rPr lang="it-IT" dirty="0" smtClean="0"/>
              <a:t>1+QAd(0,1))</a:t>
            </a:r>
          </a:p>
          <a:p>
            <a:r>
              <a:rPr lang="it-IT" dirty="0" err="1" smtClean="0"/>
              <a:t>RBc</a:t>
            </a:r>
            <a:r>
              <a:rPr lang="it-IT" dirty="0" smtClean="0"/>
              <a:t>(1,1</a:t>
            </a:r>
            <a:r>
              <a:rPr lang="it-IT" dirty="0"/>
              <a:t>) = </a:t>
            </a:r>
            <a:r>
              <a:rPr lang="it-IT" dirty="0" err="1" smtClean="0"/>
              <a:t>DBc</a:t>
            </a:r>
            <a:r>
              <a:rPr lang="it-IT" dirty="0" smtClean="0"/>
              <a:t> </a:t>
            </a:r>
            <a:r>
              <a:rPr lang="it-IT" dirty="0"/>
              <a:t>(</a:t>
            </a:r>
            <a:r>
              <a:rPr lang="it-IT" dirty="0" smtClean="0"/>
              <a:t>1+QBc(1,0));</a:t>
            </a:r>
            <a:r>
              <a:rPr lang="it-IT" dirty="0"/>
              <a:t>	 </a:t>
            </a:r>
            <a:r>
              <a:rPr lang="it-IT" dirty="0" err="1" smtClean="0"/>
              <a:t>RBd</a:t>
            </a:r>
            <a:r>
              <a:rPr lang="it-IT" dirty="0" smtClean="0"/>
              <a:t>(1,1</a:t>
            </a:r>
            <a:r>
              <a:rPr lang="it-IT" dirty="0"/>
              <a:t>) = </a:t>
            </a:r>
            <a:r>
              <a:rPr lang="it-IT" dirty="0" err="1" smtClean="0"/>
              <a:t>DBd</a:t>
            </a:r>
            <a:r>
              <a:rPr lang="it-IT" dirty="0" smtClean="0"/>
              <a:t> </a:t>
            </a:r>
            <a:r>
              <a:rPr lang="it-IT" dirty="0"/>
              <a:t>(</a:t>
            </a:r>
            <a:r>
              <a:rPr lang="it-IT" dirty="0" smtClean="0"/>
              <a:t>1+QBd(1,0))</a:t>
            </a:r>
          </a:p>
          <a:p>
            <a:endParaRPr lang="it-IT" dirty="0"/>
          </a:p>
          <a:p>
            <a:r>
              <a:rPr lang="it-IT" dirty="0" smtClean="0"/>
              <a:t>X(A) = 1 / R(A); X(B) = 1 / R(B); </a:t>
            </a:r>
            <a:r>
              <a:rPr lang="it-IT" dirty="0" err="1" smtClean="0"/>
              <a:t>Xtot</a:t>
            </a:r>
            <a:r>
              <a:rPr lang="it-IT" dirty="0" smtClean="0"/>
              <a:t> = X(A) + X(B)</a:t>
            </a:r>
          </a:p>
          <a:p>
            <a:r>
              <a:rPr lang="it-IT" dirty="0" err="1" smtClean="0"/>
              <a:t>Rmedio</a:t>
            </a:r>
            <a:r>
              <a:rPr lang="it-IT" dirty="0" smtClean="0"/>
              <a:t> = 2 / </a:t>
            </a:r>
            <a:r>
              <a:rPr lang="it-IT" dirty="0" err="1" smtClean="0"/>
              <a:t>Xtot</a:t>
            </a:r>
            <a:r>
              <a:rPr lang="it-IT" dirty="0" smtClean="0"/>
              <a:t>	</a:t>
            </a:r>
            <a:endParaRPr lang="it-IT" dirty="0"/>
          </a:p>
        </p:txBody>
      </p:sp>
      <p:cxnSp>
        <p:nvCxnSpPr>
          <p:cNvPr id="8" name="Connettore 2 7"/>
          <p:cNvCxnSpPr/>
          <p:nvPr/>
        </p:nvCxnSpPr>
        <p:spPr>
          <a:xfrm flipV="1">
            <a:off x="7548113" y="5374257"/>
            <a:ext cx="923027" cy="8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 flipV="1">
            <a:off x="7691886" y="4812890"/>
            <a:ext cx="923027" cy="8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flipV="1">
            <a:off x="7548113" y="4821516"/>
            <a:ext cx="143773" cy="561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V="1">
            <a:off x="8471140" y="4812890"/>
            <a:ext cx="139460" cy="569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7850768" y="540426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310299" y="491322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8622561" y="5198217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1,0</a:t>
            </a:r>
            <a:endParaRPr lang="it-IT" sz="1400" dirty="0"/>
          </a:p>
        </p:txBody>
      </p:sp>
      <p:sp>
        <p:nvSpPr>
          <p:cNvPr id="47" name="CasellaDiTesto 46"/>
          <p:cNvSpPr txBox="1"/>
          <p:nvPr/>
        </p:nvSpPr>
        <p:spPr>
          <a:xfrm>
            <a:off x="8622561" y="463685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1,1</a:t>
            </a:r>
            <a:endParaRPr lang="it-IT" sz="1400" dirty="0"/>
          </a:p>
        </p:txBody>
      </p:sp>
      <p:sp>
        <p:nvSpPr>
          <p:cNvPr id="48" name="CasellaDiTesto 47"/>
          <p:cNvSpPr txBox="1"/>
          <p:nvPr/>
        </p:nvSpPr>
        <p:spPr>
          <a:xfrm>
            <a:off x="7209494" y="4627898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0,1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4900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412</Words>
  <Application>Microsoft Office PowerPoint</Application>
  <PresentationFormat>Widescreen</PresentationFormat>
  <Paragraphs>214</Paragraphs>
  <Slides>9</Slides>
  <Notes>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Tema di Office</vt:lpstr>
      <vt:lpstr>Worksheet</vt:lpstr>
      <vt:lpstr>Esempio di Analisi Operazionale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Esempio</dc:title>
  <dc:creator>Paolo Borghese</dc:creator>
  <cp:lastModifiedBy>Paolo Borghese</cp:lastModifiedBy>
  <cp:revision>15</cp:revision>
  <dcterms:created xsi:type="dcterms:W3CDTF">2015-04-02T12:45:58Z</dcterms:created>
  <dcterms:modified xsi:type="dcterms:W3CDTF">2015-04-20T06:25:29Z</dcterms:modified>
</cp:coreProperties>
</file>