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5" r:id="rId6"/>
    <p:sldId id="260" r:id="rId7"/>
    <p:sldId id="266" r:id="rId8"/>
    <p:sldId id="261" r:id="rId9"/>
    <p:sldId id="262" r:id="rId10"/>
    <p:sldId id="267" r:id="rId11"/>
    <p:sldId id="268" r:id="rId12"/>
    <p:sldId id="263" r:id="rId13"/>
    <p:sldId id="264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D9F1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 autoAdjust="0"/>
  </p:normalViewPr>
  <p:slideViewPr>
    <p:cSldViewPr snapToGrid="0">
      <p:cViewPr varScale="1">
        <p:scale>
          <a:sx n="84" d="100"/>
          <a:sy n="84" d="100"/>
        </p:scale>
        <p:origin x="619" y="7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olo\Documents\Universit&#224;\Dalmine\esercitazioni\esempio%20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olo\Documents\Universit&#224;\Dalmine\esercitazioni\esempio%20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thoughput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7.213648293963254E-2"/>
          <c:y val="0.16899907985639726"/>
          <c:w val="0.88386351706036748"/>
          <c:h val="0.62695750495268554"/>
        </c:manualLayout>
      </c:layout>
      <c:scatterChart>
        <c:scatterStyle val="lineMarker"/>
        <c:varyColors val="0"/>
        <c:ser>
          <c:idx val="0"/>
          <c:order val="0"/>
          <c:tx>
            <c:strRef>
              <c:f>approx!$F$10</c:f>
              <c:strCache>
                <c:ptCount val="1"/>
                <c:pt idx="0">
                  <c:v>X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approx!$E$11:$E$20</c:f>
              <c:numCache>
                <c:formatCode>General</c:formatCode>
                <c:ptCount val="10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200</c:v>
                </c:pt>
                <c:pt idx="4">
                  <c:v>300</c:v>
                </c:pt>
                <c:pt idx="5">
                  <c:v>311.70354346836592</c:v>
                </c:pt>
                <c:pt idx="6">
                  <c:v>313.50472184594645</c:v>
                </c:pt>
                <c:pt idx="7">
                  <c:v>400</c:v>
                </c:pt>
                <c:pt idx="8">
                  <c:v>500</c:v>
                </c:pt>
                <c:pt idx="9">
                  <c:v>600</c:v>
                </c:pt>
              </c:numCache>
            </c:numRef>
          </c:xVal>
          <c:yVal>
            <c:numRef>
              <c:f>approx!$F$11:$F$20</c:f>
              <c:numCache>
                <c:formatCode>General</c:formatCode>
                <c:ptCount val="10"/>
                <c:pt idx="0">
                  <c:v>4.5903063258823845E-2</c:v>
                </c:pt>
                <c:pt idx="1">
                  <c:v>0.45903063258823845</c:v>
                </c:pt>
                <c:pt idx="2">
                  <c:v>4.5903063258823842</c:v>
                </c:pt>
                <c:pt idx="3">
                  <c:v>9.1806126517647684</c:v>
                </c:pt>
                <c:pt idx="4">
                  <c:v>13.770918977647153</c:v>
                </c:pt>
                <c:pt idx="5">
                  <c:v>14.308147473827947</c:v>
                </c:pt>
                <c:pt idx="6">
                  <c:v>14.308147473827947</c:v>
                </c:pt>
                <c:pt idx="7">
                  <c:v>14.308147473827947</c:v>
                </c:pt>
                <c:pt idx="8">
                  <c:v>14.308147473827947</c:v>
                </c:pt>
                <c:pt idx="9">
                  <c:v>14.308147473827947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approx!$J$10</c:f>
              <c:strCache>
                <c:ptCount val="1"/>
                <c:pt idx="0">
                  <c:v>Xm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approx!$E$11:$E$20</c:f>
              <c:numCache>
                <c:formatCode>General</c:formatCode>
                <c:ptCount val="10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200</c:v>
                </c:pt>
                <c:pt idx="4">
                  <c:v>300</c:v>
                </c:pt>
                <c:pt idx="5">
                  <c:v>311.70354346836592</c:v>
                </c:pt>
                <c:pt idx="6">
                  <c:v>313.50472184594645</c:v>
                </c:pt>
                <c:pt idx="7">
                  <c:v>400</c:v>
                </c:pt>
                <c:pt idx="8">
                  <c:v>500</c:v>
                </c:pt>
                <c:pt idx="9">
                  <c:v>600</c:v>
                </c:pt>
              </c:numCache>
            </c:numRef>
          </c:xVal>
          <c:yVal>
            <c:numRef>
              <c:f>approx!$J$11:$J$20</c:f>
              <c:numCache>
                <c:formatCode>General</c:formatCode>
                <c:ptCount val="10"/>
                <c:pt idx="0">
                  <c:v>4.5903063258823845E-2</c:v>
                </c:pt>
                <c:pt idx="1">
                  <c:v>0.45074216400057293</c:v>
                </c:pt>
                <c:pt idx="2">
                  <c:v>3.5297114946227333</c:v>
                </c:pt>
                <c:pt idx="3">
                  <c:v>5.6644917945997655</c:v>
                </c:pt>
                <c:pt idx="4">
                  <c:v>7.0934652654967758</c:v>
                </c:pt>
                <c:pt idx="5">
                  <c:v>7.2304084420892183</c:v>
                </c:pt>
                <c:pt idx="6">
                  <c:v>7.2510237778140194</c:v>
                </c:pt>
                <c:pt idx="7">
                  <c:v>8.1169954574972643</c:v>
                </c:pt>
                <c:pt idx="8">
                  <c:v>8.8861967856696928</c:v>
                </c:pt>
                <c:pt idx="9">
                  <c:v>9.4853870594969187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approx!$K$10</c:f>
              <c:strCache>
                <c:ptCount val="1"/>
                <c:pt idx="0">
                  <c:v>XM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approx!$E$11:$E$20</c:f>
              <c:numCache>
                <c:formatCode>General</c:formatCode>
                <c:ptCount val="10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200</c:v>
                </c:pt>
                <c:pt idx="4">
                  <c:v>300</c:v>
                </c:pt>
                <c:pt idx="5">
                  <c:v>311.70354346836592</c:v>
                </c:pt>
                <c:pt idx="6">
                  <c:v>313.50472184594645</c:v>
                </c:pt>
                <c:pt idx="7">
                  <c:v>400</c:v>
                </c:pt>
                <c:pt idx="8">
                  <c:v>500</c:v>
                </c:pt>
                <c:pt idx="9">
                  <c:v>600</c:v>
                </c:pt>
              </c:numCache>
            </c:numRef>
          </c:xVal>
          <c:yVal>
            <c:numRef>
              <c:f>approx!$K$11:$K$20</c:f>
              <c:numCache>
                <c:formatCode>General</c:formatCode>
                <c:ptCount val="10"/>
                <c:pt idx="0">
                  <c:v>4.5903063258823845E-2</c:v>
                </c:pt>
                <c:pt idx="1">
                  <c:v>0.45895425423140868</c:v>
                </c:pt>
                <c:pt idx="2">
                  <c:v>4.581918662909195</c:v>
                </c:pt>
                <c:pt idx="3">
                  <c:v>9.1469546750913473</c:v>
                </c:pt>
                <c:pt idx="4">
                  <c:v>13.695201174305685</c:v>
                </c:pt>
                <c:pt idx="5">
                  <c:v>14.226413982580564</c:v>
                </c:pt>
                <c:pt idx="6">
                  <c:v>14.308147473827947</c:v>
                </c:pt>
                <c:pt idx="7">
                  <c:v>14.308147473827947</c:v>
                </c:pt>
                <c:pt idx="8">
                  <c:v>14.308147473827947</c:v>
                </c:pt>
                <c:pt idx="9">
                  <c:v>14.308147473827947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657592"/>
        <c:axId val="128657984"/>
      </c:scatterChart>
      <c:valAx>
        <c:axId val="1286575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657984"/>
        <c:crosses val="autoZero"/>
        <c:crossBetween val="midCat"/>
      </c:valAx>
      <c:valAx>
        <c:axId val="128657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657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resp time</a:t>
            </a:r>
          </a:p>
        </c:rich>
      </c:tx>
      <c:layout>
        <c:manualLayout>
          <c:xMode val="edge"/>
          <c:yMode val="edge"/>
          <c:x val="0.39593744531933506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6.9358705161854772E-2"/>
          <c:y val="0.15581182883113059"/>
          <c:w val="0.88386351706036748"/>
          <c:h val="0.67663268053031844"/>
        </c:manualLayout>
      </c:layout>
      <c:scatterChart>
        <c:scatterStyle val="lineMarker"/>
        <c:varyColors val="0"/>
        <c:ser>
          <c:idx val="0"/>
          <c:order val="0"/>
          <c:tx>
            <c:strRef>
              <c:f>approx!$G$10</c:f>
              <c:strCache>
                <c:ptCount val="1"/>
                <c:pt idx="0">
                  <c:v>R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approx!$E$11:$E$20</c:f>
              <c:numCache>
                <c:formatCode>General</c:formatCode>
                <c:ptCount val="10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200</c:v>
                </c:pt>
                <c:pt idx="4">
                  <c:v>300</c:v>
                </c:pt>
                <c:pt idx="5">
                  <c:v>311.70354346836592</c:v>
                </c:pt>
                <c:pt idx="6">
                  <c:v>313.50472184594645</c:v>
                </c:pt>
                <c:pt idx="7">
                  <c:v>400</c:v>
                </c:pt>
                <c:pt idx="8">
                  <c:v>500</c:v>
                </c:pt>
                <c:pt idx="9">
                  <c:v>600</c:v>
                </c:pt>
              </c:numCache>
            </c:numRef>
          </c:xVal>
          <c:yVal>
            <c:numRef>
              <c:f>approx!$G$11:$G$20</c:f>
              <c:numCache>
                <c:formatCode>General</c:formatCode>
                <c:ptCount val="10"/>
                <c:pt idx="0">
                  <c:v>0.2649613488150151</c:v>
                </c:pt>
                <c:pt idx="1">
                  <c:v>0.2649613488150151</c:v>
                </c:pt>
                <c:pt idx="2">
                  <c:v>0.2649613488150151</c:v>
                </c:pt>
                <c:pt idx="3">
                  <c:v>0.2649613488150151</c:v>
                </c:pt>
                <c:pt idx="4">
                  <c:v>0.2649613488150151</c:v>
                </c:pt>
                <c:pt idx="5">
                  <c:v>0.2649613488150151</c:v>
                </c:pt>
                <c:pt idx="6">
                  <c:v>0.39084615541734991</c:v>
                </c:pt>
                <c:pt idx="7">
                  <c:v>6.4360227453475432</c:v>
                </c:pt>
                <c:pt idx="8">
                  <c:v>13.425047717512324</c:v>
                </c:pt>
                <c:pt idx="9">
                  <c:v>20.414072689677109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approx!$L$10</c:f>
              <c:strCache>
                <c:ptCount val="1"/>
                <c:pt idx="0">
                  <c:v>Rm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approx!$E$11:$E$20</c:f>
              <c:numCache>
                <c:formatCode>General</c:formatCode>
                <c:ptCount val="10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200</c:v>
                </c:pt>
                <c:pt idx="4">
                  <c:v>300</c:v>
                </c:pt>
                <c:pt idx="5">
                  <c:v>311.70354346836592</c:v>
                </c:pt>
                <c:pt idx="6">
                  <c:v>313.50472184594645</c:v>
                </c:pt>
                <c:pt idx="7">
                  <c:v>400</c:v>
                </c:pt>
                <c:pt idx="8">
                  <c:v>500</c:v>
                </c:pt>
                <c:pt idx="9">
                  <c:v>600</c:v>
                </c:pt>
              </c:numCache>
            </c:numRef>
          </c:xVal>
          <c:yVal>
            <c:numRef>
              <c:f>approx!$L$11:$L$20</c:f>
              <c:numCache>
                <c:formatCode>General</c:formatCode>
                <c:ptCount val="10"/>
                <c:pt idx="0">
                  <c:v>0.2649613488150151</c:v>
                </c:pt>
                <c:pt idx="1">
                  <c:v>0.26858677646528756</c:v>
                </c:pt>
                <c:pt idx="2">
                  <c:v>0.30484105296801239</c:v>
                </c:pt>
                <c:pt idx="3">
                  <c:v>0.34512358241548441</c:v>
                </c:pt>
                <c:pt idx="4">
                  <c:v>0.38540611186295642</c:v>
                </c:pt>
                <c:pt idx="5">
                  <c:v>0.3901205952069986</c:v>
                </c:pt>
                <c:pt idx="6">
                  <c:v>0.39084615541734896</c:v>
                </c:pt>
                <c:pt idx="7">
                  <c:v>6.4360227453475432</c:v>
                </c:pt>
                <c:pt idx="8">
                  <c:v>13.425047717512324</c:v>
                </c:pt>
                <c:pt idx="9">
                  <c:v>20.414072689677109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approx!$M$10</c:f>
              <c:strCache>
                <c:ptCount val="1"/>
                <c:pt idx="0">
                  <c:v>RM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approx!$E$11:$E$20</c:f>
              <c:numCache>
                <c:formatCode>General</c:formatCode>
                <c:ptCount val="10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200</c:v>
                </c:pt>
                <c:pt idx="4">
                  <c:v>300</c:v>
                </c:pt>
                <c:pt idx="5">
                  <c:v>311.70354346836592</c:v>
                </c:pt>
                <c:pt idx="6">
                  <c:v>313.50472184594645</c:v>
                </c:pt>
                <c:pt idx="7">
                  <c:v>400</c:v>
                </c:pt>
                <c:pt idx="8">
                  <c:v>500</c:v>
                </c:pt>
                <c:pt idx="9">
                  <c:v>600</c:v>
                </c:pt>
              </c:numCache>
            </c:numRef>
          </c:xVal>
          <c:yVal>
            <c:numRef>
              <c:f>approx!$M$11:$M$20</c:f>
              <c:numCache>
                <c:formatCode>General</c:formatCode>
                <c:ptCount val="10"/>
                <c:pt idx="0">
                  <c:v>0.2649613488150151</c:v>
                </c:pt>
                <c:pt idx="1">
                  <c:v>0.66555535053979031</c:v>
                </c:pt>
                <c:pt idx="2">
                  <c:v>6.8108502291784703</c:v>
                </c:pt>
                <c:pt idx="3">
                  <c:v>13.78759162066644</c:v>
                </c:pt>
                <c:pt idx="4">
                  <c:v>20.772369322765538</c:v>
                </c:pt>
                <c:pt idx="5">
                  <c:v>21.590010753507077</c:v>
                </c:pt>
                <c:pt idx="6">
                  <c:v>21.71584807943804</c:v>
                </c:pt>
                <c:pt idx="7">
                  <c:v>27.759240813006834</c:v>
                </c:pt>
                <c:pt idx="8">
                  <c:v>34.74696398347551</c:v>
                </c:pt>
                <c:pt idx="9">
                  <c:v>41.735117002853549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659160"/>
        <c:axId val="130309656"/>
      </c:scatterChart>
      <c:valAx>
        <c:axId val="1286591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0309656"/>
        <c:crosses val="autoZero"/>
        <c:crossBetween val="midCat"/>
      </c:valAx>
      <c:valAx>
        <c:axId val="130309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86591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132195975503069"/>
          <c:y val="0.92187445319335082"/>
          <c:w val="0.33846719160104988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F8B87-F500-4F0A-B5B0-34B42C021BCF}" type="datetimeFigureOut">
              <a:rPr lang="it-IT" smtClean="0"/>
              <a:t>28/04/2016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29F85-5E84-41EE-894B-EC325783AE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5486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29F85-5E84-41EE-894B-EC325783AE96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7323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29F85-5E84-41EE-894B-EC325783AE96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2697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DD37-669C-43E4-A5A1-9A8FE9D39069}" type="datetime1">
              <a:rPr lang="it-IT" smtClean="0"/>
              <a:t>28/04/2016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059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7CE-0A33-45C2-9F36-7EA43CEF40BC}" type="datetime1">
              <a:rPr lang="it-IT" smtClean="0"/>
              <a:t>28/04/2016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6747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DE15F-B4A8-4DE4-AA7B-F9A98A934E95}" type="datetime1">
              <a:rPr lang="it-IT" smtClean="0"/>
              <a:t>28/04/2016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9615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1347-8DF3-4046-BE87-2972BCE64A03}" type="datetime1">
              <a:rPr lang="it-IT" smtClean="0"/>
              <a:t>28/04/2016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1948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11038-953A-48CA-A2B6-B4C5EF40EB60}" type="datetime1">
              <a:rPr lang="it-IT" smtClean="0"/>
              <a:t>28/04/2016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0402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421FB-EAC6-4CA4-8C6E-BF1B6E8BA366}" type="datetime1">
              <a:rPr lang="it-IT" smtClean="0"/>
              <a:t>28/04/2016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6877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5C16C-4BDE-4E41-818C-75B59CC9DCE4}" type="datetime1">
              <a:rPr lang="it-IT" smtClean="0"/>
              <a:t>28/04/2016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872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8A16B-4F8F-4002-B1A7-6989DD63868F}" type="datetime1">
              <a:rPr lang="it-IT" smtClean="0"/>
              <a:t>28/04/2016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986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86087-BC11-4E71-9D9A-CAF8E7EF805B}" type="datetime1">
              <a:rPr lang="it-IT" smtClean="0"/>
              <a:t>28/04/2016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0858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B373-497D-4CED-AEA2-3411C8CC4F41}" type="datetime1">
              <a:rPr lang="it-IT" smtClean="0"/>
              <a:t>28/04/2016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1585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3F40C-9F6A-4C70-916C-18363A5417F6}" type="datetime1">
              <a:rPr lang="it-IT" smtClean="0"/>
              <a:t>28/04/2016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6209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FB532-9E21-4F9F-B362-68464DA900AE}" type="datetime1">
              <a:rPr lang="it-IT" smtClean="0"/>
              <a:t>28/04/2016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D1057-7085-4D1F-BF3D-7ED65A3454E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129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C00000"/>
                </a:solidFill>
              </a:rPr>
              <a:t>Analisi Operazionale 2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Semplice modello chiuso con una classe di carico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5595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MVA </a:t>
            </a:r>
            <a:r>
              <a:rPr lang="it-IT" sz="4000" dirty="0" smtClean="0"/>
              <a:t>modello interno </a:t>
            </a:r>
            <a:r>
              <a:rPr lang="it-IT" sz="3200" dirty="0" smtClean="0"/>
              <a:t>(soluzione da 1 a 10 utenti)</a:t>
            </a:r>
            <a:endParaRPr lang="it-IT" sz="36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10</a:t>
            </a:fld>
            <a:endParaRPr lang="it-IT"/>
          </a:p>
        </p:txBody>
      </p:sp>
      <p:pic>
        <p:nvPicPr>
          <p:cNvPr id="7" name="Immagin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44" y="1467485"/>
            <a:ext cx="38100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944" y="1467485"/>
            <a:ext cx="38100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" y="3863848"/>
            <a:ext cx="38100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Ovale 9"/>
          <p:cNvSpPr/>
          <p:nvPr/>
        </p:nvSpPr>
        <p:spPr>
          <a:xfrm>
            <a:off x="5928360" y="5002403"/>
            <a:ext cx="640080" cy="60807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Connettore 1 10"/>
          <p:cNvCxnSpPr/>
          <p:nvPr/>
        </p:nvCxnSpPr>
        <p:spPr>
          <a:xfrm>
            <a:off x="5928360" y="5002403"/>
            <a:ext cx="18288" cy="62179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 flipH="1">
            <a:off x="5699760" y="5002403"/>
            <a:ext cx="228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H="1">
            <a:off x="5718048" y="5610479"/>
            <a:ext cx="228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/>
          <p:cNvSpPr/>
          <p:nvPr/>
        </p:nvSpPr>
        <p:spPr>
          <a:xfrm>
            <a:off x="7488936" y="4212971"/>
            <a:ext cx="640080" cy="60807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11</a:t>
            </a:r>
            <a:endParaRPr lang="it-IT" sz="800" dirty="0"/>
          </a:p>
        </p:txBody>
      </p:sp>
      <p:cxnSp>
        <p:nvCxnSpPr>
          <p:cNvPr id="15" name="Connettore 1 14"/>
          <p:cNvCxnSpPr/>
          <p:nvPr/>
        </p:nvCxnSpPr>
        <p:spPr>
          <a:xfrm>
            <a:off x="7488936" y="4212971"/>
            <a:ext cx="18288" cy="62179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 flipH="1">
            <a:off x="7260336" y="4212971"/>
            <a:ext cx="228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flipH="1">
            <a:off x="7278624" y="4821047"/>
            <a:ext cx="228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e 17"/>
          <p:cNvSpPr/>
          <p:nvPr/>
        </p:nvSpPr>
        <p:spPr>
          <a:xfrm>
            <a:off x="7507224" y="5426201"/>
            <a:ext cx="640080" cy="60807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1 18"/>
          <p:cNvCxnSpPr/>
          <p:nvPr/>
        </p:nvCxnSpPr>
        <p:spPr>
          <a:xfrm>
            <a:off x="7507224" y="5426201"/>
            <a:ext cx="18288" cy="62179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/>
          <p:cNvCxnSpPr/>
          <p:nvPr/>
        </p:nvCxnSpPr>
        <p:spPr>
          <a:xfrm flipH="1">
            <a:off x="7278624" y="5426201"/>
            <a:ext cx="228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/>
          <p:cNvCxnSpPr/>
          <p:nvPr/>
        </p:nvCxnSpPr>
        <p:spPr>
          <a:xfrm flipH="1">
            <a:off x="7296912" y="6034277"/>
            <a:ext cx="228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/>
          <p:cNvCxnSpPr/>
          <p:nvPr/>
        </p:nvCxnSpPr>
        <p:spPr>
          <a:xfrm>
            <a:off x="7802880" y="5002403"/>
            <a:ext cx="6096" cy="374904"/>
          </a:xfrm>
          <a:prstGeom prst="line">
            <a:avLst/>
          </a:prstGeom>
          <a:ln w="285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 flipV="1">
            <a:off x="5430012" y="5313299"/>
            <a:ext cx="345011" cy="1220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>
            <a:off x="6961632" y="4552601"/>
            <a:ext cx="18288" cy="1163414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>
            <a:stCxn id="10" idx="6"/>
          </p:cNvCxnSpPr>
          <p:nvPr/>
        </p:nvCxnSpPr>
        <p:spPr>
          <a:xfrm>
            <a:off x="6568440" y="5306441"/>
            <a:ext cx="393192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>
            <a:off x="6961632" y="4531487"/>
            <a:ext cx="420624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>
            <a:off x="6979920" y="5716015"/>
            <a:ext cx="420624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>
            <a:stCxn id="14" idx="6"/>
          </p:cNvCxnSpPr>
          <p:nvPr/>
        </p:nvCxnSpPr>
        <p:spPr>
          <a:xfrm>
            <a:off x="8129016" y="4517009"/>
            <a:ext cx="478536" cy="1447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/>
          <p:nvPr/>
        </p:nvCxnSpPr>
        <p:spPr>
          <a:xfrm>
            <a:off x="8147304" y="5718555"/>
            <a:ext cx="478536" cy="1447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/>
        </p:nvCxnSpPr>
        <p:spPr>
          <a:xfrm>
            <a:off x="8591492" y="4523867"/>
            <a:ext cx="16060" cy="1201927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 flipV="1">
            <a:off x="8628888" y="5359019"/>
            <a:ext cx="664464" cy="9144"/>
          </a:xfrm>
          <a:prstGeom prst="straightConnector1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9293352" y="3984982"/>
            <a:ext cx="0" cy="1364488"/>
          </a:xfrm>
          <a:prstGeom prst="line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32"/>
          <p:cNvCxnSpPr/>
          <p:nvPr/>
        </p:nvCxnSpPr>
        <p:spPr>
          <a:xfrm flipH="1">
            <a:off x="5431888" y="4004581"/>
            <a:ext cx="3861464" cy="823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>
            <a:off x="5430012" y="4012819"/>
            <a:ext cx="6624" cy="1321110"/>
          </a:xfrm>
          <a:prstGeom prst="straightConnector1">
            <a:avLst/>
          </a:prstGeom>
          <a:ln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/>
          <p:cNvSpPr txBox="1"/>
          <p:nvPr/>
        </p:nvSpPr>
        <p:spPr>
          <a:xfrm>
            <a:off x="6028710" y="4667226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CPU</a:t>
            </a:r>
            <a:endParaRPr lang="it-IT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8100060" y="4147676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dischi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/>
              <p:cNvSpPr txBox="1"/>
              <p:nvPr/>
            </p:nvSpPr>
            <p:spPr>
              <a:xfrm>
                <a:off x="8942832" y="2066544"/>
                <a:ext cx="1443857" cy="747449"/>
              </a:xfrm>
              <a:prstGeom prst="rect">
                <a:avLst/>
              </a:prstGeom>
              <a:noFill/>
              <a:ln>
                <a:solidFill>
                  <a:srgbClr val="00206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=3.79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𝑎𝑠</m:t>
                          </m:r>
                        </m:sub>
                      </m:sSub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it-IT" sz="1400" b="0" dirty="0" smtClean="0"/>
              </a:p>
            </p:txBody>
          </p:sp>
        </mc:Choice>
        <mc:Fallback xmlns="">
          <p:sp>
            <p:nvSpPr>
              <p:cNvPr id="5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2832" y="2066544"/>
                <a:ext cx="1443857" cy="74744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0533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MVA </a:t>
            </a:r>
            <a:r>
              <a:rPr lang="it-IT" sz="4000" dirty="0" smtClean="0"/>
              <a:t>modello equivalente </a:t>
            </a:r>
            <a:r>
              <a:rPr lang="it-IT" sz="2400" dirty="0" smtClean="0"/>
              <a:t>(per N da 1 a 20)</a:t>
            </a:r>
            <a:endParaRPr lang="it-IT" sz="36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11</a:t>
            </a:fld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530" y="1722098"/>
            <a:ext cx="3810330" cy="2286198"/>
          </a:xfrm>
          <a:prstGeom prst="rect">
            <a:avLst/>
          </a:prstGeom>
        </p:spPr>
      </p:pic>
      <p:sp>
        <p:nvSpPr>
          <p:cNvPr id="7" name="Ovale 6"/>
          <p:cNvSpPr/>
          <p:nvPr/>
        </p:nvSpPr>
        <p:spPr>
          <a:xfrm>
            <a:off x="4096512" y="5227320"/>
            <a:ext cx="484632" cy="4572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2953677" y="5047488"/>
            <a:ext cx="521043" cy="96139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Connettore 1 10"/>
          <p:cNvCxnSpPr/>
          <p:nvPr/>
        </p:nvCxnSpPr>
        <p:spPr>
          <a:xfrm>
            <a:off x="4014216" y="5227320"/>
            <a:ext cx="9144" cy="45720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H="1">
            <a:off x="3857244" y="5227320"/>
            <a:ext cx="14782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flipH="1">
            <a:off x="3875532" y="5684520"/>
            <a:ext cx="14782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 flipV="1">
            <a:off x="4090416" y="5120640"/>
            <a:ext cx="554736" cy="66751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>
            <a:stCxn id="7" idx="6"/>
          </p:cNvCxnSpPr>
          <p:nvPr/>
        </p:nvCxnSpPr>
        <p:spPr>
          <a:xfrm>
            <a:off x="4581144" y="5455920"/>
            <a:ext cx="640080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/>
          <p:cNvCxnSpPr/>
          <p:nvPr/>
        </p:nvCxnSpPr>
        <p:spPr>
          <a:xfrm flipH="1" flipV="1">
            <a:off x="5221224" y="4572000"/>
            <a:ext cx="9144" cy="882396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/>
          <p:cNvCxnSpPr/>
          <p:nvPr/>
        </p:nvCxnSpPr>
        <p:spPr>
          <a:xfrm flipH="1">
            <a:off x="2337981" y="4563808"/>
            <a:ext cx="2883243" cy="4773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>
            <a:off x="2359317" y="4611546"/>
            <a:ext cx="8979" cy="916637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>
            <a:off x="2368296" y="5528183"/>
            <a:ext cx="576072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>
            <a:stCxn id="9" idx="3"/>
          </p:cNvCxnSpPr>
          <p:nvPr/>
        </p:nvCxnSpPr>
        <p:spPr>
          <a:xfrm>
            <a:off x="3474720" y="5528183"/>
            <a:ext cx="400812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Tabel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604489"/>
              </p:ext>
            </p:extLst>
          </p:nvPr>
        </p:nvGraphicFramePr>
        <p:xfrm>
          <a:off x="6327648" y="4240686"/>
          <a:ext cx="2070100" cy="1973268"/>
        </p:xfrm>
        <a:graphic>
          <a:graphicData uri="http://schemas.openxmlformats.org/drawingml/2006/table">
            <a:tbl>
              <a:tblPr firstRow="1" firstCol="1" bandRow="1"/>
              <a:tblGrid>
                <a:gridCol w="989330"/>
                <a:gridCol w="108077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Utenti in coda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throughput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3,77414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6,34038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8,13907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9,43448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10,39088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11,11324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11,67020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12,10766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12,45691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+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12,73975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" name="CasellaDiTesto 31"/>
          <p:cNvSpPr txBox="1"/>
          <p:nvPr/>
        </p:nvSpPr>
        <p:spPr>
          <a:xfrm>
            <a:off x="8997696" y="4736592"/>
            <a:ext cx="1601529" cy="46166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it-IT" sz="1200" dirty="0" smtClean="0"/>
              <a:t>comportamento</a:t>
            </a:r>
          </a:p>
          <a:p>
            <a:r>
              <a:rPr lang="it-IT" sz="1200" dirty="0" smtClean="0"/>
              <a:t>della coda equivalente</a:t>
            </a:r>
            <a:endParaRPr lang="it-IT" sz="1200" dirty="0"/>
          </a:p>
        </p:txBody>
      </p:sp>
      <p:cxnSp>
        <p:nvCxnSpPr>
          <p:cNvPr id="34" name="Connettore 2 33"/>
          <p:cNvCxnSpPr>
            <a:stCxn id="32" idx="1"/>
          </p:cNvCxnSpPr>
          <p:nvPr/>
        </p:nvCxnSpPr>
        <p:spPr>
          <a:xfrm flipH="1">
            <a:off x="8458860" y="4967425"/>
            <a:ext cx="538836" cy="691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/>
          <p:cNvSpPr txBox="1"/>
          <p:nvPr/>
        </p:nvSpPr>
        <p:spPr>
          <a:xfrm>
            <a:off x="2103832" y="5788152"/>
            <a:ext cx="898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terminali </a:t>
            </a:r>
            <a:endParaRPr lang="it-IT" sz="1400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3619952" y="5892237"/>
            <a:ext cx="1456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coda equivalente</a:t>
            </a:r>
            <a:endParaRPr lang="it-IT" sz="1400" dirty="0"/>
          </a:p>
        </p:txBody>
      </p:sp>
      <p:pic>
        <p:nvPicPr>
          <p:cNvPr id="25" name="Immagine 2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92" y="1718807"/>
            <a:ext cx="38100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sellaDiTesto 7"/>
          <p:cNvSpPr txBox="1"/>
          <p:nvPr/>
        </p:nvSpPr>
        <p:spPr>
          <a:xfrm>
            <a:off x="8997696" y="2505456"/>
            <a:ext cx="2816092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it-IT" sz="1400" dirty="0" smtClean="0"/>
              <a:t>Il numero utenti è il totale</a:t>
            </a:r>
            <a:br>
              <a:rPr lang="it-IT" sz="1400" dirty="0" smtClean="0"/>
            </a:br>
            <a:r>
              <a:rPr lang="it-IT" sz="1400" dirty="0" smtClean="0"/>
              <a:t>il </a:t>
            </a:r>
            <a:r>
              <a:rPr lang="it-IT" sz="1400" dirty="0" err="1" smtClean="0"/>
              <a:t>resp</a:t>
            </a:r>
            <a:r>
              <a:rPr lang="it-IT" sz="1400" dirty="0" smtClean="0"/>
              <a:t>. time comprende il </a:t>
            </a:r>
            <a:r>
              <a:rPr lang="it-IT" sz="1400" dirty="0" err="1" smtClean="0"/>
              <a:t>thinktime</a:t>
            </a:r>
            <a:endParaRPr lang="it-IT" sz="1400" dirty="0"/>
          </a:p>
        </p:txBody>
      </p:sp>
      <p:cxnSp>
        <p:nvCxnSpPr>
          <p:cNvPr id="12" name="Connettore 2 11"/>
          <p:cNvCxnSpPr>
            <a:stCxn id="8" idx="1"/>
          </p:cNvCxnSpPr>
          <p:nvPr/>
        </p:nvCxnSpPr>
        <p:spPr>
          <a:xfrm flipH="1">
            <a:off x="8458860" y="2767066"/>
            <a:ext cx="538836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363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confronto modelli </a:t>
            </a:r>
            <a:r>
              <a:rPr lang="it-IT" sz="4000" dirty="0" smtClean="0"/>
              <a:t>– </a:t>
            </a:r>
            <a:r>
              <a:rPr lang="it-IT" sz="3600" dirty="0" smtClean="0"/>
              <a:t>approssimazioni -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12</a:t>
            </a:fld>
            <a:endParaRPr lang="it-IT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275207"/>
              </p:ext>
            </p:extLst>
          </p:nvPr>
        </p:nvGraphicFramePr>
        <p:xfrm>
          <a:off x="905256" y="2355374"/>
          <a:ext cx="3048000" cy="146304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 CPU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74,87802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3,47945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1,121975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0,24318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177,9981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8,271257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4,001916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0,57808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198,0174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9,201518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4,982626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0,643096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215,8923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10,03213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6,107705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0,701148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1335024" y="1883664"/>
            <a:ext cx="2145267" cy="369332"/>
          </a:xfrm>
          <a:prstGeom prst="rect">
            <a:avLst/>
          </a:prstGeom>
          <a:noFill/>
          <a:ln>
            <a:solidFill>
              <a:schemeClr val="tx2">
                <a:lumMod val="90000"/>
                <a:lumOff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it-IT" dirty="0" smtClean="0"/>
              <a:t>MVA totale da pag. 8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993859" y="1883664"/>
            <a:ext cx="2281971" cy="369332"/>
          </a:xfrm>
          <a:prstGeom prst="rect">
            <a:avLst/>
          </a:prstGeom>
          <a:noFill/>
          <a:ln>
            <a:solidFill>
              <a:schemeClr val="tx2">
                <a:lumMod val="90000"/>
                <a:lumOff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it-IT" dirty="0" smtClean="0"/>
              <a:t>MVA interno da pag. 9</a:t>
            </a:r>
            <a:endParaRPr lang="it-IT" dirty="0"/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550241"/>
              </p:ext>
            </p:extLst>
          </p:nvPr>
        </p:nvGraphicFramePr>
        <p:xfrm>
          <a:off x="5190220" y="2374304"/>
          <a:ext cx="3048000" cy="20116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 CPU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82,21968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3,774135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0,263775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138,4452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6,340369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0,44313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178,1532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8,139058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0,568841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207,0305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9,434469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0,659377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228,6123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10,39087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0,72622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245,1574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11,11322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0,776706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258,1433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11,67018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0,815632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268,5573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12,10764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0,846206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277,0733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12,45689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0,870615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284,16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12,73973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0,890383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/>
              <p:cNvSpPr txBox="1"/>
              <p:nvPr/>
            </p:nvSpPr>
            <p:spPr>
              <a:xfrm>
                <a:off x="4685934" y="5038344"/>
                <a:ext cx="2820131" cy="307777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400" dirty="0" smtClean="0"/>
                  <a:t>Valore approssimato: </a:t>
                </a:r>
                <a14:m>
                  <m:oMath xmlns:m="http://schemas.openxmlformats.org/officeDocument/2006/math"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𝑁𝑖</m:t>
                    </m:r>
                  </m:oMath>
                </a14:m>
                <a:endParaRPr lang="it-IT" sz="1400" dirty="0"/>
              </a:p>
            </p:txBody>
          </p:sp>
        </mc:Choice>
        <mc:Fallback xmlns="">
          <p:sp>
            <p:nvSpPr>
              <p:cNvPr id="5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5934" y="5038344"/>
                <a:ext cx="2820131" cy="307777"/>
              </a:xfrm>
              <a:prstGeom prst="rect">
                <a:avLst/>
              </a:prstGeom>
              <a:blipFill rotWithShape="0">
                <a:blip r:embed="rId2"/>
                <a:stretch>
                  <a:fillRect l="-431" t="-1923" b="-17308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nettore 2 10"/>
          <p:cNvCxnSpPr>
            <a:stCxn id="5" idx="0"/>
          </p:cNvCxnSpPr>
          <p:nvPr/>
        </p:nvCxnSpPr>
        <p:spPr>
          <a:xfrm flipH="1" flipV="1">
            <a:off x="5669280" y="4434840"/>
            <a:ext cx="426720" cy="6035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1335024" y="5697347"/>
            <a:ext cx="7423892" cy="30777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it-IT" sz="1400" dirty="0" smtClean="0"/>
              <a:t>Le soluzioni del modello «totale» e del modello equivalente sono invece praticamente indistinguibili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3197299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Modello approssimato (</a:t>
            </a:r>
            <a:r>
              <a:rPr lang="it-IT" dirty="0" err="1" smtClean="0"/>
              <a:t>linearizer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13</a:t>
            </a:fld>
            <a:endParaRPr lang="it-IT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756539"/>
              </p:ext>
            </p:extLst>
          </p:nvPr>
        </p:nvGraphicFramePr>
        <p:xfrm>
          <a:off x="838200" y="1690688"/>
          <a:ext cx="8153400" cy="2560320"/>
        </p:xfrm>
        <a:graphic>
          <a:graphicData uri="http://schemas.openxmlformats.org/drawingml/2006/table">
            <a:tbl>
              <a:tblPr/>
              <a:tblGrid>
                <a:gridCol w="8382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iterazione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terminali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 time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response time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21,52008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0,119128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0,028626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0,019039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0,09617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0,092387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0,009594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0,030473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21,91953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10,12796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0,399448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21,52008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0,15352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0,029853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0,01946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0,004034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0,117836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0,112227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0,009656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0,031912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21,99858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10,09156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0,478499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21,52008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0,177366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0,030115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0,019518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0,004034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0,130678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0,123641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0,009659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0,032239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22,04733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10,06925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0,52725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21,52008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0,193833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0,030161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0,019521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0,004034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0,13824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0,130158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0,009657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0,032302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22,07798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10,05527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0,557906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21,52008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0,205181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0,030162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0,019517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0,14267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0,133858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0,009656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0,032307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22,09746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10,0464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0,577384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21,52008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0,212993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0,030156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0,019513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0,145254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0,135946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0,009655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0,032301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22,10993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10,04074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0,589851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21,52008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0,21837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0,030151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0,019511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0,146754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0,137117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0,009655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0,032295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22,11796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10,03709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0,597886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21,52008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0,222071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0,030147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0,019509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0,147621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0,13777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0,009654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0,032291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22,12317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10,03473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0,603097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21,52008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0,224619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0,030144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0,019508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0,14812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0,138132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0,009654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0,032288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22,12657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10,03318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0,606498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21,52008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0,226373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0,030143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0,019507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0,148405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0,138329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0,009654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0,032286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22,12881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10,03217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0,608731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0,226546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0,030267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0,019593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0,004051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0,148127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0,138115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0,009697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0,032417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22,12889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10,03213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0,608814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335871"/>
              </p:ext>
            </p:extLst>
          </p:nvPr>
        </p:nvGraphicFramePr>
        <p:xfrm>
          <a:off x="9540240" y="2551176"/>
          <a:ext cx="591312" cy="401971"/>
        </p:xfrm>
        <a:graphic>
          <a:graphicData uri="http://schemas.openxmlformats.org/drawingml/2006/table">
            <a:tbl>
              <a:tblPr/>
              <a:tblGrid>
                <a:gridCol w="591312"/>
              </a:tblGrid>
              <a:tr h="180991">
                <a:tc>
                  <a:txBody>
                    <a:bodyPr/>
                    <a:lstStyle/>
                    <a:p>
                      <a:pPr algn="ctr" fontAlgn="b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91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= 222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2249424" y="5870448"/>
            <a:ext cx="2130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soluzione iterativa</a:t>
            </a:r>
            <a:endParaRPr lang="it-IT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/>
              <p:cNvSpPr txBox="1"/>
              <p:nvPr/>
            </p:nvSpPr>
            <p:spPr>
              <a:xfrm>
                <a:off x="1225296" y="4895694"/>
                <a:ext cx="7572650" cy="8581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r>
                  <a:rPr lang="it-IT" dirty="0" smtClean="0"/>
                  <a:t> 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it-IT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it-IT" i="1" dirty="0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it-IT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</m:t>
                            </m:r>
                          </m:e>
                          <m:e>
                            <m:sSub>
                              <m:sSubPr>
                                <m:ctrlPr>
                                  <a:rPr lang="it-IT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d>
                              <m:dPr>
                                <m:ctrlP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f>
                                  <m:fPr>
                                    <m:ctrlP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num>
                                  <m:den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</m:d>
                              </m:e>
                            </m:d>
                          </m:e>
                        </m:eqArr>
                      </m:e>
                    </m:d>
                  </m:oMath>
                </a14:m>
                <a:r>
                  <a:rPr lang="it-IT" dirty="0" smtClean="0"/>
                  <a:t>;   </a:t>
                </a:r>
                <a14:m>
                  <m:oMath xmlns:m="http://schemas.openxmlformats.org/officeDocument/2006/math"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supHide m:val="on"/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it-IT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;   </m:t>
                        </m:r>
                        <m:sSub>
                          <m:sSub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d>
                          <m:d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</m:num>
                          <m:den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d>
                              <m:dPr>
                                <m:ctrlP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</m:den>
                        </m:f>
                      </m:e>
                    </m:nary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5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5296" y="4895694"/>
                <a:ext cx="7572650" cy="85818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/>
          <p:cNvSpPr txBox="1"/>
          <p:nvPr/>
        </p:nvSpPr>
        <p:spPr>
          <a:xfrm>
            <a:off x="9189720" y="5140120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i+1</a:t>
            </a:r>
            <a:endParaRPr lang="it-IT" dirty="0"/>
          </a:p>
        </p:txBody>
      </p:sp>
      <p:cxnSp>
        <p:nvCxnSpPr>
          <p:cNvPr id="11" name="Connettore 2 10"/>
          <p:cNvCxnSpPr>
            <a:stCxn id="5" idx="3"/>
            <a:endCxn id="9" idx="1"/>
          </p:cNvCxnSpPr>
          <p:nvPr/>
        </p:nvCxnSpPr>
        <p:spPr>
          <a:xfrm>
            <a:off x="8797946" y="5324786"/>
            <a:ext cx="3917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>
            <a:stCxn id="9" idx="0"/>
          </p:cNvCxnSpPr>
          <p:nvPr/>
        </p:nvCxnSpPr>
        <p:spPr>
          <a:xfrm flipV="1">
            <a:off x="9424720" y="4507992"/>
            <a:ext cx="0" cy="632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H="1">
            <a:off x="905256" y="4507992"/>
            <a:ext cx="8519464" cy="67066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>
            <a:off x="905256" y="4560925"/>
            <a:ext cx="18288" cy="7602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>
            <a:endCxn id="5" idx="1"/>
          </p:cNvCxnSpPr>
          <p:nvPr/>
        </p:nvCxnSpPr>
        <p:spPr>
          <a:xfrm>
            <a:off x="923544" y="5321132"/>
            <a:ext cx="301752" cy="3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389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C00000"/>
                </a:solidFill>
              </a:rPr>
              <a:t>misure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2</a:t>
            </a:fld>
            <a:endParaRPr lang="it-IT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841954"/>
              </p:ext>
            </p:extLst>
          </p:nvPr>
        </p:nvGraphicFramePr>
        <p:xfrm>
          <a:off x="1281683" y="1599666"/>
          <a:ext cx="7732777" cy="1431828"/>
        </p:xfrm>
        <a:graphic>
          <a:graphicData uri="http://schemas.openxmlformats.org/drawingml/2006/table">
            <a:tbl>
              <a:tblPr/>
              <a:tblGrid>
                <a:gridCol w="729507"/>
                <a:gridCol w="729507"/>
                <a:gridCol w="729507"/>
                <a:gridCol w="729507"/>
                <a:gridCol w="729507"/>
                <a:gridCol w="583606"/>
                <a:gridCol w="583606"/>
                <a:gridCol w="583606"/>
                <a:gridCol w="583606"/>
                <a:gridCol w="583606"/>
                <a:gridCol w="583606"/>
                <a:gridCol w="583606"/>
              </a:tblGrid>
              <a:tr h="238638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 trx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busy 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utenti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</a:t>
                      </a:r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</a:t>
                      </a:r>
                      <a:r>
                        <a:rPr lang="it-IT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 dischi (ms.) --- I/O per sec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38638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trx/sec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8638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38638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12574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878,8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14,31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19,04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8638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3,492778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 CPU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utilizzi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38638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0,244111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0,0812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0,05724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0,20944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0,20342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0,03088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0,08556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Rettangolo 6"/>
          <p:cNvSpPr/>
          <p:nvPr/>
        </p:nvSpPr>
        <p:spPr>
          <a:xfrm>
            <a:off x="2642616" y="4078224"/>
            <a:ext cx="448056" cy="1335024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/>
          <p:cNvSpPr/>
          <p:nvPr/>
        </p:nvSpPr>
        <p:spPr>
          <a:xfrm>
            <a:off x="3904488" y="4370832"/>
            <a:ext cx="640080" cy="60807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" name="Connettore 1 9"/>
          <p:cNvCxnSpPr/>
          <p:nvPr/>
        </p:nvCxnSpPr>
        <p:spPr>
          <a:xfrm>
            <a:off x="3904488" y="4370832"/>
            <a:ext cx="18288" cy="62179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 flipH="1">
            <a:off x="3675888" y="4370832"/>
            <a:ext cx="228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H="1">
            <a:off x="3694176" y="4978908"/>
            <a:ext cx="228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/>
          <p:cNvSpPr/>
          <p:nvPr/>
        </p:nvSpPr>
        <p:spPr>
          <a:xfrm>
            <a:off x="5465064" y="3581400"/>
            <a:ext cx="640080" cy="60807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11</a:t>
            </a:r>
            <a:endParaRPr lang="it-IT" sz="800" dirty="0"/>
          </a:p>
        </p:txBody>
      </p:sp>
      <p:cxnSp>
        <p:nvCxnSpPr>
          <p:cNvPr id="15" name="Connettore 1 14"/>
          <p:cNvCxnSpPr/>
          <p:nvPr/>
        </p:nvCxnSpPr>
        <p:spPr>
          <a:xfrm>
            <a:off x="5465064" y="3581400"/>
            <a:ext cx="18288" cy="62179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 flipH="1">
            <a:off x="5236464" y="3581400"/>
            <a:ext cx="228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flipH="1">
            <a:off x="5254752" y="4189476"/>
            <a:ext cx="228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e 20"/>
          <p:cNvSpPr/>
          <p:nvPr/>
        </p:nvSpPr>
        <p:spPr>
          <a:xfrm>
            <a:off x="5465064" y="5489194"/>
            <a:ext cx="640080" cy="60807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2" name="Connettore 1 21"/>
          <p:cNvCxnSpPr/>
          <p:nvPr/>
        </p:nvCxnSpPr>
        <p:spPr>
          <a:xfrm>
            <a:off x="5465064" y="5489194"/>
            <a:ext cx="18288" cy="62179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 flipH="1">
            <a:off x="5236464" y="5489194"/>
            <a:ext cx="228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 flipH="1">
            <a:off x="5254752" y="6097270"/>
            <a:ext cx="228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>
            <a:off x="5779008" y="4370832"/>
            <a:ext cx="6096" cy="896112"/>
          </a:xfrm>
          <a:prstGeom prst="line">
            <a:avLst/>
          </a:prstGeom>
          <a:ln w="285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>
            <a:stCxn id="7" idx="3"/>
          </p:cNvCxnSpPr>
          <p:nvPr/>
        </p:nvCxnSpPr>
        <p:spPr>
          <a:xfrm flipV="1">
            <a:off x="3090672" y="4727448"/>
            <a:ext cx="603504" cy="1828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/>
        </p:nvCxnSpPr>
        <p:spPr>
          <a:xfrm>
            <a:off x="4937760" y="3913632"/>
            <a:ext cx="0" cy="1865376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>
            <a:stCxn id="8" idx="6"/>
          </p:cNvCxnSpPr>
          <p:nvPr/>
        </p:nvCxnSpPr>
        <p:spPr>
          <a:xfrm>
            <a:off x="4544568" y="4674870"/>
            <a:ext cx="393192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>
            <a:off x="4937760" y="3899916"/>
            <a:ext cx="420624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/>
          <p:nvPr/>
        </p:nvCxnSpPr>
        <p:spPr>
          <a:xfrm>
            <a:off x="4937760" y="5779008"/>
            <a:ext cx="420624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>
            <a:stCxn id="14" idx="6"/>
          </p:cNvCxnSpPr>
          <p:nvPr/>
        </p:nvCxnSpPr>
        <p:spPr>
          <a:xfrm>
            <a:off x="6105144" y="3885438"/>
            <a:ext cx="478536" cy="1447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2 38"/>
          <p:cNvCxnSpPr/>
          <p:nvPr/>
        </p:nvCxnSpPr>
        <p:spPr>
          <a:xfrm>
            <a:off x="6105144" y="5781548"/>
            <a:ext cx="478536" cy="1447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1 39"/>
          <p:cNvCxnSpPr/>
          <p:nvPr/>
        </p:nvCxnSpPr>
        <p:spPr>
          <a:xfrm>
            <a:off x="6577584" y="3920871"/>
            <a:ext cx="22860" cy="1867916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/>
          <p:cNvCxnSpPr/>
          <p:nvPr/>
        </p:nvCxnSpPr>
        <p:spPr>
          <a:xfrm>
            <a:off x="6605016" y="4736592"/>
            <a:ext cx="1194816" cy="9144"/>
          </a:xfrm>
          <a:prstGeom prst="straightConnector1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1 43"/>
          <p:cNvCxnSpPr/>
          <p:nvPr/>
        </p:nvCxnSpPr>
        <p:spPr>
          <a:xfrm flipH="1" flipV="1">
            <a:off x="7260336" y="3328416"/>
            <a:ext cx="9144" cy="1417320"/>
          </a:xfrm>
          <a:prstGeom prst="line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1 45"/>
          <p:cNvCxnSpPr/>
          <p:nvPr/>
        </p:nvCxnSpPr>
        <p:spPr>
          <a:xfrm flipH="1">
            <a:off x="3392424" y="3328416"/>
            <a:ext cx="3867912" cy="2743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2 47"/>
          <p:cNvCxnSpPr/>
          <p:nvPr/>
        </p:nvCxnSpPr>
        <p:spPr>
          <a:xfrm>
            <a:off x="3392424" y="3365881"/>
            <a:ext cx="0" cy="137071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2 49"/>
          <p:cNvCxnSpPr>
            <a:endCxn id="7" idx="1"/>
          </p:cNvCxnSpPr>
          <p:nvPr/>
        </p:nvCxnSpPr>
        <p:spPr>
          <a:xfrm>
            <a:off x="1993392" y="4736592"/>
            <a:ext cx="649224" cy="9144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1 54"/>
          <p:cNvCxnSpPr/>
          <p:nvPr/>
        </p:nvCxnSpPr>
        <p:spPr>
          <a:xfrm>
            <a:off x="7808976" y="4745736"/>
            <a:ext cx="9144" cy="143967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1 56"/>
          <p:cNvCxnSpPr/>
          <p:nvPr/>
        </p:nvCxnSpPr>
        <p:spPr>
          <a:xfrm flipH="1">
            <a:off x="1982724" y="6176138"/>
            <a:ext cx="5817108" cy="77723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1 58"/>
          <p:cNvCxnSpPr/>
          <p:nvPr/>
        </p:nvCxnSpPr>
        <p:spPr>
          <a:xfrm flipV="1">
            <a:off x="1993392" y="4745736"/>
            <a:ext cx="0" cy="149695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asellaDiTesto 59"/>
          <p:cNvSpPr txBox="1"/>
          <p:nvPr/>
        </p:nvSpPr>
        <p:spPr>
          <a:xfrm>
            <a:off x="4004838" y="4035655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CPU</a:t>
            </a:r>
            <a:endParaRPr lang="it-IT" dirty="0"/>
          </a:p>
        </p:txBody>
      </p:sp>
      <p:sp>
        <p:nvSpPr>
          <p:cNvPr id="61" name="CasellaDiTesto 60"/>
          <p:cNvSpPr txBox="1"/>
          <p:nvPr/>
        </p:nvSpPr>
        <p:spPr>
          <a:xfrm>
            <a:off x="2060518" y="3764272"/>
            <a:ext cx="1030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terminali</a:t>
            </a:r>
            <a:endParaRPr lang="it-IT" dirty="0"/>
          </a:p>
        </p:txBody>
      </p:sp>
      <p:sp>
        <p:nvSpPr>
          <p:cNvPr id="62" name="CasellaDiTesto 61"/>
          <p:cNvSpPr txBox="1"/>
          <p:nvPr/>
        </p:nvSpPr>
        <p:spPr>
          <a:xfrm>
            <a:off x="6076188" y="3516105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dischi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/>
              <p:cNvSpPr txBox="1"/>
              <p:nvPr/>
            </p:nvSpPr>
            <p:spPr>
              <a:xfrm>
                <a:off x="8321040" y="3920871"/>
                <a:ext cx="2179636" cy="5277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den>
                    </m:f>
                  </m:oMath>
                </a14:m>
                <a:r>
                  <a:rPr lang="it-IT" dirty="0" smtClean="0"/>
                  <a:t> - R = </a:t>
                </a:r>
                <a:r>
                  <a:rPr lang="it-IT" sz="1600" dirty="0"/>
                  <a:t>21,52008</a:t>
                </a:r>
                <a:r>
                  <a:rPr lang="it-IT" dirty="0"/>
                  <a:t> </a:t>
                </a:r>
              </a:p>
            </p:txBody>
          </p:sp>
        </mc:Choice>
        <mc:Fallback xmlns="">
          <p:sp>
            <p:nvSpPr>
              <p:cNvPr id="5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0" y="3920871"/>
                <a:ext cx="2179636" cy="527773"/>
              </a:xfrm>
              <a:prstGeom prst="rect">
                <a:avLst/>
              </a:prstGeom>
              <a:blipFill rotWithShape="0">
                <a:blip r:embed="rId3"/>
                <a:stretch>
                  <a:fillRect b="-459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182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domande di servizio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3</a:t>
            </a:fld>
            <a:endParaRPr lang="it-IT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556553"/>
              </p:ext>
            </p:extLst>
          </p:nvPr>
        </p:nvGraphicFramePr>
        <p:xfrm>
          <a:off x="701038" y="2017046"/>
          <a:ext cx="7315204" cy="1097280"/>
        </p:xfrm>
        <a:graphic>
          <a:graphicData uri="http://schemas.openxmlformats.org/drawingml/2006/table">
            <a:tbl>
              <a:tblPr/>
              <a:tblGrid>
                <a:gridCol w="562708"/>
                <a:gridCol w="562708"/>
                <a:gridCol w="562708"/>
                <a:gridCol w="562708"/>
                <a:gridCol w="562708"/>
                <a:gridCol w="562708"/>
                <a:gridCol w="562708"/>
                <a:gridCol w="562708"/>
                <a:gridCol w="703385"/>
                <a:gridCol w="703385"/>
                <a:gridCol w="703385"/>
                <a:gridCol w="703385"/>
              </a:tblGrid>
              <a:tr h="18288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domande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Dtot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Davg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Xmax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0,06989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0,023248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0,016388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0,003894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0,059964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0,05824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0,024496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0,264961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0,06989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0,03312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14,30815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N*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N+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311,7035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313,5047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978408" y="3557016"/>
            <a:ext cx="808836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Soluzione limite asintotica: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non si formano linee di attesa fino al saturarsi del nodo «collo di bottiglia» 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(che si verifica per N = N*)</a:t>
            </a:r>
          </a:p>
          <a:p>
            <a:endParaRPr lang="it-IT" dirty="0">
              <a:solidFill>
                <a:srgbClr val="C00000"/>
              </a:solidFill>
            </a:endParaRPr>
          </a:p>
          <a:p>
            <a:r>
              <a:rPr lang="it-IT" dirty="0" smtClean="0"/>
              <a:t>Soluzioni limite bilanciate:</a:t>
            </a:r>
          </a:p>
          <a:p>
            <a:r>
              <a:rPr lang="it-IT" dirty="0" smtClean="0"/>
              <a:t>ottimistica</a:t>
            </a:r>
            <a:r>
              <a:rPr lang="it-IT" dirty="0" smtClean="0">
                <a:solidFill>
                  <a:srgbClr val="C00000"/>
                </a:solidFill>
              </a:rPr>
              <a:t>: la domanda totale di servizio si distribuisce in modo omogeneo fra i nodi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fino all’intersezione con la retta asintotica  (per N = N+)</a:t>
            </a:r>
          </a:p>
          <a:p>
            <a:r>
              <a:rPr lang="it-IT" dirty="0" smtClean="0"/>
              <a:t>pessimistica</a:t>
            </a:r>
            <a:r>
              <a:rPr lang="it-IT" dirty="0" smtClean="0">
                <a:solidFill>
                  <a:srgbClr val="C00000"/>
                </a:solidFill>
              </a:rPr>
              <a:t>: tutti i nodi si comportano come il «collo di bottiglia»</a:t>
            </a:r>
            <a:endParaRPr lang="it-IT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/>
              <p:cNvSpPr txBox="1"/>
              <p:nvPr/>
            </p:nvSpPr>
            <p:spPr>
              <a:xfrm>
                <a:off x="8385048" y="2535155"/>
                <a:ext cx="1194173" cy="530851"/>
              </a:xfrm>
              <a:prstGeom prst="rect">
                <a:avLst/>
              </a:prstGeom>
              <a:noFill/>
              <a:ln>
                <a:solidFill>
                  <a:srgbClr val="00206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∗ </m:t>
                          </m:r>
                        </m:sup>
                      </m:sSup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num>
                        <m:den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7" name="CasellaDiTes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5048" y="2535155"/>
                <a:ext cx="1194173" cy="53085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8385048" y="3349550"/>
                <a:ext cx="2142125" cy="560923"/>
              </a:xfrm>
              <a:prstGeom prst="rect">
                <a:avLst/>
              </a:prstGeom>
              <a:noFill/>
              <a:ln>
                <a:solidFill>
                  <a:srgbClr val="00206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</m:d>
                            </m:e>
                            <m:sup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5048" y="3349550"/>
                <a:ext cx="2142125" cy="56092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887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soluzione asintotica e bilanciata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4</a:t>
            </a:fld>
            <a:endParaRPr lang="it-IT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935802"/>
              </p:ext>
            </p:extLst>
          </p:nvPr>
        </p:nvGraphicFramePr>
        <p:xfrm>
          <a:off x="993648" y="2007902"/>
          <a:ext cx="5882643" cy="2829268"/>
        </p:xfrm>
        <a:graphic>
          <a:graphicData uri="http://schemas.openxmlformats.org/drawingml/2006/table">
            <a:tbl>
              <a:tblPr/>
              <a:tblGrid>
                <a:gridCol w="653627"/>
                <a:gridCol w="653627"/>
                <a:gridCol w="653627"/>
                <a:gridCol w="653627"/>
                <a:gridCol w="653627"/>
                <a:gridCol w="653627"/>
                <a:gridCol w="653627"/>
                <a:gridCol w="653627"/>
                <a:gridCol w="653627"/>
              </a:tblGrid>
              <a:tr h="217636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63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asintotico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bilanciato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1763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Xm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63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0,045903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0,264961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0,045903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0,045903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0,264961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0,264961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763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0,459031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0,264961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0,450742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0,458954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0,268587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0,665555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63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4,590306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0,264961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3,529711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4,581919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0,304841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6,81085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63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9,180613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0,264961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5,664492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9,146955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0,345124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13,78759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63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13,77092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0,264961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7,093465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13,6952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0,385406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20,77237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63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311,7035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14,30815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0,264961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7,230408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14,22641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0,390121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21,59001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63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313,5047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14,30815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0,390846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7,251024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14,30815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0,390846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21,71585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63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14,30815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6,436023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8,116995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14,30815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27,75924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63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14,30815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13,42505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8,886197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14,30815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34,74696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636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14,30815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20,41407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9,485387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14,30815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41,73512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7" name="Connettore 2 6"/>
          <p:cNvCxnSpPr>
            <a:stCxn id="10" idx="1"/>
          </p:cNvCxnSpPr>
          <p:nvPr/>
        </p:nvCxnSpPr>
        <p:spPr>
          <a:xfrm flipV="1">
            <a:off x="5230368" y="4928616"/>
            <a:ext cx="0" cy="90838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flipH="1" flipV="1">
            <a:off x="6007608" y="4288536"/>
            <a:ext cx="9144" cy="1225296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5230368" y="5513832"/>
            <a:ext cx="1181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modello</a:t>
            </a:r>
          </a:p>
          <a:p>
            <a:r>
              <a:rPr lang="it-IT" dirty="0" smtClean="0"/>
              <a:t>ottimistico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7760208" y="4769006"/>
            <a:ext cx="1326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modello</a:t>
            </a:r>
          </a:p>
          <a:p>
            <a:r>
              <a:rPr lang="it-IT" dirty="0" smtClean="0"/>
              <a:t>pessimistico</a:t>
            </a:r>
            <a:endParaRPr lang="it-IT" dirty="0"/>
          </a:p>
        </p:txBody>
      </p:sp>
      <p:cxnSp>
        <p:nvCxnSpPr>
          <p:cNvPr id="15" name="Connettore 2 14"/>
          <p:cNvCxnSpPr>
            <a:stCxn id="13" idx="1"/>
          </p:cNvCxnSpPr>
          <p:nvPr/>
        </p:nvCxnSpPr>
        <p:spPr>
          <a:xfrm flipH="1" flipV="1">
            <a:off x="7031736" y="4659394"/>
            <a:ext cx="728472" cy="43277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>
            <a:stCxn id="13" idx="1"/>
          </p:cNvCxnSpPr>
          <p:nvPr/>
        </p:nvCxnSpPr>
        <p:spPr>
          <a:xfrm flipH="1" flipV="1">
            <a:off x="4681728" y="5092171"/>
            <a:ext cx="3078480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V="1">
            <a:off x="4681728" y="4898008"/>
            <a:ext cx="0" cy="1941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/>
        </p:nvSpPr>
        <p:spPr>
          <a:xfrm>
            <a:off x="657702" y="3746519"/>
            <a:ext cx="360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N*</a:t>
            </a:r>
          </a:p>
          <a:p>
            <a:r>
              <a:rPr lang="it-IT" sz="1200" dirty="0" smtClean="0"/>
              <a:t>N+</a:t>
            </a:r>
            <a:endParaRPr lang="it-IT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872594" y="5062650"/>
                <a:ext cx="2185855" cy="645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𝑚𝑖𝑛</m:t>
                      </m:r>
                      <m:d>
                        <m:d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den>
                          </m:f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 ;</m:t>
                          </m:r>
                          <m:f>
                            <m:f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594" y="5062650"/>
                <a:ext cx="2185855" cy="64556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/>
              <p:cNvSpPr txBox="1"/>
              <p:nvPr/>
            </p:nvSpPr>
            <p:spPr>
              <a:xfrm>
                <a:off x="8302752" y="1690688"/>
                <a:ext cx="2253630" cy="6923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𝑅𝑀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d>
                            <m:d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skw"/>
                                  <m:ctrlP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num>
                                <m:den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𝑁𝐷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1" name="CasellaDiTes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2752" y="1690688"/>
                <a:ext cx="2253630" cy="69230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/>
              <p:cNvSpPr txBox="1"/>
              <p:nvPr/>
            </p:nvSpPr>
            <p:spPr>
              <a:xfrm>
                <a:off x="8302752" y="2547754"/>
                <a:ext cx="2120004" cy="6923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𝑅𝑚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d>
                            <m:d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skw"/>
                                  <m:ctrlP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num>
                                <m:den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2" name="CasellaDiTes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2752" y="2547754"/>
                <a:ext cx="2120004" cy="69230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/>
              <p:cNvSpPr txBox="1"/>
              <p:nvPr/>
            </p:nvSpPr>
            <p:spPr>
              <a:xfrm>
                <a:off x="8302752" y="3403192"/>
                <a:ext cx="1490215" cy="5574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𝑋𝑀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𝑅𝑚</m:t>
                          </m:r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4" name="CasellaDiTes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2752" y="3403192"/>
                <a:ext cx="1490215" cy="55746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/>
              <p:cNvSpPr txBox="1"/>
              <p:nvPr/>
            </p:nvSpPr>
            <p:spPr>
              <a:xfrm>
                <a:off x="8302752" y="4123785"/>
                <a:ext cx="1490215" cy="5574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𝑋𝑚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𝑅𝑀</m:t>
                          </m:r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8" name="CasellaDiTes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2752" y="4123785"/>
                <a:ext cx="1490215" cy="55746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941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soluzione asintotica e bilanciata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5</a:t>
            </a:fld>
            <a:endParaRPr lang="it-IT"/>
          </a:p>
        </p:txBody>
      </p:sp>
      <p:graphicFrame>
        <p:nvGraphicFramePr>
          <p:cNvPr id="14" name="Gra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5052514"/>
              </p:ext>
            </p:extLst>
          </p:nvPr>
        </p:nvGraphicFramePr>
        <p:xfrm>
          <a:off x="1021080" y="1938528"/>
          <a:ext cx="4572000" cy="3182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7023683"/>
              </p:ext>
            </p:extLst>
          </p:nvPr>
        </p:nvGraphicFramePr>
        <p:xfrm>
          <a:off x="5775960" y="2011680"/>
          <a:ext cx="45720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203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MVA (modello totale)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6</a:t>
            </a:fld>
            <a:endParaRPr lang="it-IT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871370"/>
              </p:ext>
            </p:extLst>
          </p:nvPr>
        </p:nvGraphicFramePr>
        <p:xfrm>
          <a:off x="932688" y="1895926"/>
          <a:ext cx="10247376" cy="3312414"/>
        </p:xfrm>
        <a:graphic>
          <a:graphicData uri="http://schemas.openxmlformats.org/drawingml/2006/table">
            <a:tbl>
              <a:tblPr/>
              <a:tblGrid>
                <a:gridCol w="257556"/>
                <a:gridCol w="525780"/>
                <a:gridCol w="525780"/>
                <a:gridCol w="525780"/>
                <a:gridCol w="525780"/>
                <a:gridCol w="525780"/>
                <a:gridCol w="525780"/>
                <a:gridCol w="525780"/>
                <a:gridCol w="525780"/>
                <a:gridCol w="525780"/>
                <a:gridCol w="525780"/>
                <a:gridCol w="525780"/>
                <a:gridCol w="525780"/>
                <a:gridCol w="525780"/>
                <a:gridCol w="525780"/>
                <a:gridCol w="525780"/>
                <a:gridCol w="525780"/>
                <a:gridCol w="525780"/>
                <a:gridCol w="525780"/>
                <a:gridCol w="525780"/>
              </a:tblGrid>
              <a:tr h="157734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disco1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disco1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Rtot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0,003208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0,001067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0,000752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0,000179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0,002753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0,002673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0,000406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0,001124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0,06989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0,023248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0,016388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0,003894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0,059964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0,05824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0,008841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0,024496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0,264961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0,006437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0,002137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0,001506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0,000358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0,00552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0,005361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0,000812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0,002251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0,070114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0,023273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0,003894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0,060129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0,058396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0,008845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0,024524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0,265575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0,009686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0,003208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0,00226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0,000536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0,008303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0,008063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0,001218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0,003381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0,07034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0,023298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0,016413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0,003895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0,060295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0,058552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0,008848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0,024551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0,266193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0,012956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0,004282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0,003016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0,000715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0,011101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0,010779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0,001625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0,004513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0,070567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0,023323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0,016425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0,003896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0,060462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0,05871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0,008852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0,024579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0,266813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0,016247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0,005358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0,003772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0,000894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0,013914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0,01351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0,002032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0,005647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0,070796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0,023348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0,016438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0,003897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0,060629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0,058868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0,008855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0,024607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0,267437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0,019559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0,006436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0,00453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0,001073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0,016743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0,016255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0,00244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0,006784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0,071026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0,023373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0,01645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0,003897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0,060798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0,059027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0,008859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0,024635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0,268064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0,022893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0,007517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0,005289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0,001252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0,019587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0,019015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0,002847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0,007923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0,071257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0,023398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0,016462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0,003898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0,060968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0,059187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0,008863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0,024662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0,268695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0,026248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0,006049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0,001431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0,022447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0,02179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0,003255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0,009065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0,07149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0,023423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0,016475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0,003899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0,061138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0,059348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0,008866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0,02469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0,269329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0,029625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0,009685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0,00681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0,001611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0,025323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0,024579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0,003664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0,010209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0,071725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0,023448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0,016487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0,003899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0,06131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0,059509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0,024718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0,269966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0,033024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0,010772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0,007572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0,00179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0,028215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0,027384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0,004072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0,011356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0,071961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0,023473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0,061482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0,059672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0,008873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0,024746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0,270607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0,036445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0,011862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0,008335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0,001969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0,031123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0,030204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0,004481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0,012506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0,072198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0,023498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0,016512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0,003901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0,061656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0,059835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0,008877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0,024774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0,271252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0,039888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0,012954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0,002148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0,034047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0,033039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0,00489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0,013658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0,072437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0,023524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0,016525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0,003901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0,06183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0,059999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0,008881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0,024803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0,2719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0,043355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0,014048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0,009865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0,002328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0,036988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0,03589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0,0053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0,014812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0,072678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0,023549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0,016537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0,003902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0,062005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0,060164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0,008884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0,024831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0,272551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0,046844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0,015144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0,010632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0,002507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0,039945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0,038756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0,00571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0,015969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0,07292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0,023575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0,01655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0,003903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0,062182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0,06033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0,008888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0,024859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0,273207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0,050356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0,016243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0,011399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0,002687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0,04292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0,041638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0,00612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0,017129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0,073164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0,016562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0,003904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0,062359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0,060497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0,008892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0,024887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0,273865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0,053892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0,017344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0,012168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0,002866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0,04591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0,044536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0,00653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0,018291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0,07341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0,023626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0,016575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0,003904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0,062537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0,060665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0,008895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0,024916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0,274528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0,057451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0,018448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0,012938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0,003046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0,048918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0,04745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0,006941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0,019456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0,073657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0,023651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0,016588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0,003905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0,062717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0,060834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0,008899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0,024944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0,275194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0,061034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0,019553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0,013709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0,003225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0,051943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0,050379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0,007352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0,020624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0,073906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0,023677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0,003906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0,062897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0,061004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0,008902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0,024973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0,275864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0,064641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0,020661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0,014481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0,003405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0,054985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0,053325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0,007763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0,021794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0,074156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0,023703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0,016613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0,003906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0,063078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0,061174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0,008906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0,025001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0,276538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0,068273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0,021772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0,015255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0,003585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0,058045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0,056288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0,008175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0,022966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0,074408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0,023728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0,016625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0,003907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0,063261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0,061346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0,00891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0,02503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0,277215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91245"/>
              </p:ext>
            </p:extLst>
          </p:nvPr>
        </p:nvGraphicFramePr>
        <p:xfrm>
          <a:off x="11195304" y="1898174"/>
          <a:ext cx="627888" cy="3313905"/>
        </p:xfrm>
        <a:graphic>
          <a:graphicData uri="http://schemas.openxmlformats.org/drawingml/2006/table">
            <a:tbl>
              <a:tblPr/>
              <a:tblGrid>
                <a:gridCol w="627888"/>
              </a:tblGrid>
              <a:tr h="157805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0,045903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0,091804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0,137701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0,183597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0,229489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0,275379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0,321266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0,367151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0,413033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0,458912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0,504788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0,550661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0,596532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0,6424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0,688265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0,734127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0,779986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0,825842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0,871695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805">
                <a:tc>
                  <a:txBody>
                    <a:bodyPr/>
                    <a:lstStyle/>
                    <a:p>
                      <a:pPr algn="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0,917545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273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MVA </a:t>
            </a:r>
            <a:r>
              <a:rPr lang="it-IT" sz="4000" dirty="0" smtClean="0"/>
              <a:t>modello totale </a:t>
            </a:r>
            <a:r>
              <a:rPr lang="it-IT" sz="3200" dirty="0" smtClean="0"/>
              <a:t>(soluzione da 1 a 400 utenti)</a:t>
            </a:r>
            <a:endParaRPr lang="it-IT" sz="32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7</a:t>
            </a:fld>
            <a:endParaRPr lang="it-IT"/>
          </a:p>
        </p:txBody>
      </p:sp>
      <p:pic>
        <p:nvPicPr>
          <p:cNvPr id="8" name="Immagin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37519"/>
            <a:ext cx="38100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760935"/>
            <a:ext cx="38100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magin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435475"/>
            <a:ext cx="38100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sellaDiTesto 4"/>
          <p:cNvSpPr txBox="1"/>
          <p:nvPr/>
        </p:nvSpPr>
        <p:spPr>
          <a:xfrm>
            <a:off x="8705088" y="2706624"/>
            <a:ext cx="1422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tempo di ciclo:</a:t>
            </a:r>
            <a:br>
              <a:rPr lang="it-IT" sz="1400" dirty="0" smtClean="0"/>
            </a:br>
            <a:r>
              <a:rPr lang="it-IT" sz="1400" dirty="0" err="1" smtClean="0"/>
              <a:t>resp</a:t>
            </a:r>
            <a:r>
              <a:rPr lang="it-IT" sz="1400" dirty="0" smtClean="0"/>
              <a:t>. + </a:t>
            </a:r>
            <a:r>
              <a:rPr lang="it-IT" sz="1400" dirty="0" err="1" smtClean="0"/>
              <a:t>thinktime</a:t>
            </a:r>
            <a:endParaRPr lang="it-IT" sz="1400" dirty="0"/>
          </a:p>
        </p:txBody>
      </p:sp>
      <p:cxnSp>
        <p:nvCxnSpPr>
          <p:cNvPr id="7" name="Connettore 2 6"/>
          <p:cNvCxnSpPr>
            <a:stCxn id="5" idx="1"/>
          </p:cNvCxnSpPr>
          <p:nvPr/>
        </p:nvCxnSpPr>
        <p:spPr>
          <a:xfrm flipH="1">
            <a:off x="8421624" y="2968234"/>
            <a:ext cx="283464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473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MVA (seguito)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8</a:t>
            </a:fld>
            <a:endParaRPr lang="it-IT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815838"/>
              </p:ext>
            </p:extLst>
          </p:nvPr>
        </p:nvGraphicFramePr>
        <p:xfrm>
          <a:off x="262125" y="2304286"/>
          <a:ext cx="9760674" cy="1499616"/>
        </p:xfrm>
        <a:graphic>
          <a:graphicData uri="http://schemas.openxmlformats.org/drawingml/2006/table">
            <a:tbl>
              <a:tblPr/>
              <a:tblGrid>
                <a:gridCol w="443667"/>
                <a:gridCol w="443667"/>
                <a:gridCol w="443667"/>
                <a:gridCol w="443667"/>
                <a:gridCol w="443667"/>
                <a:gridCol w="443667"/>
                <a:gridCol w="443667"/>
                <a:gridCol w="443667"/>
                <a:gridCol w="443667"/>
                <a:gridCol w="443667"/>
                <a:gridCol w="443667"/>
                <a:gridCol w="443667"/>
                <a:gridCol w="443667"/>
                <a:gridCol w="443667"/>
                <a:gridCol w="443667"/>
                <a:gridCol w="443667"/>
                <a:gridCol w="443667"/>
                <a:gridCol w="443667"/>
                <a:gridCol w="443667"/>
                <a:gridCol w="443667"/>
                <a:gridCol w="443667"/>
                <a:gridCol w="443667"/>
              </a:tblGrid>
              <a:tr h="1874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</a:t>
                      </a:r>
                    </a:p>
                  </a:txBody>
                  <a:tcPr marL="5258" marR="5258" marT="5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5258" marR="5258" marT="5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disco1</a:t>
                      </a:r>
                    </a:p>
                  </a:txBody>
                  <a:tcPr marL="5258" marR="5258" marT="5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disco2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disco3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disco4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disco5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disco6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disco7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</a:t>
                      </a:r>
                    </a:p>
                  </a:txBody>
                  <a:tcPr marL="5258" marR="5258" marT="5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5258" marR="5258" marT="5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disco1</a:t>
                      </a:r>
                    </a:p>
                  </a:txBody>
                  <a:tcPr marL="5258" marR="5258" marT="5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disco2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disco3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disco4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disco5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disco6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disco7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Rtot</a:t>
                      </a:r>
                    </a:p>
                  </a:txBody>
                  <a:tcPr marL="5258" marR="5258" marT="5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258" marR="5258" marT="5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</a:t>
                      </a:r>
                    </a:p>
                  </a:txBody>
                  <a:tcPr marL="5258" marR="5258" marT="525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45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0,31955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0,087899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0,060419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0,013732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0,262508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0,253092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0,031725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0,093051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0,091839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0,025262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0,017364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0,003947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0,075445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0,072739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0,009118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0,026743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0,322458</a:t>
                      </a:r>
                    </a:p>
                  </a:txBody>
                  <a:tcPr marL="5258" marR="5258" marT="5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3,47945</a:t>
                      </a:r>
                    </a:p>
                  </a:txBody>
                  <a:tcPr marL="5258" marR="5258" marT="5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1,121975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452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45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1,347152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0,237691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0,156652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0,033272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0,97394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0,920684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0,07886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0,253665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0,162871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0,028737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0,018939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0,004023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0,11775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0,111311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0,009534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0,030668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0,483834</a:t>
                      </a:r>
                    </a:p>
                  </a:txBody>
                  <a:tcPr marL="5258" marR="5258" marT="5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8,271257</a:t>
                      </a:r>
                    </a:p>
                  </a:txBody>
                  <a:tcPr marL="5258" marR="5258" marT="5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4,001916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452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45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1,760818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0,27168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0,177395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0,037153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1,215258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1,141335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0,088515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0,290472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0,191362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0,029526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0,019279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0,004038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0,132072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0,124038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0,00962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0,031568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0,5415</a:t>
                      </a:r>
                    </a:p>
                  </a:txBody>
                  <a:tcPr marL="5258" marR="5258" marT="5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9,201518</a:t>
                      </a:r>
                    </a:p>
                  </a:txBody>
                  <a:tcPr marL="5258" marR="5258" marT="5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4,982626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452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452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2,272745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0,303647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0,196556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0,040643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1,486031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1,385588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0,097283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0,325214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0,226546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0,030267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0,019593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0,004051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0,148127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0,138115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0,009697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0,032417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0,608814</a:t>
                      </a:r>
                    </a:p>
                  </a:txBody>
                  <a:tcPr marL="5258" marR="5258" marT="5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10,03213</a:t>
                      </a:r>
                    </a:p>
                  </a:txBody>
                  <a:tcPr marL="5258" marR="5258" marT="5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6,107705</a:t>
                      </a:r>
                    </a:p>
                  </a:txBody>
                  <a:tcPr marL="5258" marR="5258" marT="52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9271540" y="4729503"/>
            <a:ext cx="538930" cy="1402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n+1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249424" y="5870448"/>
            <a:ext cx="2130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soluzione ricorsiva</a:t>
            </a:r>
            <a:endParaRPr lang="it-IT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/>
              <p:cNvSpPr txBox="1"/>
              <p:nvPr/>
            </p:nvSpPr>
            <p:spPr>
              <a:xfrm>
                <a:off x="977505" y="4565182"/>
                <a:ext cx="7352782" cy="7101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it-IT" dirty="0" smtClean="0"/>
                  <a:t>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it-IT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it-IT" i="1" dirty="0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it-IT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</m:t>
                            </m:r>
                          </m:e>
                          <m:e>
                            <m:sSub>
                              <m:sSubPr>
                                <m:ctrlPr>
                                  <a:rPr lang="it-IT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d>
                              <m:dPr>
                                <m:ctrlP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1+ </m:t>
                                </m:r>
                                <m:sSub>
                                  <m:sSubPr>
                                    <m:ctrlP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</m:d>
                          </m:e>
                        </m:eqArr>
                      </m:e>
                    </m:d>
                  </m:oMath>
                </a14:m>
                <a:r>
                  <a:rPr lang="it-IT" dirty="0" smtClean="0"/>
                  <a:t>;  </a:t>
                </a:r>
                <a14:m>
                  <m:oMath xmlns:m="http://schemas.openxmlformats.org/officeDocument/2006/math"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supHide m:val="on"/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it-IT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d>
                          <m:d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;   </m:t>
                        </m:r>
                        <m:sSub>
                          <m:sSub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num>
                          <m:den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d>
                              <m:dPr>
                                <m:ctrlP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den>
                        </m:f>
                      </m:e>
                    </m:nary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14" name="CasellaDiTes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505" y="4565182"/>
                <a:ext cx="7352782" cy="71019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nettore 2 14"/>
          <p:cNvCxnSpPr>
            <a:stCxn id="14" idx="3"/>
          </p:cNvCxnSpPr>
          <p:nvPr/>
        </p:nvCxnSpPr>
        <p:spPr>
          <a:xfrm flipV="1">
            <a:off x="8330287" y="4917850"/>
            <a:ext cx="976926" cy="24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>
            <a:off x="9563722" y="5111550"/>
            <a:ext cx="9144" cy="290931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flipH="1">
            <a:off x="691896" y="5402481"/>
            <a:ext cx="88879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 flipV="1">
            <a:off x="691896" y="4917849"/>
            <a:ext cx="0" cy="484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>
            <a:off x="691896" y="4917849"/>
            <a:ext cx="28560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76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MVA (modello interno)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057-7085-4D1F-BF3D-7ED65A3454E3}" type="slidenum">
              <a:rPr lang="it-IT" smtClean="0"/>
              <a:t>9</a:t>
            </a:fld>
            <a:endParaRPr lang="it-IT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273172"/>
              </p:ext>
            </p:extLst>
          </p:nvPr>
        </p:nvGraphicFramePr>
        <p:xfrm>
          <a:off x="490728" y="2030762"/>
          <a:ext cx="10344906" cy="1965161"/>
        </p:xfrm>
        <a:graphic>
          <a:graphicData uri="http://schemas.openxmlformats.org/drawingml/2006/table">
            <a:tbl>
              <a:tblPr/>
              <a:tblGrid>
                <a:gridCol w="470223"/>
                <a:gridCol w="470223"/>
                <a:gridCol w="470223"/>
                <a:gridCol w="470223"/>
                <a:gridCol w="470223"/>
                <a:gridCol w="470223"/>
                <a:gridCol w="470223"/>
                <a:gridCol w="470223"/>
                <a:gridCol w="470223"/>
                <a:gridCol w="470223"/>
                <a:gridCol w="470223"/>
                <a:gridCol w="470223"/>
                <a:gridCol w="470223"/>
                <a:gridCol w="470223"/>
                <a:gridCol w="470223"/>
                <a:gridCol w="470223"/>
                <a:gridCol w="470223"/>
                <a:gridCol w="470223"/>
                <a:gridCol w="470223"/>
                <a:gridCol w="470223"/>
                <a:gridCol w="470223"/>
                <a:gridCol w="470223"/>
              </a:tblGrid>
              <a:tr h="178651"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</a:t>
                      </a:r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Rtot</a:t>
                      </a:r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51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0,263775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0,087741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0,061851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0,014696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0,226311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0,219806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0,033368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0,092452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0,06989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0,023248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0,016388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0,003894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0,059964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0,05824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0,008841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0,024496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0,264961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3,774135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51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0,560017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0,160334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0,110333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0,025051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0,466234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0,450431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0,057926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0,169675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0,088326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0,025288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0,017402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0,003951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0,073534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0,071042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0,009136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0,026761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0,315439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6,340369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51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0,887401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0,219554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0,1481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0,032485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0,715593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0,687534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0,076127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0,233206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0,10903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0,026975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0,018196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0,003991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0,087921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0,084473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0,009353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0,028653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0,368593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8,139058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51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1,24451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0,267488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0,177511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0,037929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0,970556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0,927241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0,089761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0,285005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0,131911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0,028352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0,018815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0,102873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0,098282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0,009514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0,030209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0,423977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9,434469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51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1,630009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0,306183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0,200514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0,041994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1,227805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1,166301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0,100113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0,327082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0,156869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0,029467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0,019297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0,004041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0,118162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0,112243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0,009635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0,031478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0,481192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10,39087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51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2,042743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0,337465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0,218643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0,045089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1,484587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1,402108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0,108089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0,361275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0,183812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0,030366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0,019674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0,004057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0,133587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0,126166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0,009726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0,032509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0,539897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11,11322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51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2,481759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0,362865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0,233068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0,04749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1,738684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1,632649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0,11433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0,389156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0,212658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0,031093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0,019971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0,004069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0,148985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0,139899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0,009797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0,033346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0,599819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11,67018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51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2,946285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0,383617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0,244667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0,049383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1,988337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1,856415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0,119283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0,412012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0,243341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0,031684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0,020208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0,004079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0,164222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0,153326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0,009852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0,034029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0,66074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12,10764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51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3,435696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0,400692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0,254092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0,050899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2,232174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2,072305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0,12327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0,430872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0,275807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0,032166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0,020398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0,004086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0,179192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0,166358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0,009896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0,034589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0,722492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12,45689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51"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3,949468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0,414847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0,261829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0,05213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2,469128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2,27954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0,126517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0,44654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0,310012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0,032563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0,020552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0,004092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0,193813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0,178932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0,009931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0,035051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0,784946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12,73973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941832" y="4690872"/>
            <a:ext cx="72786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</a:rPr>
              <a:t>Il nodo «ritardo» cioè i terminali, viene escluso: le transazioni circolano solo</a:t>
            </a:r>
            <a:br>
              <a:rPr lang="it-IT" dirty="0" smtClean="0">
                <a:solidFill>
                  <a:schemeClr val="accent1"/>
                </a:solidFill>
              </a:rPr>
            </a:br>
            <a:r>
              <a:rPr lang="it-IT" dirty="0" smtClean="0">
                <a:solidFill>
                  <a:schemeClr val="accent1"/>
                </a:solidFill>
              </a:rPr>
              <a:t>nel sistema interno (cortocircuitato), il numero degli utenti presenti è Ni </a:t>
            </a:r>
            <a:br>
              <a:rPr lang="it-IT" dirty="0" smtClean="0">
                <a:solidFill>
                  <a:schemeClr val="accent1"/>
                </a:solidFill>
              </a:rPr>
            </a:br>
            <a:r>
              <a:rPr lang="it-IT" dirty="0" smtClean="0">
                <a:solidFill>
                  <a:schemeClr val="accent1"/>
                </a:solidFill>
              </a:rPr>
              <a:t>i risultati servono a costruire la «coda equivalente»</a:t>
            </a:r>
            <a:endParaRPr lang="it-IT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2588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Rosso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1420</Words>
  <Application>Microsoft Office PowerPoint</Application>
  <PresentationFormat>Widescreen</PresentationFormat>
  <Paragraphs>1193</Paragraphs>
  <Slides>13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Times New Roman</vt:lpstr>
      <vt:lpstr>Tema di Office</vt:lpstr>
      <vt:lpstr>Analisi Operazionale 2</vt:lpstr>
      <vt:lpstr>misure</vt:lpstr>
      <vt:lpstr>domande di servizio</vt:lpstr>
      <vt:lpstr>soluzione asintotica e bilanciata</vt:lpstr>
      <vt:lpstr>soluzione asintotica e bilanciata</vt:lpstr>
      <vt:lpstr>MVA (modello totale)</vt:lpstr>
      <vt:lpstr>MVA modello totale (soluzione da 1 a 400 utenti)</vt:lpstr>
      <vt:lpstr>MVA (seguito)</vt:lpstr>
      <vt:lpstr>MVA (modello interno)</vt:lpstr>
      <vt:lpstr>MVA modello interno (soluzione da 1 a 10 utenti)</vt:lpstr>
      <vt:lpstr>MVA modello equivalente (per N da 1 a 20)</vt:lpstr>
      <vt:lpstr>confronto modelli – approssimazioni -</vt:lpstr>
      <vt:lpstr>Modello approssimato (linearizer)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Esempio 1</dc:title>
  <dc:creator>Paolo Borghese</dc:creator>
  <cp:lastModifiedBy>Paolo Borghese</cp:lastModifiedBy>
  <cp:revision>73</cp:revision>
  <dcterms:created xsi:type="dcterms:W3CDTF">2015-04-09T12:58:28Z</dcterms:created>
  <dcterms:modified xsi:type="dcterms:W3CDTF">2016-04-28T09:00:47Z</dcterms:modified>
</cp:coreProperties>
</file>